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22"/>
  </p:notesMasterIdLst>
  <p:sldIdLst>
    <p:sldId id="256" r:id="rId4"/>
    <p:sldId id="355" r:id="rId5"/>
    <p:sldId id="333" r:id="rId6"/>
    <p:sldId id="334" r:id="rId7"/>
    <p:sldId id="356" r:id="rId8"/>
    <p:sldId id="357" r:id="rId9"/>
    <p:sldId id="358" r:id="rId10"/>
    <p:sldId id="359" r:id="rId11"/>
    <p:sldId id="360" r:id="rId12"/>
    <p:sldId id="354" r:id="rId13"/>
    <p:sldId id="361" r:id="rId14"/>
    <p:sldId id="346" r:id="rId15"/>
    <p:sldId id="335" r:id="rId16"/>
    <p:sldId id="347" r:id="rId17"/>
    <p:sldId id="336" r:id="rId18"/>
    <p:sldId id="352" r:id="rId19"/>
    <p:sldId id="353" r:id="rId20"/>
    <p:sldId id="326" r:id="rId21"/>
  </p:sldIdLst>
  <p:sldSz cx="9144000" cy="6858000" type="screen4x3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0" roundtripDataSignature="AMtx7mhKwzXEkvXMCWAqTU0Q/a/lXKOT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478B"/>
    <a:srgbClr val="543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1EBD4E-2F76-4667-9767-EABCB5307A16}">
  <a:tblStyle styleId="{2B1EBD4E-2F76-4667-9767-EABCB5307A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5" autoAdjust="0"/>
  </p:normalViewPr>
  <p:slideViewPr>
    <p:cSldViewPr snapToGrid="0"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80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8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82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2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284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2" y="9371284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97342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1" name="Google Shape;41;p1:notes"/>
          <p:cNvSpPr txBox="1"/>
          <p:nvPr/>
        </p:nvSpPr>
        <p:spPr>
          <a:xfrm>
            <a:off x="3815372" y="9371284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None/>
            </a:pPr>
            <a:fld id="{00000000-1234-1234-1234-123412341234}" type="slidenum">
              <a:rPr lang="en-US" sz="17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182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6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2" name="Google Shape;622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934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0"/>
          <p:cNvSpPr txBox="1"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0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70"/>
          <p:cNvSpPr txBox="1">
            <a:spLocks noGrp="1"/>
          </p:cNvSpPr>
          <p:nvPr>
            <p:ph type="body" idx="2"/>
          </p:nvPr>
        </p:nvSpPr>
        <p:spPr>
          <a:xfrm>
            <a:off x="685800" y="5761038"/>
            <a:ext cx="77724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2"/>
          <p:cNvSpPr txBox="1"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2"/>
          <p:cNvSpPr txBox="1">
            <a:spLocks noGrp="1"/>
          </p:cNvSpPr>
          <p:nvPr>
            <p:ph type="body" idx="1"/>
          </p:nvPr>
        </p:nvSpPr>
        <p:spPr>
          <a:xfrm>
            <a:off x="2590800" y="1752600"/>
            <a:ext cx="6096000" cy="4373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72"/>
          <p:cNvSpPr txBox="1">
            <a:spLocks noGrp="1"/>
          </p:cNvSpPr>
          <p:nvPr>
            <p:ph type="body" idx="2"/>
          </p:nvPr>
        </p:nvSpPr>
        <p:spPr>
          <a:xfrm>
            <a:off x="2590800" y="632460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72"/>
          <p:cNvSpPr txBox="1">
            <a:spLocks noGrp="1"/>
          </p:cNvSpPr>
          <p:nvPr>
            <p:ph type="body" idx="3"/>
          </p:nvPr>
        </p:nvSpPr>
        <p:spPr>
          <a:xfrm>
            <a:off x="4876800" y="63246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rmAutofit/>
          </a:bodyPr>
          <a:lstStyle>
            <a:lvl1pPr marL="457200" lvl="0" indent="-228600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72"/>
          <p:cNvSpPr txBox="1">
            <a:spLocks noGrp="1"/>
          </p:cNvSpPr>
          <p:nvPr>
            <p:ph type="sldNum" idx="12"/>
          </p:nvPr>
        </p:nvSpPr>
        <p:spPr>
          <a:xfrm>
            <a:off x="8534400" y="6324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6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6"/>
          <p:cNvSpPr txBox="1">
            <a:spLocks noGrp="1"/>
          </p:cNvSpPr>
          <p:nvPr>
            <p:ph type="body" idx="2"/>
          </p:nvPr>
        </p:nvSpPr>
        <p:spPr>
          <a:xfrm>
            <a:off x="685800" y="5761038"/>
            <a:ext cx="77724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21462"/>
            <a:ext cx="9144000" cy="2460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69"/>
          <p:cNvSpPr txBox="1"/>
          <p:nvPr/>
        </p:nvSpPr>
        <p:spPr>
          <a:xfrm>
            <a:off x="685800" y="4724400"/>
            <a:ext cx="7772400" cy="103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3;p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Autofit/>
          </a:bodyPr>
          <a:lstStyle>
            <a:lvl1pPr marL="457200" marR="0" lvl="0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  <a:defRPr sz="2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862" y="0"/>
            <a:ext cx="1760537" cy="195738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Autofit/>
          </a:bodyPr>
          <a:lstStyle>
            <a:lvl1pPr marL="457200" marR="0" lvl="0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  <a:defRPr sz="2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Google Shape;23;p71"/>
          <p:cNvSpPr txBox="1">
            <a:spLocks noGrp="1"/>
          </p:cNvSpPr>
          <p:nvPr>
            <p:ph type="sldNum" idx="12"/>
          </p:nvPr>
        </p:nvSpPr>
        <p:spPr>
          <a:xfrm>
            <a:off x="8534400" y="6324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000"/>
              <a:buFont typeface="Verdana"/>
              <a:buNone/>
              <a:defRPr sz="10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21462"/>
            <a:ext cx="9144000" cy="24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Autofit/>
          </a:bodyPr>
          <a:lstStyle>
            <a:lvl1pPr marL="457200" marR="0" lvl="0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  <a:defRPr sz="2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sc.gov.lv/sites/visc/files/media_file/vpd_progr_visas_2021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sc.gov.lv/sites/visc/files/media_file/vpd_progr_visas_2021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aspars.spule@visc.gov.l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>
            <a:spLocks noGrp="1"/>
          </p:cNvSpPr>
          <p:nvPr>
            <p:ph type="title"/>
          </p:nvPr>
        </p:nvSpPr>
        <p:spPr>
          <a:xfrm>
            <a:off x="558325" y="3269700"/>
            <a:ext cx="82422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Verdana"/>
              <a:buNone/>
            </a:pPr>
            <a:r>
              <a:rPr lang="lv-LV" sz="2800" b="1" i="0" u="none" dirty="0">
                <a:solidFill>
                  <a:srgbClr val="543378"/>
                </a:solidFill>
                <a:sym typeface="Verdana"/>
              </a:rPr>
              <a:t>Diagnosticējošie darbi 3. un 6. klasei</a:t>
            </a:r>
            <a:br>
              <a:rPr lang="lv-LV" sz="2800" b="1" i="0" u="none" dirty="0">
                <a:solidFill>
                  <a:srgbClr val="543378"/>
                </a:solidFill>
                <a:sym typeface="Verdana"/>
              </a:rPr>
            </a:br>
            <a:r>
              <a:rPr lang="lv-LV" sz="2800" b="1" i="0" u="none" dirty="0">
                <a:solidFill>
                  <a:srgbClr val="543378"/>
                </a:solidFill>
                <a:sym typeface="Verdana"/>
              </a:rPr>
              <a:t/>
            </a:r>
            <a:br>
              <a:rPr lang="lv-LV" sz="2800" b="1" i="0" u="none" dirty="0">
                <a:solidFill>
                  <a:srgbClr val="543378"/>
                </a:solidFill>
                <a:sym typeface="Verdana"/>
              </a:rPr>
            </a:br>
            <a:r>
              <a:rPr lang="lv-LV" sz="1600" b="1" i="0" u="none" dirty="0">
                <a:solidFill>
                  <a:srgbClr val="543378"/>
                </a:solidFill>
                <a:sym typeface="Verdana"/>
              </a:rPr>
              <a:t>2020./2021.mācību gadā</a:t>
            </a:r>
            <a:endParaRPr sz="1600" dirty="0">
              <a:solidFill>
                <a:srgbClr val="543378"/>
              </a:solidFill>
            </a:endParaRPr>
          </a:p>
        </p:txBody>
      </p:sp>
      <p:sp>
        <p:nvSpPr>
          <p:cNvPr id="44" name="Google Shape;44;p1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en-US" sz="13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Kaspars Špūle, VISC</a:t>
            </a:r>
            <a:endParaRPr dirty="0"/>
          </a:p>
        </p:txBody>
      </p:sp>
      <p:sp>
        <p:nvSpPr>
          <p:cNvPr id="45" name="Google Shape;45;p1"/>
          <p:cNvSpPr txBox="1">
            <a:spLocks noGrp="1"/>
          </p:cNvSpPr>
          <p:nvPr>
            <p:ph type="body" idx="1"/>
          </p:nvPr>
        </p:nvSpPr>
        <p:spPr>
          <a:xfrm>
            <a:off x="685800" y="5761037"/>
            <a:ext cx="77724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lv-LV" dirty="0"/>
              <a:t>2021.gada </a:t>
            </a:r>
            <a:r>
              <a:rPr lang="lv-LV" dirty="0" smtClean="0"/>
              <a:t>9.</a:t>
            </a:r>
            <a:r>
              <a:rPr lang="lv-LV" sz="1400" b="0" i="0" u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februāris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Rīga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225" y="511147"/>
            <a:ext cx="6096000" cy="1036642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66478B"/>
                </a:solidFill>
              </a:rPr>
              <a:t>Diagnosticējošo darbu izpilde</a:t>
            </a:r>
            <a:endParaRPr lang="lv-LV" u="sng" dirty="0">
              <a:solidFill>
                <a:srgbClr val="66478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9660" y="1926305"/>
            <a:ext cx="7406640" cy="3735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lv-LV" sz="2400" b="1" dirty="0" smtClean="0">
                <a:solidFill>
                  <a:srgbClr val="5433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 </a:t>
            </a:r>
            <a:r>
              <a:rPr lang="lv-LV" sz="2400" b="1" dirty="0">
                <a:solidFill>
                  <a:srgbClr val="5433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skolēnam nav </a:t>
            </a:r>
            <a:r>
              <a:rPr lang="lv-LV" sz="2400" b="1" dirty="0" smtClean="0">
                <a:solidFill>
                  <a:srgbClr val="5433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datora: </a:t>
            </a: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endParaRPr lang="lv-LV" sz="2400" b="1" dirty="0" smtClean="0">
              <a:solidFill>
                <a:srgbClr val="54337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lv-LV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kola </a:t>
            </a: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nodrošina DD darba izdruku un nodod skolēna </a:t>
            </a:r>
            <a:r>
              <a:rPr lang="lv-LV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vecākiem</a:t>
            </a:r>
          </a:p>
          <a:p>
            <a:pPr marL="285750" lvl="1" indent="-28575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lv-LV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Pilda klātienē konsultāciju laikā </a:t>
            </a:r>
            <a:r>
              <a:rPr lang="lv-LV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1:1</a:t>
            </a:r>
          </a:p>
          <a:p>
            <a:pPr marL="285750" lvl="1" indent="-28575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lv-LV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28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90345" y="381000"/>
            <a:ext cx="941138" cy="78827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642;p50"/>
          <p:cNvSpPr/>
          <p:nvPr/>
        </p:nvSpPr>
        <p:spPr>
          <a:xfrm>
            <a:off x="1089660" y="3164956"/>
            <a:ext cx="221420" cy="221420"/>
          </a:xfrm>
          <a:prstGeom prst="ellipse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" name="Google Shape;644;p50"/>
          <p:cNvSpPr/>
          <p:nvPr/>
        </p:nvSpPr>
        <p:spPr>
          <a:xfrm>
            <a:off x="1089660" y="4841484"/>
            <a:ext cx="221420" cy="221420"/>
          </a:xfrm>
          <a:prstGeom prst="ellipse">
            <a:avLst/>
          </a:prstGeom>
          <a:solidFill>
            <a:srgbClr val="A391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348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391" y="443346"/>
            <a:ext cx="3082636" cy="1036642"/>
          </a:xfrm>
        </p:spPr>
        <p:txBody>
          <a:bodyPr/>
          <a:lstStyle/>
          <a:p>
            <a:r>
              <a:rPr lang="lv-LV" dirty="0">
                <a:solidFill>
                  <a:srgbClr val="66478B"/>
                </a:solidFill>
              </a:rPr>
              <a:t>Vērtēšana</a:t>
            </a:r>
          </a:p>
        </p:txBody>
      </p:sp>
      <p:sp>
        <p:nvSpPr>
          <p:cNvPr id="3" name="Rectangle 2"/>
          <p:cNvSpPr/>
          <p:nvPr/>
        </p:nvSpPr>
        <p:spPr>
          <a:xfrm>
            <a:off x="1454728" y="1702415"/>
            <a:ext cx="735360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Elektroniski pildītos darbus skolotājs novērtē, skolēna darbā ierakstot iegūtos punktus par katru uzdevumu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Vērtējums tiek izteikts procentos, tas neietekmē ne semestra, ne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gada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vērtējumu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skolēns kādu daļu nav veicis attaisnojošu iemeslu dēļ, tad VPIS  atzīmē, ka uzdevums nav veikts, sistēma automātiski pārrēķinās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gala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vērtējumu. </a:t>
            </a:r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Pēc darbu novērtēšanas izglītības iestādes vadītājs organizē rezultātu ievadi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VPIS</a:t>
            </a:r>
          </a:p>
          <a:p>
            <a:pPr lvl="0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Skolotājs analizē rezultātus, sniedz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atgriezenisko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saiti, kopā ar skolēniem pārrunā </a:t>
            </a:r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veiksmes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kļūdas.</a:t>
            </a:r>
          </a:p>
          <a:p>
            <a:pPr lvl="0"/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26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46338" y="257995"/>
            <a:ext cx="1061995" cy="9208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41;p50"/>
          <p:cNvSpPr/>
          <p:nvPr/>
        </p:nvSpPr>
        <p:spPr>
          <a:xfrm>
            <a:off x="1233308" y="1919655"/>
            <a:ext cx="221420" cy="221420"/>
          </a:xfrm>
          <a:prstGeom prst="ellipse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642;p50"/>
          <p:cNvSpPr/>
          <p:nvPr/>
        </p:nvSpPr>
        <p:spPr>
          <a:xfrm>
            <a:off x="1233308" y="2843804"/>
            <a:ext cx="221420" cy="221420"/>
          </a:xfrm>
          <a:prstGeom prst="ellipse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642;p50"/>
          <p:cNvSpPr/>
          <p:nvPr/>
        </p:nvSpPr>
        <p:spPr>
          <a:xfrm>
            <a:off x="1233308" y="3888245"/>
            <a:ext cx="221420" cy="221420"/>
          </a:xfrm>
          <a:prstGeom prst="ellipse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Google Shape;642;p50"/>
          <p:cNvSpPr/>
          <p:nvPr/>
        </p:nvSpPr>
        <p:spPr>
          <a:xfrm>
            <a:off x="1233308" y="5026810"/>
            <a:ext cx="221420" cy="221420"/>
          </a:xfrm>
          <a:prstGeom prst="ellipse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642;p50"/>
          <p:cNvSpPr/>
          <p:nvPr/>
        </p:nvSpPr>
        <p:spPr>
          <a:xfrm>
            <a:off x="1233308" y="5872991"/>
            <a:ext cx="221420" cy="221420"/>
          </a:xfrm>
          <a:prstGeom prst="ellipse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998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isnstūris 6">
            <a:extLst>
              <a:ext uri="{FF2B5EF4-FFF2-40B4-BE49-F238E27FC236}">
                <a16:creationId xmlns="" xmlns:a16="http://schemas.microsoft.com/office/drawing/2014/main" id="{AD5AE02A-615D-4D83-A575-219CC2F9381A}"/>
              </a:ext>
            </a:extLst>
          </p:cNvPr>
          <p:cNvSpPr/>
          <p:nvPr/>
        </p:nvSpPr>
        <p:spPr>
          <a:xfrm>
            <a:off x="225084" y="0"/>
            <a:ext cx="2055661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668" y="107702"/>
            <a:ext cx="2963253" cy="1036642"/>
          </a:xfrm>
        </p:spPr>
        <p:txBody>
          <a:bodyPr/>
          <a:lstStyle/>
          <a:p>
            <a:pPr algn="ctr"/>
            <a:r>
              <a:rPr lang="lv-LV" dirty="0">
                <a:solidFill>
                  <a:srgbClr val="543378"/>
                </a:solidFill>
              </a:rPr>
              <a:t>Norises datumi</a:t>
            </a:r>
            <a:br>
              <a:rPr lang="lv-LV" dirty="0">
                <a:solidFill>
                  <a:srgbClr val="543378"/>
                </a:solidFill>
              </a:rPr>
            </a:br>
            <a:r>
              <a:rPr lang="lv-LV" dirty="0">
                <a:solidFill>
                  <a:srgbClr val="543378"/>
                </a:solidFill>
              </a:rPr>
              <a:t>3. klase</a:t>
            </a:r>
          </a:p>
        </p:txBody>
      </p:sp>
      <p:pic>
        <p:nvPicPr>
          <p:cNvPr id="5" name="Google Shape;26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6921" y="107702"/>
            <a:ext cx="1061995" cy="92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ttēls 5">
            <a:extLst>
              <a:ext uri="{FF2B5EF4-FFF2-40B4-BE49-F238E27FC236}">
                <a16:creationId xmlns="" xmlns:a16="http://schemas.microsoft.com/office/drawing/2014/main" id="{27F8864A-B3C7-4607-A9B1-7B7D408E0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405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420" y="381000"/>
            <a:ext cx="6684380" cy="1036642"/>
          </a:xfrm>
        </p:spPr>
        <p:txBody>
          <a:bodyPr/>
          <a:lstStyle/>
          <a:p>
            <a:pPr algn="ctr"/>
            <a:r>
              <a:rPr lang="lv-LV" dirty="0">
                <a:solidFill>
                  <a:srgbClr val="66478B"/>
                </a:solidFill>
              </a:rPr>
              <a:t>Diagnosticējošie darbi 3.klasē </a:t>
            </a:r>
            <a:r>
              <a:rPr lang="lv-LV" sz="1800" dirty="0">
                <a:solidFill>
                  <a:srgbClr val="66478B"/>
                </a:solidFill>
              </a:rPr>
              <a:t>(</a:t>
            </a:r>
            <a:r>
              <a:rPr lang="en-US" sz="1800" dirty="0">
                <a:solidFill>
                  <a:srgbClr val="66478B"/>
                </a:solidFill>
              </a:rPr>
              <a:t>18684</a:t>
            </a:r>
            <a:r>
              <a:rPr lang="lv-LV" sz="1800" dirty="0">
                <a:solidFill>
                  <a:srgbClr val="66478B"/>
                </a:solidFill>
              </a:rPr>
              <a:t>)</a:t>
            </a:r>
            <a:br>
              <a:rPr lang="lv-LV" sz="1800" dirty="0">
                <a:solidFill>
                  <a:srgbClr val="66478B"/>
                </a:solidFill>
              </a:rPr>
            </a:br>
            <a:r>
              <a:rPr lang="lv-LV" sz="1800" b="0" i="1" dirty="0"/>
              <a:t>klātienē/attālināti</a:t>
            </a:r>
            <a:endParaRPr lang="lv-LV" sz="1800" b="0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036622"/>
              </p:ext>
            </p:extLst>
          </p:nvPr>
        </p:nvGraphicFramePr>
        <p:xfrm>
          <a:off x="1319048" y="1810407"/>
          <a:ext cx="7026166" cy="4344534"/>
        </p:xfrm>
        <a:graphic>
          <a:graphicData uri="http://schemas.openxmlformats.org/drawingml/2006/table">
            <a:tbl>
              <a:tblPr firstRow="1" firstCol="1" bandRow="1"/>
              <a:tblGrid>
                <a:gridCol w="2204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220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1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Diagnosticējošais darbs</a:t>
                      </a:r>
                      <a:endParaRPr lang="lv-LV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47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Uzdevumi</a:t>
                      </a:r>
                      <a:endParaRPr lang="lv-LV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478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04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 ar kombinēto saturu (mācību valoda)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Mutvārdu daļā skolēni stāsta par kādu pēc paša izvēles izlasītu grāmatu.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Rakstu daļā veic lasīšanas, klausīšanās un rakstīšanas prasmes pārbaudes uzdevumus.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4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 ar kombinēto saturu (matemātika)</a:t>
                      </a:r>
                      <a:endParaRPr lang="lv-L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Sadarbībā ar </a:t>
                      </a:r>
                      <a:r>
                        <a:rPr lang="lv-LV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Uzdevumi.lv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Skaitļi, darbības</a:t>
                      </a:r>
                      <a:r>
                        <a:rPr lang="lv-LV" sz="1600" i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 tiem, lielumi, to mērīšana, informācijas apstrāde.</a:t>
                      </a:r>
                      <a:endParaRPr lang="lv-LV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17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Latviešu valoda (mtip)</a:t>
                      </a:r>
                      <a:endParaRPr lang="lv-L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Rakstu daļā veic lasīšanas, klausīšanās un rakstīšanas prasmes pārbaudes uzdevumus. Mutvārdu daļā skolēni stāsta par biļetē piedāvāto situāciju.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36620" y="1417642"/>
            <a:ext cx="4015740" cy="319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hlinkClick r:id="rId2"/>
              </a:rPr>
              <a:t>Pārbaudes darbu programmas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533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="" xmlns:a16="http://schemas.microsoft.com/office/drawing/2014/main" id="{60A45FC1-E427-46F7-BE88-31F5AFD185B4}"/>
              </a:ext>
            </a:extLst>
          </p:cNvPr>
          <p:cNvSpPr/>
          <p:nvPr/>
        </p:nvSpPr>
        <p:spPr>
          <a:xfrm>
            <a:off x="225084" y="0"/>
            <a:ext cx="2055661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668" y="107702"/>
            <a:ext cx="2963253" cy="1036642"/>
          </a:xfrm>
        </p:spPr>
        <p:txBody>
          <a:bodyPr/>
          <a:lstStyle/>
          <a:p>
            <a:pPr algn="ctr"/>
            <a:r>
              <a:rPr lang="lv-LV" dirty="0">
                <a:solidFill>
                  <a:srgbClr val="543378"/>
                </a:solidFill>
              </a:rPr>
              <a:t>Norises datumi</a:t>
            </a:r>
            <a:br>
              <a:rPr lang="lv-LV" dirty="0">
                <a:solidFill>
                  <a:srgbClr val="543378"/>
                </a:solidFill>
              </a:rPr>
            </a:br>
            <a:r>
              <a:rPr lang="lv-LV" dirty="0">
                <a:solidFill>
                  <a:srgbClr val="543378"/>
                </a:solidFill>
              </a:rPr>
              <a:t>6. klase</a:t>
            </a:r>
          </a:p>
        </p:txBody>
      </p:sp>
      <p:pic>
        <p:nvPicPr>
          <p:cNvPr id="5" name="Google Shape;26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6921" y="107702"/>
            <a:ext cx="1061995" cy="92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ttēls 5">
            <a:extLst>
              <a:ext uri="{FF2B5EF4-FFF2-40B4-BE49-F238E27FC236}">
                <a16:creationId xmlns="" xmlns:a16="http://schemas.microsoft.com/office/drawing/2014/main" id="{27F8864A-B3C7-4607-A9B1-7B7D408E0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994050"/>
            <a:ext cx="9143996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294" y="381000"/>
            <a:ext cx="6626506" cy="762000"/>
          </a:xfrm>
        </p:spPr>
        <p:txBody>
          <a:bodyPr/>
          <a:lstStyle/>
          <a:p>
            <a:pPr algn="ctr"/>
            <a:r>
              <a:rPr lang="lv-LV" dirty="0">
                <a:solidFill>
                  <a:srgbClr val="66478B"/>
                </a:solidFill>
              </a:rPr>
              <a:t>Diagnosticējošie darbi 6.klasē </a:t>
            </a:r>
            <a:r>
              <a:rPr lang="lv-LV" sz="1800" dirty="0">
                <a:solidFill>
                  <a:srgbClr val="66478B"/>
                </a:solidFill>
              </a:rPr>
              <a:t>(</a:t>
            </a:r>
            <a:r>
              <a:rPr lang="en-US" sz="1800" dirty="0">
                <a:solidFill>
                  <a:srgbClr val="66478B"/>
                </a:solidFill>
              </a:rPr>
              <a:t>21561</a:t>
            </a:r>
            <a:r>
              <a:rPr lang="lv-LV" sz="1800" dirty="0">
                <a:solidFill>
                  <a:srgbClr val="66478B"/>
                </a:solidFill>
              </a:rPr>
              <a:t>)</a:t>
            </a:r>
            <a:br>
              <a:rPr lang="lv-LV" sz="1800" dirty="0">
                <a:solidFill>
                  <a:srgbClr val="66478B"/>
                </a:solidFill>
              </a:rPr>
            </a:br>
            <a:r>
              <a:rPr lang="lv-LV" sz="1800" b="0" i="1" dirty="0"/>
              <a:t>klātienē /attālināti</a:t>
            </a:r>
            <a:endParaRPr lang="lv-LV" sz="1800" b="0" i="1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389240"/>
              </p:ext>
            </p:extLst>
          </p:nvPr>
        </p:nvGraphicFramePr>
        <p:xfrm>
          <a:off x="824566" y="1513573"/>
          <a:ext cx="7738711" cy="4978347"/>
        </p:xfrm>
        <a:graphic>
          <a:graphicData uri="http://schemas.openxmlformats.org/drawingml/2006/table">
            <a:tbl>
              <a:tblPr firstRow="1" firstCol="1" bandRow="1"/>
              <a:tblGrid>
                <a:gridCol w="16247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57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98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5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Diagnosticējošais darbs</a:t>
                      </a:r>
                      <a:endParaRPr lang="lv-LV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33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Laiks</a:t>
                      </a:r>
                      <a:endParaRPr lang="lv-LV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33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Uzdevumi</a:t>
                      </a:r>
                      <a:endParaRPr lang="lv-LV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337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rgbClr val="66478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Mācību valoda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Mutvārdu daļa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rgbClr val="66478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līdz 16.</a:t>
                      </a:r>
                      <a:r>
                        <a:rPr lang="lv-LV" sz="1600" b="1" i="0" u="none" strike="noStrike" cap="none" dirty="0">
                          <a:solidFill>
                            <a:srgbClr val="66478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februārim</a:t>
                      </a:r>
                      <a:r>
                        <a:rPr lang="lv-LV" sz="1600" b="1" dirty="0">
                          <a:solidFill>
                            <a:srgbClr val="66478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(skolas izveidots grafiks)</a:t>
                      </a:r>
                    </a:p>
                    <a:p>
                      <a:pPr marL="0" marR="0" lvl="0" indent="0" algn="l" defTabSz="93957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Rakstu daļa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rgbClr val="66478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17.februāris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Mutvārdu daļā skolēni stāsta par kādu pēc paša izvēles izlasītu grāmatu.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Rakstu daļā veic lasīšanas, klausīšanās un rakstīšanas prasmes pārbaudes uzdevumus.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6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rgbClr val="66478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Matemātika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rgbClr val="66478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25.februāris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Skaitļi, darbības</a:t>
                      </a:r>
                      <a:r>
                        <a:rPr lang="lv-LV" sz="1600" i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 tiem, lielumi, to mērīšana, informācijas apstrāde.</a:t>
                      </a:r>
                      <a:endParaRPr lang="lv-LV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Matemātisko modeļu veidošana un analizēšana.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2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rgbClr val="66478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Latviešu valoda (mtip)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rgbClr val="66478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23.februāris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Rakstu daļas un mutvārdu daļa (biļetes)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Rakstu daļā veic lasīšanas, klausīšanās un rakstīšanas prasmes pārbaudes uzdevumus. Mutvārdu daļā skolēni stāsta par biļetē piedāvāto situāciju.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rgbClr val="66478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Dabaszinības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rgbClr val="66478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4.marts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Sadarbībā ar </a:t>
                      </a:r>
                      <a:r>
                        <a:rPr lang="lv-LV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Uzdevumi.lv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Uzdevumi galvenokārt saistīti ar datu un pierādījumu zinātnisku interpretēšanu</a:t>
                      </a:r>
                      <a:endParaRPr lang="lv-LV" sz="16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99355" y="1143000"/>
            <a:ext cx="26100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>
                <a:hlinkClick r:id="rId2"/>
              </a:rPr>
              <a:t>Pārbaudes darbu programmas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630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rgbClr val="66478B"/>
                </a:solidFill>
              </a:rPr>
              <a:t>Diagnosticējošie darbi </a:t>
            </a:r>
            <a:br>
              <a:rPr lang="lv-LV" dirty="0">
                <a:solidFill>
                  <a:srgbClr val="66478B"/>
                </a:solidFill>
              </a:rPr>
            </a:br>
            <a:r>
              <a:rPr lang="lv-LV" dirty="0">
                <a:solidFill>
                  <a:srgbClr val="66478B"/>
                </a:solidFill>
              </a:rPr>
              <a:t>3. un 6.klasē </a:t>
            </a:r>
            <a:r>
              <a:rPr lang="lv-LV" u="sng" dirty="0">
                <a:solidFill>
                  <a:srgbClr val="66478B"/>
                </a:solidFill>
              </a:rPr>
              <a:t>attālināti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0514" y="3763383"/>
            <a:ext cx="7690247" cy="1757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lv-LV" sz="2000" b="1" dirty="0" smtClean="0">
                <a:solidFill>
                  <a:srgbClr val="5433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Izglītības iestāde</a:t>
            </a:r>
            <a:r>
              <a:rPr lang="lv-LV" sz="2000" b="1" dirty="0">
                <a:solidFill>
                  <a:srgbClr val="5433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izvēlas ērtāko uzdevumu izpildīšanas variantu(-us</a:t>
            </a:r>
            <a:r>
              <a:rPr lang="lv-LV" sz="2000" b="1" dirty="0" smtClean="0">
                <a:solidFill>
                  <a:srgbClr val="5433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  <a:p>
            <a:pPr marL="285750" lvl="1" indent="-28575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vienojoties ar skolotājiem un skolēniem,</a:t>
            </a:r>
          </a:p>
          <a:p>
            <a:pPr marL="285750" lvl="1" indent="-28575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izvērtējot tehniskās iespējas,</a:t>
            </a:r>
          </a:p>
          <a:p>
            <a:pPr marL="285750" lvl="1" indent="-28575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nepieciešamības gadījumā pagarinot darba izpildes laiku.</a:t>
            </a:r>
          </a:p>
        </p:txBody>
      </p:sp>
      <p:pic>
        <p:nvPicPr>
          <p:cNvPr id="6" name="Google Shape;28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90345" y="381000"/>
            <a:ext cx="941138" cy="78827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641;p50"/>
          <p:cNvSpPr/>
          <p:nvPr/>
        </p:nvSpPr>
        <p:spPr>
          <a:xfrm>
            <a:off x="1098372" y="2121697"/>
            <a:ext cx="221420" cy="221420"/>
          </a:xfrm>
          <a:prstGeom prst="ellipse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" name="Google Shape;642;p50"/>
          <p:cNvSpPr/>
          <p:nvPr/>
        </p:nvSpPr>
        <p:spPr>
          <a:xfrm>
            <a:off x="1098372" y="3896119"/>
            <a:ext cx="221420" cy="221420"/>
          </a:xfrm>
          <a:prstGeom prst="ellipse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0514" y="1992849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</a:pPr>
            <a:r>
              <a:rPr lang="lv-LV" sz="2400" b="1" dirty="0">
                <a:solidFill>
                  <a:srgbClr val="5433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Skolēni darbu veic skolas noteiktā </a:t>
            </a:r>
            <a:r>
              <a:rPr lang="lv-LV" sz="2400" b="1" dirty="0" smtClean="0">
                <a:solidFill>
                  <a:srgbClr val="5433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laikā</a:t>
            </a:r>
          </a:p>
          <a:p>
            <a:pPr lvl="0" algn="just">
              <a:lnSpc>
                <a:spcPct val="115000"/>
              </a:lnSpc>
              <a:spcBef>
                <a:spcPts val="1200"/>
              </a:spcBef>
            </a:pPr>
            <a:r>
              <a:rPr lang="lv-LV" sz="1600" b="1" dirty="0" smtClean="0">
                <a:solidFill>
                  <a:srgbClr val="5433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(MK noteiktajos datumos vai skolas noteiktajā termiņā līdz pavasara brīvlaikam</a:t>
            </a:r>
            <a:r>
              <a:rPr lang="lv-LV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lv-LV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8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225" y="511147"/>
            <a:ext cx="6096000" cy="1036642"/>
          </a:xfrm>
        </p:spPr>
        <p:txBody>
          <a:bodyPr/>
          <a:lstStyle/>
          <a:p>
            <a:pPr algn="ctr"/>
            <a:r>
              <a:rPr lang="lv-LV" dirty="0" smtClean="0">
                <a:solidFill>
                  <a:srgbClr val="66478B"/>
                </a:solidFill>
              </a:rPr>
              <a:t>Diagnosticējošo darbu izpilde</a:t>
            </a:r>
            <a:endParaRPr lang="lv-LV" u="sng" dirty="0">
              <a:solidFill>
                <a:srgbClr val="66478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1555" y="1550701"/>
            <a:ext cx="7406640" cy="5299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</a:pPr>
            <a:r>
              <a:rPr lang="lv-LV" sz="2400" b="1" dirty="0" smtClean="0">
                <a:solidFill>
                  <a:srgbClr val="5433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Iespējamie risinājumi</a:t>
            </a: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lv-LV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Izglītības iestāde lejuplādē darbu un nosūta skolēniem (ievieto e-saziņas vidē).</a:t>
            </a:r>
          </a:p>
          <a:p>
            <a:pPr lvl="0" algn="just">
              <a:lnSpc>
                <a:spcPct val="115000"/>
              </a:lnSpc>
              <a:spcBef>
                <a:spcPts val="1200"/>
              </a:spcBef>
            </a:pPr>
            <a:r>
              <a:rPr lang="lv-LV" sz="1600" b="1" dirty="0" smtClean="0">
                <a:solidFill>
                  <a:srgbClr val="5433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Skolēni </a:t>
            </a:r>
            <a:r>
              <a:rPr lang="lv-LV" sz="1600" b="1" dirty="0">
                <a:solidFill>
                  <a:srgbClr val="5433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darbu veic </a:t>
            </a:r>
            <a:r>
              <a:rPr lang="lv-LV" sz="1600" b="1" dirty="0" smtClean="0">
                <a:solidFill>
                  <a:srgbClr val="5433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elektroniski, tas ir, atbildes raksta: </a:t>
            </a:r>
          </a:p>
          <a:p>
            <a:pPr marL="285750" lvl="0" indent="-28575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vienā no VISC piedāvātajām elektroniskajām versijām (PDF vai DOCX),</a:t>
            </a:r>
          </a:p>
          <a:p>
            <a:pPr marL="285750" lvl="0" indent="-28575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atsevišķā Word dokumentā, ierakstot jautājuma numuru un atbildi,</a:t>
            </a:r>
          </a:p>
          <a:p>
            <a:pPr marL="285750" lvl="0" indent="-285750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 papīra, fotogrāfijas nosūta elektroniski skolotājam.</a:t>
            </a:r>
          </a:p>
          <a:p>
            <a:pPr lvl="0" algn="just">
              <a:lnSpc>
                <a:spcPct val="115000"/>
              </a:lnSpc>
              <a:spcBef>
                <a:spcPts val="1200"/>
              </a:spcBef>
            </a:pPr>
            <a:r>
              <a:rPr lang="lv-LV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Klausīšanās </a:t>
            </a:r>
            <a:r>
              <a:rPr lang="lv-LV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uzdevumu skolotājs var atskaņot, izmantojot balss </a:t>
            </a:r>
            <a:r>
              <a:rPr lang="lv-LV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ierakstu vai nolasa </a:t>
            </a:r>
            <a:r>
              <a:rPr lang="lv-LV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klausāmo </a:t>
            </a:r>
            <a:r>
              <a:rPr lang="lv-LV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tekstu.</a:t>
            </a: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lv-LV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Mutvārdu </a:t>
            </a:r>
            <a:r>
              <a:rPr lang="lv-LV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daļu skolotājs organizē tiešsaistē</a:t>
            </a:r>
            <a:r>
              <a:rPr lang="lv-LV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Matemātiku (3.klase) veic </a:t>
            </a:r>
            <a:r>
              <a:rPr lang="lv-LV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Uzdevumi.lv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(9.martā); vēlams, lai mājās ir kāds, kas var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palīdzēt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novērst iespējamās tehniskās problēmas.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lv-LV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Dabaszinības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(6.klase) veic </a:t>
            </a:r>
            <a:r>
              <a:rPr lang="lv-LV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Uzdevumi.lv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(tikai 4.martā visas dienas laikā, katrai klasei nosakot savu izpildes laiku).</a:t>
            </a:r>
            <a:endParaRPr lang="lv-LV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28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90345" y="381000"/>
            <a:ext cx="941138" cy="78827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642;p50"/>
          <p:cNvSpPr/>
          <p:nvPr/>
        </p:nvSpPr>
        <p:spPr>
          <a:xfrm>
            <a:off x="1301555" y="3100222"/>
            <a:ext cx="221420" cy="221420"/>
          </a:xfrm>
          <a:prstGeom prst="ellipse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Google Shape;643;p50"/>
          <p:cNvSpPr/>
          <p:nvPr/>
        </p:nvSpPr>
        <p:spPr>
          <a:xfrm>
            <a:off x="1301555" y="3481650"/>
            <a:ext cx="221420" cy="221420"/>
          </a:xfrm>
          <a:prstGeom prst="ellipse">
            <a:avLst/>
          </a:prstGeom>
          <a:solidFill>
            <a:srgbClr val="A391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" name="Google Shape;646;p50"/>
          <p:cNvSpPr/>
          <p:nvPr/>
        </p:nvSpPr>
        <p:spPr>
          <a:xfrm>
            <a:off x="1301555" y="3973788"/>
            <a:ext cx="221420" cy="221420"/>
          </a:xfrm>
          <a:prstGeom prst="ellipse">
            <a:avLst/>
          </a:prstGeom>
          <a:solidFill>
            <a:srgbClr val="C2B5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393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8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Kaspars Špūle, </a:t>
            </a:r>
            <a:r>
              <a:rPr lang="en-US" sz="14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nodaļas</a:t>
            </a:r>
            <a:r>
              <a:rPr lang="en-US" sz="14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vadītājs</a:t>
            </a:r>
            <a:r>
              <a:rPr lang="en-US" sz="14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4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kaspars.spule@visc.gov.lv</a:t>
            </a:r>
            <a:endParaRPr lang="lv-LV" sz="14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lv-LV" smtClean="0"/>
              <a:t>t. 60001606</a:t>
            </a:r>
            <a:endParaRPr dirty="0"/>
          </a:p>
          <a:p>
            <a:pPr marL="0" lvl="0" indent="0" algn="ct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5" name="Google Shape;625;p68"/>
          <p:cNvSpPr txBox="1">
            <a:spLocks noGrp="1"/>
          </p:cNvSpPr>
          <p:nvPr>
            <p:ph type="body" idx="1"/>
          </p:nvPr>
        </p:nvSpPr>
        <p:spPr>
          <a:xfrm>
            <a:off x="384175" y="5761037"/>
            <a:ext cx="77724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lv-LV" sz="14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0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Rīga</a:t>
            </a:r>
            <a:endParaRPr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60525" y="3283740"/>
            <a:ext cx="6096000" cy="1036642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lv-LV" altLang="lv-LV" sz="3300" b="1" dirty="0">
                <a:solidFill>
                  <a:srgbClr val="66478B"/>
                </a:solidFill>
                <a:ea typeface="MS PGothic" pitchFamily="34" charset="-128"/>
              </a:rPr>
              <a:t>PALDIES </a:t>
            </a:r>
          </a:p>
          <a:p>
            <a:pPr algn="ctr"/>
            <a:r>
              <a:rPr lang="lv-LV" altLang="lv-LV" sz="3300" b="1" dirty="0">
                <a:solidFill>
                  <a:srgbClr val="66478B"/>
                </a:solidFill>
                <a:ea typeface="MS PGothic" pitchFamily="34" charset="-128"/>
              </a:rPr>
              <a:t>par darbu, </a:t>
            </a:r>
          </a:p>
          <a:p>
            <a:pPr algn="ctr"/>
            <a:r>
              <a:rPr lang="lv-LV" altLang="lv-LV" sz="3300" b="1" dirty="0">
                <a:solidFill>
                  <a:srgbClr val="66478B"/>
                </a:solidFill>
                <a:ea typeface="MS PGothic" pitchFamily="34" charset="-128"/>
              </a:rPr>
              <a:t>pacietību un rūpēm!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13" y="1855388"/>
            <a:ext cx="7719687" cy="4373573"/>
          </a:xfrm>
        </p:spPr>
        <p:txBody>
          <a:bodyPr>
            <a:normAutofit/>
          </a:bodyPr>
          <a:lstStyle/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Diagnosticējošie darbi ir pārbaudes darbi, kuri tiek piedāvāti visiem skolēniem ar vienādām prasībām un vērtēšanas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kritērijiem.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Skolēnam iespējams pašam sevi pārbaudīt – </a:t>
            </a:r>
            <a:r>
              <a:rPr lang="lv-LV" b="1" dirty="0">
                <a:solidFill>
                  <a:srgbClr val="543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es varu visus uzdevumus izpildīt pareizi un bez citu </a:t>
            </a:r>
            <a:r>
              <a:rPr lang="lv-LV" b="1" dirty="0" smtClean="0">
                <a:solidFill>
                  <a:srgbClr val="543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palīdzības.</a:t>
            </a: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Diagnosticējošo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darbu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rezultāti – </a:t>
            </a:r>
            <a:r>
              <a:rPr lang="lv-LV" b="1" dirty="0">
                <a:solidFill>
                  <a:srgbClr val="543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gatavība turpināt </a:t>
            </a:r>
            <a:r>
              <a:rPr lang="lv-LV" b="1" dirty="0" smtClean="0">
                <a:solidFill>
                  <a:srgbClr val="543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izglītošanos.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Diagnosticējošā darba vērtējums/balva – </a:t>
            </a:r>
            <a:r>
              <a:rPr lang="lv-LV" b="1" dirty="0">
                <a:solidFill>
                  <a:srgbClr val="543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to varēju, pats </a:t>
            </a:r>
            <a:r>
              <a:rPr lang="lv-LV" b="1" dirty="0" smtClean="0">
                <a:solidFill>
                  <a:srgbClr val="543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varēju.</a:t>
            </a:r>
            <a:endParaRPr lang="lv-LV" b="1" dirty="0">
              <a:solidFill>
                <a:srgbClr val="543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Kaut kas neizdevās</a:t>
            </a:r>
            <a:r>
              <a:rPr lang="lv-LV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lv-LV" b="1" dirty="0">
                <a:solidFill>
                  <a:srgbClr val="5433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Vēl ir laiks līdz mācību gada beigām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kopā ar skolotāju pilnveidot savas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prasmes.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641;p50"/>
          <p:cNvSpPr/>
          <p:nvPr/>
        </p:nvSpPr>
        <p:spPr>
          <a:xfrm>
            <a:off x="814713" y="2002532"/>
            <a:ext cx="221420" cy="221420"/>
          </a:xfrm>
          <a:prstGeom prst="ellipse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642;p50"/>
          <p:cNvSpPr/>
          <p:nvPr/>
        </p:nvSpPr>
        <p:spPr>
          <a:xfrm>
            <a:off x="814713" y="3030825"/>
            <a:ext cx="221420" cy="221420"/>
          </a:xfrm>
          <a:prstGeom prst="ellipse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643;p50"/>
          <p:cNvSpPr/>
          <p:nvPr/>
        </p:nvSpPr>
        <p:spPr>
          <a:xfrm>
            <a:off x="814713" y="4036832"/>
            <a:ext cx="221420" cy="221420"/>
          </a:xfrm>
          <a:prstGeom prst="ellipse">
            <a:avLst/>
          </a:prstGeom>
          <a:solidFill>
            <a:srgbClr val="A391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Google Shape;644;p50"/>
          <p:cNvSpPr/>
          <p:nvPr/>
        </p:nvSpPr>
        <p:spPr>
          <a:xfrm>
            <a:off x="814713" y="4760320"/>
            <a:ext cx="221420" cy="221420"/>
          </a:xfrm>
          <a:prstGeom prst="ellipse">
            <a:avLst/>
          </a:prstGeom>
          <a:solidFill>
            <a:srgbClr val="A391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644;p50"/>
          <p:cNvSpPr/>
          <p:nvPr/>
        </p:nvSpPr>
        <p:spPr>
          <a:xfrm>
            <a:off x="814713" y="5494640"/>
            <a:ext cx="221420" cy="221420"/>
          </a:xfrm>
          <a:prstGeom prst="ellipse">
            <a:avLst/>
          </a:prstGeom>
          <a:solidFill>
            <a:srgbClr val="A391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892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060" y="381000"/>
            <a:ext cx="6515100" cy="1036642"/>
          </a:xfrm>
        </p:spPr>
        <p:txBody>
          <a:bodyPr/>
          <a:lstStyle/>
          <a:p>
            <a:pPr algn="ctr"/>
            <a:r>
              <a:rPr lang="lv-LV" dirty="0">
                <a:solidFill>
                  <a:srgbClr val="543378"/>
                </a:solidFill>
              </a:rPr>
              <a:t>Diagnosticējošie darbi </a:t>
            </a:r>
            <a:br>
              <a:rPr lang="lv-LV" dirty="0">
                <a:solidFill>
                  <a:srgbClr val="543378"/>
                </a:solidFill>
              </a:rPr>
            </a:br>
            <a:r>
              <a:rPr lang="lv-LV" dirty="0">
                <a:solidFill>
                  <a:srgbClr val="543378"/>
                </a:solidFill>
              </a:rPr>
              <a:t>3., 6.klase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765" y="1540647"/>
            <a:ext cx="8373979" cy="4965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rgbClr val="5433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Diagnosticējošie darbi </a:t>
            </a:r>
            <a:r>
              <a:rPr lang="lv-LV" sz="2000" dirty="0">
                <a:solidFill>
                  <a:srgbClr val="4141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tiek organizēti, lai </a:t>
            </a:r>
            <a:r>
              <a:rPr lang="lv-LV" sz="2000" b="1" dirty="0">
                <a:solidFill>
                  <a:srgbClr val="5433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pārbaudītu</a:t>
            </a:r>
            <a:r>
              <a:rPr lang="lv-LV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skolēnu zināšanas un prasmes </a:t>
            </a:r>
            <a:r>
              <a:rPr lang="lv-LV" sz="2000" dirty="0">
                <a:solidFill>
                  <a:srgbClr val="4141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atbilstoši mācību priekšmeta standarta prasībām, beidzot 3. un 6. klasi,  lai skolēns sadarbībā ar skolotāju līdz mācību gada beigām </a:t>
            </a:r>
            <a:r>
              <a:rPr lang="lv-LV" sz="2000" b="1" dirty="0">
                <a:solidFill>
                  <a:srgbClr val="5433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varētu pilnveidot </a:t>
            </a:r>
            <a:r>
              <a:rPr lang="lv-LV" sz="2000" dirty="0">
                <a:solidFill>
                  <a:srgbClr val="4141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savas </a:t>
            </a:r>
            <a:r>
              <a:rPr lang="lv-LV" sz="2000" dirty="0" smtClean="0">
                <a:solidFill>
                  <a:srgbClr val="4141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prasmes.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lv-LV" sz="2000" dirty="0">
              <a:solidFill>
                <a:srgbClr val="41414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rgbClr val="4141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Pēc darba veikšanas un novērtēšanas skolotājs sniedz </a:t>
            </a:r>
            <a:r>
              <a:rPr lang="lv-LV" sz="2000" b="1" dirty="0">
                <a:solidFill>
                  <a:srgbClr val="5433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atgriezenisko saiti </a:t>
            </a:r>
            <a:r>
              <a:rPr lang="lv-LV" sz="2000" dirty="0">
                <a:solidFill>
                  <a:srgbClr val="4141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skolēnam un viņa </a:t>
            </a:r>
            <a:r>
              <a:rPr lang="lv-LV" sz="2000" dirty="0" smtClean="0">
                <a:solidFill>
                  <a:srgbClr val="4141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vecākiem.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lv-LV" sz="2000" dirty="0">
              <a:solidFill>
                <a:srgbClr val="41414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rgbClr val="4141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 skolēnam, gan vecākiem ir </a:t>
            </a:r>
            <a:r>
              <a:rPr lang="lv-LV" sz="2000" b="1" dirty="0">
                <a:solidFill>
                  <a:srgbClr val="5433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iespējams iepazīties </a:t>
            </a:r>
            <a:r>
              <a:rPr lang="lv-LV" sz="2000" dirty="0">
                <a:solidFill>
                  <a:srgbClr val="4141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 skolēna veikto un skolotāja novērtēto </a:t>
            </a:r>
            <a:r>
              <a:rPr lang="lv-LV" sz="2000" dirty="0" smtClean="0">
                <a:solidFill>
                  <a:srgbClr val="4141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darbu.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000" dirty="0" smtClean="0">
                <a:solidFill>
                  <a:srgbClr val="4141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Diagnosticējošo </a:t>
            </a:r>
            <a:r>
              <a:rPr lang="lv-LV" sz="2000" dirty="0">
                <a:solidFill>
                  <a:srgbClr val="4141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darbu vērtē, iegūto rezultātu izsakot </a:t>
            </a:r>
            <a:r>
              <a:rPr lang="lv-LV" sz="2000" b="1" dirty="0">
                <a:solidFill>
                  <a:srgbClr val="5433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procentos</a:t>
            </a:r>
            <a:r>
              <a:rPr lang="lv-LV" sz="2000" dirty="0">
                <a:solidFill>
                  <a:srgbClr val="5433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sz="2000" b="1" dirty="0">
                <a:solidFill>
                  <a:srgbClr val="5433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Vērtējums neietekmē ne semestra, ne gada </a:t>
            </a:r>
            <a:r>
              <a:rPr lang="lv-LV" sz="2000" b="1" dirty="0" smtClean="0">
                <a:solidFill>
                  <a:srgbClr val="54337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vērtējumu. </a:t>
            </a:r>
            <a:endParaRPr lang="lv-LV" sz="2000" b="1" dirty="0">
              <a:solidFill>
                <a:srgbClr val="54337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lv-LV" sz="1800" dirty="0">
              <a:solidFill>
                <a:srgbClr val="41414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26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46338" y="257995"/>
            <a:ext cx="1061995" cy="920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6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rgbClr val="543378"/>
                </a:solidFill>
              </a:rPr>
              <a:t>Diagnosticējošie darbi </a:t>
            </a:r>
            <a:br>
              <a:rPr lang="lv-LV" dirty="0">
                <a:solidFill>
                  <a:srgbClr val="543378"/>
                </a:solidFill>
              </a:rPr>
            </a:br>
            <a:r>
              <a:rPr lang="lv-LV" dirty="0">
                <a:solidFill>
                  <a:srgbClr val="543378"/>
                </a:solidFill>
              </a:rPr>
              <a:t>3., 6.klase</a:t>
            </a:r>
          </a:p>
        </p:txBody>
      </p:sp>
      <p:sp>
        <p:nvSpPr>
          <p:cNvPr id="3" name="Rectangle 2"/>
          <p:cNvSpPr/>
          <p:nvPr/>
        </p:nvSpPr>
        <p:spPr>
          <a:xfrm>
            <a:off x="279133" y="2002659"/>
            <a:ext cx="872048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v-LV" sz="2400" dirty="0">
                <a:solidFill>
                  <a:srgbClr val="4141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Norise plānota laikā līdz pavasara brīvlaikam, lai līdz mācību gada beigām skolēni varētu pilnveidot savas </a:t>
            </a:r>
            <a:r>
              <a:rPr lang="lv-LV" sz="2400" dirty="0" smtClean="0">
                <a:solidFill>
                  <a:srgbClr val="4141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prasmes.</a:t>
            </a:r>
            <a:endParaRPr lang="lv-LV" sz="2400" dirty="0">
              <a:solidFill>
                <a:srgbClr val="41414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endParaRPr lang="lv-LV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lv-LV" sz="2400" dirty="0">
                <a:solidFill>
                  <a:srgbClr val="4141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 kādu tēmu, kas iekļauta diagnosticējošajā darbā, paredzēts apgūt vēlāk, tad skolotājs var pieņemt lēmumu šo uzdevumu nepildīt un informē visus klases skolēnus. Diagnosticējošā darba vērtējumu tas </a:t>
            </a:r>
            <a:r>
              <a:rPr lang="lv-LV" sz="2400" dirty="0" smtClean="0">
                <a:solidFill>
                  <a:srgbClr val="41414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neietekmē.</a:t>
            </a:r>
            <a:endParaRPr lang="lv-LV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26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46338" y="257995"/>
            <a:ext cx="1061995" cy="920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1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rgbClr val="543378"/>
                </a:solidFill>
              </a:rPr>
              <a:t>Diagnosticējošie darbi </a:t>
            </a:r>
            <a:br>
              <a:rPr lang="lv-LV" dirty="0">
                <a:solidFill>
                  <a:srgbClr val="543378"/>
                </a:solidFill>
              </a:rPr>
            </a:br>
            <a:r>
              <a:rPr lang="lv-LV" dirty="0">
                <a:solidFill>
                  <a:srgbClr val="543378"/>
                </a:solidFill>
              </a:rPr>
              <a:t>3., 6.klase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3571" y="1540647"/>
            <a:ext cx="688322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Darba pildīšanas </a:t>
            </a:r>
            <a:r>
              <a:rPr lang="lv-L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varianti</a:t>
            </a:r>
          </a:p>
          <a:p>
            <a:endParaRPr lang="lv-L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lektroniski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 vai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DOCX</a:t>
            </a:r>
            <a:endParaRPr lang="lv-LV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aņem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elektroniski, pilda uz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papīra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tīra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papīra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nepieciešams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izdruka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iespējams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nosūta skolotājam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fotogrāfijas ar paveikto darbu</a:t>
            </a:r>
          </a:p>
          <a:p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skolas izdrukāta darba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materiāla</a:t>
            </a:r>
          </a:p>
          <a:p>
            <a:endParaRPr lang="lv-LV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Izglītības iestāde apzina un izvēlas darbu nosūtīšanas un izpildes variantus atbilstoši katra skolēna </a:t>
            </a:r>
            <a:r>
              <a:rPr lang="lv-LV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iespējām.</a:t>
            </a:r>
            <a:endParaRPr lang="lv-LV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26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46338" y="257995"/>
            <a:ext cx="1061995" cy="9208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42;p50"/>
          <p:cNvSpPr/>
          <p:nvPr/>
        </p:nvSpPr>
        <p:spPr>
          <a:xfrm>
            <a:off x="1549466" y="2376042"/>
            <a:ext cx="221420" cy="221420"/>
          </a:xfrm>
          <a:prstGeom prst="ellipse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643;p50"/>
          <p:cNvSpPr/>
          <p:nvPr/>
        </p:nvSpPr>
        <p:spPr>
          <a:xfrm>
            <a:off x="1552974" y="3190370"/>
            <a:ext cx="221420" cy="221420"/>
          </a:xfrm>
          <a:prstGeom prst="ellipse">
            <a:avLst/>
          </a:prstGeom>
          <a:solidFill>
            <a:srgbClr val="A391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642;p50"/>
          <p:cNvSpPr/>
          <p:nvPr/>
        </p:nvSpPr>
        <p:spPr>
          <a:xfrm>
            <a:off x="1582151" y="4595898"/>
            <a:ext cx="221420" cy="221420"/>
          </a:xfrm>
          <a:prstGeom prst="ellipse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046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190" y="443345"/>
            <a:ext cx="3383973" cy="1036642"/>
          </a:xfrm>
        </p:spPr>
        <p:txBody>
          <a:bodyPr/>
          <a:lstStyle/>
          <a:p>
            <a:r>
              <a:rPr lang="lv-LV" dirty="0">
                <a:solidFill>
                  <a:srgbClr val="66478B"/>
                </a:solidFill>
              </a:rPr>
              <a:t>Darbu saņemšana</a:t>
            </a:r>
          </a:p>
        </p:txBody>
      </p:sp>
      <p:sp>
        <p:nvSpPr>
          <p:cNvPr id="3" name="Rectangle 2"/>
          <p:cNvSpPr/>
          <p:nvPr/>
        </p:nvSpPr>
        <p:spPr>
          <a:xfrm>
            <a:off x="997527" y="1832149"/>
            <a:ext cx="791787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v-LV" sz="1800" b="1" dirty="0" smtClean="0">
                <a:solidFill>
                  <a:srgbClr val="6647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Iepriekšējā </a:t>
            </a:r>
            <a:r>
              <a:rPr lang="lv-LV" sz="1800" b="1" dirty="0">
                <a:solidFill>
                  <a:srgbClr val="6647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dienā plkst.15.00 VISC ievieto </a:t>
            </a:r>
            <a:r>
              <a:rPr lang="lv-LV" sz="1800" b="1" dirty="0" smtClean="0">
                <a:solidFill>
                  <a:srgbClr val="6647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darbus VPIS:</a:t>
            </a:r>
          </a:p>
          <a:p>
            <a:pPr lvl="0"/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PDF/DOCX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 skolēna materiālu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 failu skolotāja materiālu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audiofailu MP3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formātā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saiti, kurā publicēts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audioieraksts.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/>
            <a:r>
              <a:rPr lang="lv-LV" sz="1600" b="1" dirty="0" smtClean="0">
                <a:solidFill>
                  <a:srgbClr val="6647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Iestādes </a:t>
            </a:r>
            <a:r>
              <a:rPr lang="lv-LV" sz="1600" b="1" dirty="0">
                <a:solidFill>
                  <a:srgbClr val="6647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VPIS lietotājs lejuplādē materiālu un </a:t>
            </a:r>
            <a:r>
              <a:rPr lang="lv-LV" sz="1600" b="1" dirty="0" smtClean="0">
                <a:solidFill>
                  <a:srgbClr val="6647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iedod </a:t>
            </a:r>
            <a:r>
              <a:rPr lang="lv-LV" sz="1600" b="1" dirty="0">
                <a:solidFill>
                  <a:srgbClr val="6647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skolotājiem iepazīties ar darba saturu.</a:t>
            </a:r>
          </a:p>
          <a:p>
            <a:pPr lvl="0"/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uzdevumos ir iekļauta tēma, kura nav apgūta, skolotājs var brīdināt pirms darba sākuma, ka konkrēto uzdevumu var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nepildīt.</a:t>
            </a:r>
          </a:p>
          <a:p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6.klases darbiem ir divi varianti – skola var izlemt noteiktajā dienā veikt vienu variantu, taču otro vai nu piedāvāt skolēniem, kuri nepiedalījās konkrētajā dienā vai mācību gada beigu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posmā.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26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46338" y="257995"/>
            <a:ext cx="1061995" cy="9208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42;p50"/>
          <p:cNvSpPr/>
          <p:nvPr/>
        </p:nvSpPr>
        <p:spPr>
          <a:xfrm>
            <a:off x="784418" y="5020181"/>
            <a:ext cx="221420" cy="221420"/>
          </a:xfrm>
          <a:prstGeom prst="ellipse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643;p50"/>
          <p:cNvSpPr/>
          <p:nvPr/>
        </p:nvSpPr>
        <p:spPr>
          <a:xfrm>
            <a:off x="776107" y="4219070"/>
            <a:ext cx="221420" cy="221420"/>
          </a:xfrm>
          <a:prstGeom prst="ellipse">
            <a:avLst/>
          </a:prstGeom>
          <a:solidFill>
            <a:srgbClr val="A391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972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Darbu nosūtīšana skolēniem </a:t>
            </a:r>
          </a:p>
        </p:txBody>
      </p:sp>
      <p:sp>
        <p:nvSpPr>
          <p:cNvPr id="3" name="Rectangle 2"/>
          <p:cNvSpPr/>
          <p:nvPr/>
        </p:nvSpPr>
        <p:spPr>
          <a:xfrm>
            <a:off x="820883" y="1909387"/>
            <a:ext cx="80705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ārbaudes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darba materiālu (PDF vai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DOCX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formātā) skolas noteiktā laikā nosūta skolēniem, izmantojot mācību procesā izmantoto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e-saziņas vidi.</a:t>
            </a:r>
          </a:p>
          <a:p>
            <a:pPr lvl="0"/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lausīšanās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prasmes pārbaudes audioierakstu skolotājs var atskaņot tiešsaistē, visiem nosakot vienotu laiku, vai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nosūta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audioierakstu vai saiti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kurā ir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audioieraksts.</a:t>
            </a:r>
          </a:p>
          <a:p>
            <a:pPr lvl="0"/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utvārdu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daļu organizē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tiešsaistē.</a:t>
            </a:r>
          </a:p>
          <a:p>
            <a:pPr lvl="0"/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zglītības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 visus darbus papīra variantā izsniedz un saņem vienlaicīgi, organizējot darbu izsniegšanu un saņemšanu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skolā.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26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46338" y="257995"/>
            <a:ext cx="1061995" cy="9208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41;p50"/>
          <p:cNvSpPr/>
          <p:nvPr/>
        </p:nvSpPr>
        <p:spPr>
          <a:xfrm>
            <a:off x="493937" y="2039942"/>
            <a:ext cx="221420" cy="221420"/>
          </a:xfrm>
          <a:prstGeom prst="ellipse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642;p50"/>
          <p:cNvSpPr/>
          <p:nvPr/>
        </p:nvSpPr>
        <p:spPr>
          <a:xfrm>
            <a:off x="493937" y="3506888"/>
            <a:ext cx="221420" cy="221420"/>
          </a:xfrm>
          <a:prstGeom prst="ellipse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643;p50"/>
          <p:cNvSpPr/>
          <p:nvPr/>
        </p:nvSpPr>
        <p:spPr>
          <a:xfrm>
            <a:off x="604647" y="5701379"/>
            <a:ext cx="221420" cy="221420"/>
          </a:xfrm>
          <a:prstGeom prst="ellipse">
            <a:avLst/>
          </a:prstGeom>
          <a:solidFill>
            <a:srgbClr val="A391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Google Shape;643;p50"/>
          <p:cNvSpPr/>
          <p:nvPr/>
        </p:nvSpPr>
        <p:spPr>
          <a:xfrm>
            <a:off x="599463" y="5003983"/>
            <a:ext cx="221420" cy="221420"/>
          </a:xfrm>
          <a:prstGeom prst="ellipse">
            <a:avLst/>
          </a:prstGeom>
          <a:solidFill>
            <a:srgbClr val="A391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996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rgbClr val="66478B"/>
                </a:solidFill>
              </a:rPr>
              <a:t>Darbu </a:t>
            </a:r>
            <a:r>
              <a:rPr lang="lv-LV" dirty="0" smtClean="0">
                <a:solidFill>
                  <a:srgbClr val="66478B"/>
                </a:solidFill>
              </a:rPr>
              <a:t>izpilde </a:t>
            </a:r>
            <a:r>
              <a:rPr lang="lv-LV" i="1" dirty="0" smtClean="0">
                <a:solidFill>
                  <a:srgbClr val="66478B"/>
                </a:solidFill>
              </a:rPr>
              <a:t>uzdevumi.lv</a:t>
            </a:r>
            <a:endParaRPr lang="lv-LV" i="1" dirty="0">
              <a:solidFill>
                <a:srgbClr val="66478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5183" y="2758812"/>
            <a:ext cx="8070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izglītības iestāde pieteikusi skolēnu matemātiku 3.klasei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dabaszinības 6.klasei veikt portālā </a:t>
            </a:r>
            <a:r>
              <a:rPr lang="lv-LV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uzdevumi.lv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tad to var darīt arī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attālināti.</a:t>
            </a:r>
          </a:p>
          <a:p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to nevar realizēt, piedāvā skolēniem darbu pildīt uz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papīra.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26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46338" y="257995"/>
            <a:ext cx="1061995" cy="9208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41;p50"/>
          <p:cNvSpPr/>
          <p:nvPr/>
        </p:nvSpPr>
        <p:spPr>
          <a:xfrm>
            <a:off x="604647" y="2902388"/>
            <a:ext cx="221420" cy="221420"/>
          </a:xfrm>
          <a:prstGeom prst="ellipse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642;p50"/>
          <p:cNvSpPr/>
          <p:nvPr/>
        </p:nvSpPr>
        <p:spPr>
          <a:xfrm>
            <a:off x="604647" y="4358942"/>
            <a:ext cx="221420" cy="221420"/>
          </a:xfrm>
          <a:prstGeom prst="ellipse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239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599" y="453737"/>
            <a:ext cx="5320145" cy="1036642"/>
          </a:xfrm>
        </p:spPr>
        <p:txBody>
          <a:bodyPr/>
          <a:lstStyle/>
          <a:p>
            <a:r>
              <a:rPr lang="lv-LV" dirty="0" smtClean="0">
                <a:solidFill>
                  <a:srgbClr val="66478B"/>
                </a:solidFill>
              </a:rPr>
              <a:t>Diagnosticējošo darbu izpilde</a:t>
            </a:r>
            <a:endParaRPr lang="lv-LV" dirty="0">
              <a:solidFill>
                <a:srgbClr val="66478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6747" y="2499039"/>
            <a:ext cx="80705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isi vienas skolas/klases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skolēni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darbu veic vienlaicīgi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noteiktā laikā atbilstoši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VISC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izstrādātajiem norises laikiem, pagarinot izpildes laiku līdz 20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min.</a:t>
            </a:r>
          </a:p>
          <a:p>
            <a:pPr lvl="0" algn="just"/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lausīšanās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prasmes pārbaudi veic vienlaicīgi, pārējās atbilstoši tehniskām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iespējām izglītības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 nosaka laika posmu (diena), kurā darbs jāiesniedz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skolotājam. </a:t>
            </a:r>
          </a:p>
          <a:p>
            <a:pPr lvl="0" algn="just"/>
            <a:endParaRPr lang="lv-LV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zglītības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 nosaka laika posmu (diena), kurā darbs jāiesniedz </a:t>
            </a:r>
            <a:r>
              <a:rPr lang="lv-LV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skolotājam.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26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46338" y="257995"/>
            <a:ext cx="1061995" cy="9208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41;p50"/>
          <p:cNvSpPr/>
          <p:nvPr/>
        </p:nvSpPr>
        <p:spPr>
          <a:xfrm>
            <a:off x="715357" y="2642615"/>
            <a:ext cx="221420" cy="221420"/>
          </a:xfrm>
          <a:prstGeom prst="ellipse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642;p50"/>
          <p:cNvSpPr/>
          <p:nvPr/>
        </p:nvSpPr>
        <p:spPr>
          <a:xfrm>
            <a:off x="675768" y="4099169"/>
            <a:ext cx="221420" cy="221420"/>
          </a:xfrm>
          <a:prstGeom prst="ellipse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642;p50"/>
          <p:cNvSpPr/>
          <p:nvPr/>
        </p:nvSpPr>
        <p:spPr>
          <a:xfrm>
            <a:off x="715357" y="5555723"/>
            <a:ext cx="221420" cy="221420"/>
          </a:xfrm>
          <a:prstGeom prst="ellipse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8A68B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396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0_Prezentacija_templateLV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1_Prezentacija_templateLV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8_Prezentacija_templateLV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1003</Words>
  <Application>Microsoft Office PowerPoint</Application>
  <PresentationFormat>On-screen Show (4:3)</PresentationFormat>
  <Paragraphs>148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MS PGothic</vt:lpstr>
      <vt:lpstr>Arial</vt:lpstr>
      <vt:lpstr>Calibri</vt:lpstr>
      <vt:lpstr>Symbol</vt:lpstr>
      <vt:lpstr>Times New Roman</vt:lpstr>
      <vt:lpstr>Trebuchet MS</vt:lpstr>
      <vt:lpstr>Verdana</vt:lpstr>
      <vt:lpstr>90_Prezentacija_templateLV</vt:lpstr>
      <vt:lpstr>91_Prezentacija_templateLV</vt:lpstr>
      <vt:lpstr>98_Prezentacija_templateLV</vt:lpstr>
      <vt:lpstr>Diagnosticējošie darbi 3. un 6. klasei  2020./2021.mācību gadā</vt:lpstr>
      <vt:lpstr>PowerPoint Presentation</vt:lpstr>
      <vt:lpstr>Diagnosticējošie darbi  3., 6.klase</vt:lpstr>
      <vt:lpstr>Diagnosticējošie darbi  3., 6.klase</vt:lpstr>
      <vt:lpstr>Diagnosticējošie darbi  3., 6.klase</vt:lpstr>
      <vt:lpstr>Darbu saņemšana</vt:lpstr>
      <vt:lpstr>Darbu nosūtīšana skolēniem </vt:lpstr>
      <vt:lpstr>Darbu izpilde uzdevumi.lv</vt:lpstr>
      <vt:lpstr>Diagnosticējošo darbu izpilde</vt:lpstr>
      <vt:lpstr>Diagnosticējošo darbu izpilde</vt:lpstr>
      <vt:lpstr>Vērtēšana</vt:lpstr>
      <vt:lpstr>Norises datumi 3. klase</vt:lpstr>
      <vt:lpstr>Diagnosticējošie darbi 3.klasē (18684) klātienē/attālināti</vt:lpstr>
      <vt:lpstr>Norises datumi 6. klase</vt:lpstr>
      <vt:lpstr>Diagnosticējošie darbi 6.klasē (21561) klātienē /attālināti</vt:lpstr>
      <vt:lpstr>Diagnosticējošie darbi  3. un 6.klasē attālināti</vt:lpstr>
      <vt:lpstr>Diagnosticējošo darbu izpilde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Centralizētā eksāmena  latviešu valodā rezultāti  2019./2020.m.g. un ieteikumi</dc:title>
  <dc:creator>Autore: Liene Bērziņa</dc:creator>
  <cp:lastModifiedBy>Kaspars Špūle</cp:lastModifiedBy>
  <cp:revision>82</cp:revision>
  <cp:lastPrinted>2021-01-08T13:04:02Z</cp:lastPrinted>
  <dcterms:created xsi:type="dcterms:W3CDTF">2014-11-20T14:46:47Z</dcterms:created>
  <dcterms:modified xsi:type="dcterms:W3CDTF">2021-02-09T19:57:00Z</dcterms:modified>
</cp:coreProperties>
</file>