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5288" r:id="rId5"/>
    <p:sldId id="2660" r:id="rId6"/>
    <p:sldId id="5287" r:id="rId7"/>
    <p:sldId id="5367" r:id="rId8"/>
    <p:sldId id="5380" r:id="rId9"/>
    <p:sldId id="5379" r:id="rId10"/>
    <p:sldId id="5354" r:id="rId11"/>
    <p:sldId id="5294" r:id="rId12"/>
    <p:sldId id="5381"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E"/>
    <a:srgbClr val="DB9445"/>
    <a:srgbClr val="4D6EA9"/>
    <a:srgbClr val="A9BAD8"/>
    <a:srgbClr val="1F497D"/>
    <a:srgbClr val="5D8431"/>
    <a:srgbClr val="A7BC8C"/>
    <a:srgbClr val="85CFD8"/>
    <a:srgbClr val="9BF5F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71942" autoAdjust="0"/>
  </p:normalViewPr>
  <p:slideViewPr>
    <p:cSldViewPr snapToGrid="0">
      <p:cViewPr varScale="1">
        <p:scale>
          <a:sx n="57" d="100"/>
          <a:sy n="57" d="100"/>
        </p:scale>
        <p:origin x="1781" y="48"/>
      </p:cViewPr>
      <p:guideLst/>
    </p:cSldViewPr>
  </p:slideViewPr>
  <p:notesTextViewPr>
    <p:cViewPr>
      <p:scale>
        <a:sx n="1" d="1"/>
        <a:sy n="1" d="1"/>
      </p:scale>
      <p:origin x="0" y="0"/>
    </p:cViewPr>
  </p:notesTextViewPr>
  <p:sorterViewPr>
    <p:cViewPr>
      <p:scale>
        <a:sx n="90" d="100"/>
        <a:sy n="90" d="100"/>
      </p:scale>
      <p:origin x="0" y="-29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e-zvirg\Desktop\Mani%20dokumenti\3_Enu%20ekonomika\ee%202024_DATI_.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e-zvirg\Desktop\Mani%20dokumenti\3_Enu%20ekonomika\ee%202024_DATI_.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55102946685875E-2"/>
          <c:y val="7.0293490314982415E-2"/>
          <c:w val="0.95770552878817972"/>
          <c:h val="0.70173185155971574"/>
        </c:manualLayout>
      </c:layout>
      <c:barChart>
        <c:barDir val="col"/>
        <c:grouping val="clustered"/>
        <c:varyColors val="0"/>
        <c:ser>
          <c:idx val="1"/>
          <c:order val="0"/>
          <c:tx>
            <c:strRef>
              <c:f>'31 valstis'!$E$2</c:f>
              <c:strCache>
                <c:ptCount val="1"/>
                <c:pt idx="0">
                  <c:v>2021</c:v>
                </c:pt>
              </c:strCache>
            </c:strRef>
          </c:tx>
          <c:spPr>
            <a:solidFill>
              <a:schemeClr val="accent2"/>
            </a:solidFill>
            <a:ln>
              <a:noFill/>
            </a:ln>
            <a:effectLst/>
          </c:spPr>
          <c:invertIfNegative val="0"/>
          <c:dPt>
            <c:idx val="14"/>
            <c:invertIfNegative val="0"/>
            <c:bubble3D val="0"/>
            <c:spPr>
              <a:pattFill prst="wdDnDiag">
                <a:fgClr>
                  <a:srgbClr val="ED7D31"/>
                </a:fgClr>
                <a:bgClr>
                  <a:schemeClr val="bg1"/>
                </a:bgClr>
              </a:pattFill>
              <a:ln>
                <a:noFill/>
              </a:ln>
              <a:effectLst/>
            </c:spPr>
            <c:extLst>
              <c:ext xmlns:c16="http://schemas.microsoft.com/office/drawing/2014/chart" uri="{C3380CC4-5D6E-409C-BE32-E72D297353CC}">
                <c16:uniqueId val="{00000001-C855-4487-8E75-D2F45805E083}"/>
              </c:ext>
            </c:extLst>
          </c:dPt>
          <c:dLbls>
            <c:dLbl>
              <c:idx val="14"/>
              <c:layout>
                <c:manualLayout>
                  <c:x val="-2.2896067717554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55-4487-8E75-D2F45805E083}"/>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2">
                        <a:lumMod val="75000"/>
                      </a:schemeClr>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'31 valstis'!$E$3:$E$34</c:f>
              <c:numCache>
                <c:formatCode>0.0</c:formatCode>
                <c:ptCount val="32"/>
                <c:pt idx="0">
                  <c:v>32.409999999999997</c:v>
                </c:pt>
                <c:pt idx="1">
                  <c:v>32.01</c:v>
                </c:pt>
                <c:pt idx="2">
                  <c:v>29.01</c:v>
                </c:pt>
                <c:pt idx="3">
                  <c:v>28.89</c:v>
                </c:pt>
                <c:pt idx="4">
                  <c:v>25.4</c:v>
                </c:pt>
                <c:pt idx="5">
                  <c:v>23.65</c:v>
                </c:pt>
                <c:pt idx="6">
                  <c:v>23.09</c:v>
                </c:pt>
                <c:pt idx="7">
                  <c:v>23.06</c:v>
                </c:pt>
                <c:pt idx="8">
                  <c:v>22.9</c:v>
                </c:pt>
                <c:pt idx="9">
                  <c:v>22.49</c:v>
                </c:pt>
                <c:pt idx="10">
                  <c:v>22.02</c:v>
                </c:pt>
                <c:pt idx="11">
                  <c:v>20.309999999999999</c:v>
                </c:pt>
                <c:pt idx="12">
                  <c:v>20.149999999999999</c:v>
                </c:pt>
                <c:pt idx="13">
                  <c:v>20.22</c:v>
                </c:pt>
                <c:pt idx="14">
                  <c:v>17.309999999999999</c:v>
                </c:pt>
                <c:pt idx="15">
                  <c:v>16.010000000000002</c:v>
                </c:pt>
                <c:pt idx="16">
                  <c:v>16.899999999999999</c:v>
                </c:pt>
                <c:pt idx="17">
                  <c:v>16.5</c:v>
                </c:pt>
                <c:pt idx="18">
                  <c:v>13.12</c:v>
                </c:pt>
                <c:pt idx="19">
                  <c:v>13.92</c:v>
                </c:pt>
                <c:pt idx="20">
                  <c:v>13.66</c:v>
                </c:pt>
                <c:pt idx="21">
                  <c:v>10.19</c:v>
                </c:pt>
                <c:pt idx="22">
                  <c:v>11.04</c:v>
                </c:pt>
                <c:pt idx="23">
                  <c:v>10.94</c:v>
                </c:pt>
                <c:pt idx="24">
                  <c:v>11.05</c:v>
                </c:pt>
                <c:pt idx="25">
                  <c:v>9.4</c:v>
                </c:pt>
                <c:pt idx="26">
                  <c:v>9.6199999999999992</c:v>
                </c:pt>
                <c:pt idx="27">
                  <c:v>10.029999999999999</c:v>
                </c:pt>
                <c:pt idx="28">
                  <c:v>8.4</c:v>
                </c:pt>
                <c:pt idx="29">
                  <c:v>7.79</c:v>
                </c:pt>
                <c:pt idx="30">
                  <c:v>6.9</c:v>
                </c:pt>
                <c:pt idx="31">
                  <c:v>5.82</c:v>
                </c:pt>
              </c:numCache>
            </c:numRef>
          </c:val>
          <c:extLst>
            <c:ext xmlns:c16="http://schemas.microsoft.com/office/drawing/2014/chart" uri="{C3380CC4-5D6E-409C-BE32-E72D297353CC}">
              <c16:uniqueId val="{00000002-C855-4487-8E75-D2F45805E083}"/>
            </c:ext>
          </c:extLst>
        </c:ser>
        <c:ser>
          <c:idx val="0"/>
          <c:order val="1"/>
          <c:tx>
            <c:strRef>
              <c:f>'31 valstis'!$F$2</c:f>
              <c:strCache>
                <c:ptCount val="1"/>
                <c:pt idx="0">
                  <c:v>2022</c:v>
                </c:pt>
              </c:strCache>
            </c:strRef>
          </c:tx>
          <c:spPr>
            <a:solidFill>
              <a:schemeClr val="accent1">
                <a:lumMod val="75000"/>
              </a:schemeClr>
            </a:solidFill>
            <a:ln>
              <a:noFill/>
            </a:ln>
            <a:effectLst/>
          </c:spPr>
          <c:invertIfNegative val="0"/>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04-C855-4487-8E75-D2F45805E083}"/>
              </c:ext>
            </c:extLst>
          </c:dPt>
          <c:dPt>
            <c:idx val="8"/>
            <c:invertIfNegative val="0"/>
            <c:bubble3D val="0"/>
            <c:spPr>
              <a:solidFill>
                <a:schemeClr val="accent1">
                  <a:lumMod val="75000"/>
                </a:schemeClr>
              </a:solidFill>
              <a:ln>
                <a:noFill/>
              </a:ln>
              <a:effectLst/>
            </c:spPr>
            <c:extLst>
              <c:ext xmlns:c16="http://schemas.microsoft.com/office/drawing/2014/chart" uri="{C3380CC4-5D6E-409C-BE32-E72D297353CC}">
                <c16:uniqueId val="{00000006-C855-4487-8E75-D2F45805E083}"/>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08-C855-4487-8E75-D2F45805E083}"/>
              </c:ext>
            </c:extLst>
          </c:dPt>
          <c:dPt>
            <c:idx val="14"/>
            <c:invertIfNegative val="0"/>
            <c:bubble3D val="0"/>
            <c:spPr>
              <a:pattFill prst="wdUpDiag">
                <a:fgClr>
                  <a:schemeClr val="accent1">
                    <a:lumMod val="75000"/>
                  </a:schemeClr>
                </a:fgClr>
                <a:bgClr>
                  <a:schemeClr val="bg1"/>
                </a:bgClr>
              </a:pattFill>
              <a:ln>
                <a:noFill/>
              </a:ln>
              <a:effectLst/>
            </c:spPr>
            <c:extLst>
              <c:ext xmlns:c16="http://schemas.microsoft.com/office/drawing/2014/chart" uri="{C3380CC4-5D6E-409C-BE32-E72D297353CC}">
                <c16:uniqueId val="{0000000A-C855-4487-8E75-D2F45805E083}"/>
              </c:ext>
            </c:extLst>
          </c:dPt>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rgbClr val="2F5597"/>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 valstis'!$A$3:$A$34</c:f>
              <c:strCache>
                <c:ptCount val="32"/>
                <c:pt idx="0">
                  <c:v>Bulgārija</c:v>
                </c:pt>
                <c:pt idx="1">
                  <c:v>Turcija</c:v>
                </c:pt>
                <c:pt idx="2">
                  <c:v>Horvātija</c:v>
                </c:pt>
                <c:pt idx="3">
                  <c:v>Rumānija</c:v>
                </c:pt>
                <c:pt idx="4">
                  <c:v>Ungārija</c:v>
                </c:pt>
                <c:pt idx="5">
                  <c:v>Dienvidkipra</c:v>
                </c:pt>
                <c:pt idx="6">
                  <c:v>Malta</c:v>
                </c:pt>
                <c:pt idx="7">
                  <c:v>Igaunija</c:v>
                </c:pt>
                <c:pt idx="8">
                  <c:v>Lietuva</c:v>
                </c:pt>
                <c:pt idx="9">
                  <c:v>Slovēnija</c:v>
                </c:pt>
                <c:pt idx="10">
                  <c:v>Polija</c:v>
                </c:pt>
                <c:pt idx="11">
                  <c:v>Grieķija</c:v>
                </c:pt>
                <c:pt idx="12">
                  <c:v>Itālija</c:v>
                </c:pt>
                <c:pt idx="13">
                  <c:v>Latvija</c:v>
                </c:pt>
                <c:pt idx="14">
                  <c:v>VIDĒJAIS</c:v>
                </c:pt>
                <c:pt idx="15">
                  <c:v>Beļģija</c:v>
                </c:pt>
                <c:pt idx="16">
                  <c:v>Spānija</c:v>
                </c:pt>
                <c:pt idx="17">
                  <c:v>Portugāle</c:v>
                </c:pt>
                <c:pt idx="18">
                  <c:v>Francija</c:v>
                </c:pt>
                <c:pt idx="19">
                  <c:v>Čehija</c:v>
                </c:pt>
                <c:pt idx="20">
                  <c:v>Slovākija</c:v>
                </c:pt>
                <c:pt idx="21">
                  <c:v>Lielbritānija</c:v>
                </c:pt>
                <c:pt idx="22">
                  <c:v>Zviedrija</c:v>
                </c:pt>
                <c:pt idx="23">
                  <c:v>Somija</c:v>
                </c:pt>
                <c:pt idx="24">
                  <c:v>Norvēģija</c:v>
                </c:pt>
                <c:pt idx="25">
                  <c:v>Īrija</c:v>
                </c:pt>
                <c:pt idx="26">
                  <c:v>Dānija</c:v>
                </c:pt>
                <c:pt idx="27">
                  <c:v>Vācija</c:v>
                </c:pt>
                <c:pt idx="28">
                  <c:v>Luksemburga</c:v>
                </c:pt>
                <c:pt idx="29">
                  <c:v>Nīderlande</c:v>
                </c:pt>
                <c:pt idx="30">
                  <c:v>Austrija</c:v>
                </c:pt>
                <c:pt idx="31">
                  <c:v>Šveice</c:v>
                </c:pt>
              </c:strCache>
            </c:strRef>
          </c:cat>
          <c:val>
            <c:numRef>
              <c:f>'31 valstis'!$F$3:$F$34</c:f>
              <c:numCache>
                <c:formatCode>0.0</c:formatCode>
                <c:ptCount val="32"/>
                <c:pt idx="0">
                  <c:v>33.1</c:v>
                </c:pt>
                <c:pt idx="1">
                  <c:v>32.9</c:v>
                </c:pt>
                <c:pt idx="2">
                  <c:v>29.7</c:v>
                </c:pt>
                <c:pt idx="3">
                  <c:v>29</c:v>
                </c:pt>
                <c:pt idx="4">
                  <c:v>25.01</c:v>
                </c:pt>
                <c:pt idx="5">
                  <c:v>23.9</c:v>
                </c:pt>
                <c:pt idx="6">
                  <c:v>23.4</c:v>
                </c:pt>
                <c:pt idx="7">
                  <c:v>22.7</c:v>
                </c:pt>
                <c:pt idx="8">
                  <c:v>22.4</c:v>
                </c:pt>
                <c:pt idx="9">
                  <c:v>22.1</c:v>
                </c:pt>
                <c:pt idx="10">
                  <c:v>21.9</c:v>
                </c:pt>
                <c:pt idx="11">
                  <c:v>20.93</c:v>
                </c:pt>
                <c:pt idx="12">
                  <c:v>20.3</c:v>
                </c:pt>
                <c:pt idx="13">
                  <c:v>19.899999999999999</c:v>
                </c:pt>
                <c:pt idx="14">
                  <c:v>17.2</c:v>
                </c:pt>
                <c:pt idx="15">
                  <c:v>16.010000000000002</c:v>
                </c:pt>
                <c:pt idx="16">
                  <c:v>15.8</c:v>
                </c:pt>
                <c:pt idx="17">
                  <c:v>15.7</c:v>
                </c:pt>
                <c:pt idx="18">
                  <c:v>14.2</c:v>
                </c:pt>
                <c:pt idx="19">
                  <c:v>13.5</c:v>
                </c:pt>
                <c:pt idx="20">
                  <c:v>13.1</c:v>
                </c:pt>
                <c:pt idx="21">
                  <c:v>10.9</c:v>
                </c:pt>
                <c:pt idx="22">
                  <c:v>10.8</c:v>
                </c:pt>
                <c:pt idx="23">
                  <c:v>10.8</c:v>
                </c:pt>
                <c:pt idx="24">
                  <c:v>10.4</c:v>
                </c:pt>
                <c:pt idx="25">
                  <c:v>10.1</c:v>
                </c:pt>
                <c:pt idx="26">
                  <c:v>9.6999999999999993</c:v>
                </c:pt>
                <c:pt idx="27">
                  <c:v>8.8000000000000007</c:v>
                </c:pt>
                <c:pt idx="28">
                  <c:v>8.3000000000000007</c:v>
                </c:pt>
                <c:pt idx="29">
                  <c:v>8.1999999999999993</c:v>
                </c:pt>
                <c:pt idx="30">
                  <c:v>6.6</c:v>
                </c:pt>
                <c:pt idx="31">
                  <c:v>5.6</c:v>
                </c:pt>
              </c:numCache>
            </c:numRef>
          </c:val>
          <c:extLst>
            <c:ext xmlns:c16="http://schemas.microsoft.com/office/drawing/2014/chart" uri="{C3380CC4-5D6E-409C-BE32-E72D297353CC}">
              <c16:uniqueId val="{0000000B-C855-4487-8E75-D2F45805E083}"/>
            </c:ext>
          </c:extLst>
        </c:ser>
        <c:dLbls>
          <c:showLegendKey val="0"/>
          <c:showVal val="0"/>
          <c:showCatName val="0"/>
          <c:showSerName val="0"/>
          <c:showPercent val="0"/>
          <c:showBubbleSize val="0"/>
        </c:dLbls>
        <c:gapWidth val="123"/>
        <c:overlap val="-23"/>
        <c:axId val="1180179120"/>
        <c:axId val="1180178704"/>
      </c:barChart>
      <c:catAx>
        <c:axId val="118017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180178704"/>
        <c:crosses val="autoZero"/>
        <c:auto val="1"/>
        <c:lblAlgn val="ctr"/>
        <c:lblOffset val="100"/>
        <c:noMultiLvlLbl val="0"/>
      </c:catAx>
      <c:valAx>
        <c:axId val="1180178704"/>
        <c:scaling>
          <c:orientation val="minMax"/>
        </c:scaling>
        <c:delete val="1"/>
        <c:axPos val="l"/>
        <c:numFmt formatCode="0.0" sourceLinked="1"/>
        <c:majorTickMark val="none"/>
        <c:minorTickMark val="none"/>
        <c:tickLblPos val="nextTo"/>
        <c:crossAx val="1180179120"/>
        <c:crosses val="autoZero"/>
        <c:crossBetween val="between"/>
      </c:valAx>
      <c:spPr>
        <a:noFill/>
        <a:ln>
          <a:noFill/>
        </a:ln>
        <a:effectLst/>
      </c:spPr>
    </c:plotArea>
    <c:legend>
      <c:legendPos val="r"/>
      <c:layout>
        <c:manualLayout>
          <c:xMode val="edge"/>
          <c:yMode val="edge"/>
          <c:x val="0.69895928426285625"/>
          <c:y val="3.1229289572407108E-2"/>
          <c:w val="0.23654429123434226"/>
          <c:h val="6.61883213761689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4692129922002E-2"/>
          <c:y val="3.441949280187722E-2"/>
          <c:w val="0.96582255672028283"/>
          <c:h val="0.77981736105029342"/>
        </c:manualLayout>
      </c:layout>
      <c:lineChart>
        <c:grouping val="standard"/>
        <c:varyColors val="0"/>
        <c:ser>
          <c:idx val="0"/>
          <c:order val="0"/>
          <c:tx>
            <c:strRef>
              <c:f>EE_Sauka!$B$6</c:f>
              <c:strCache>
                <c:ptCount val="1"/>
                <c:pt idx="0">
                  <c:v>Latvija</c:v>
                </c:pt>
              </c:strCache>
            </c:strRef>
          </c:tx>
          <c:spPr>
            <a:ln w="28575" cap="rnd">
              <a:solidFill>
                <a:srgbClr val="800000"/>
              </a:solidFill>
              <a:round/>
            </a:ln>
            <a:effectLst/>
          </c:spPr>
          <c:marker>
            <c:symbol val="circle"/>
            <c:size val="5"/>
            <c:spPr>
              <a:solidFill>
                <a:schemeClr val="bg1"/>
              </a:solidFill>
              <a:ln w="9525">
                <a:solidFill>
                  <a:srgbClr val="800000"/>
                </a:solidFill>
              </a:ln>
              <a:effectLst/>
            </c:spPr>
          </c:marker>
          <c:dLbls>
            <c:dLbl>
              <c:idx val="2"/>
              <c:layout>
                <c:manualLayout>
                  <c:x val="-2.1774647970427451E-2"/>
                  <c:y val="-4.973038483532052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6012140951470611E-2"/>
                      <c:h val="6.9110927138187367E-2"/>
                    </c:manualLayout>
                  </c15:layout>
                </c:ext>
                <c:ext xmlns:c16="http://schemas.microsoft.com/office/drawing/2014/chart" uri="{C3380CC4-5D6E-409C-BE32-E72D297353CC}">
                  <c16:uniqueId val="{00000000-00D1-4840-AFE7-D5088930B963}"/>
                </c:ext>
              </c:extLst>
            </c:dLbl>
            <c:dLbl>
              <c:idx val="3"/>
              <c:layout>
                <c:manualLayout>
                  <c:x val="-3.551262723856783E-2"/>
                  <c:y val="-5.406607662567109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3523068889524812E-2"/>
                      <c:h val="6.0439543557486312E-2"/>
                    </c:manualLayout>
                  </c15:layout>
                </c:ext>
                <c:ext xmlns:c16="http://schemas.microsoft.com/office/drawing/2014/chart" uri="{C3380CC4-5D6E-409C-BE32-E72D297353CC}">
                  <c16:uniqueId val="{00000001-00D1-4840-AFE7-D5088930B963}"/>
                </c:ext>
              </c:extLst>
            </c:dLbl>
            <c:dLbl>
              <c:idx val="4"/>
              <c:layout>
                <c:manualLayout>
                  <c:x val="-4.4254977681929888E-2"/>
                  <c:y val="-5.4066076625671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D1-4840-AFE7-D5088930B963}"/>
                </c:ext>
              </c:extLst>
            </c:dLbl>
            <c:dLbl>
              <c:idx val="5"/>
              <c:layout>
                <c:manualLayout>
                  <c:x val="-4.175716326954073E-2"/>
                  <c:y val="-5.4066076625671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D1-4840-AFE7-D5088930B963}"/>
                </c:ext>
              </c:extLst>
            </c:dLbl>
            <c:dLbl>
              <c:idx val="14"/>
              <c:layout>
                <c:manualLayout>
                  <c:x val="-1.6271942365966136E-3"/>
                  <c:y val="3.4141917932441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D1-4840-AFE7-D5088930B963}"/>
                </c:ext>
              </c:extLst>
            </c:dLbl>
            <c:spPr>
              <a:noFill/>
              <a:ln>
                <a:noFill/>
              </a:ln>
              <a:effectLst/>
            </c:spPr>
            <c:txPr>
              <a:bodyPr rot="0" spcFirstLastPara="1" vertOverflow="ellipsis" vert="horz" wrap="square" anchor="ctr" anchorCtr="1"/>
              <a:lstStyle/>
              <a:p>
                <a:pPr>
                  <a:defRPr sz="900" b="0" i="0" u="none" strike="noStrike" kern="1200" baseline="0">
                    <a:solidFill>
                      <a:srgbClr val="8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EE_Sauka!$A$7:$A$21</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EE_Sauka!$B$7:$B$21</c:f>
              <c:numCache>
                <c:formatCode>General</c:formatCode>
                <c:ptCount val="15"/>
                <c:pt idx="0">
                  <c:v>36.6</c:v>
                </c:pt>
                <c:pt idx="1">
                  <c:v>38.1</c:v>
                </c:pt>
                <c:pt idx="2">
                  <c:v>30.2</c:v>
                </c:pt>
                <c:pt idx="3">
                  <c:v>21.1</c:v>
                </c:pt>
                <c:pt idx="4">
                  <c:v>23.8</c:v>
                </c:pt>
                <c:pt idx="5">
                  <c:v>23.5</c:v>
                </c:pt>
                <c:pt idx="6">
                  <c:v>21.3</c:v>
                </c:pt>
                <c:pt idx="7">
                  <c:v>20.7</c:v>
                </c:pt>
                <c:pt idx="8" formatCode="0.0">
                  <c:v>22</c:v>
                </c:pt>
                <c:pt idx="9">
                  <c:v>24.2</c:v>
                </c:pt>
                <c:pt idx="10">
                  <c:v>23.9</c:v>
                </c:pt>
                <c:pt idx="11">
                  <c:v>25.5</c:v>
                </c:pt>
                <c:pt idx="12">
                  <c:v>26.6</c:v>
                </c:pt>
                <c:pt idx="13">
                  <c:v>26.5</c:v>
                </c:pt>
                <c:pt idx="14">
                  <c:v>22.9</c:v>
                </c:pt>
              </c:numCache>
            </c:numRef>
          </c:val>
          <c:smooth val="0"/>
          <c:extLst>
            <c:ext xmlns:c16="http://schemas.microsoft.com/office/drawing/2014/chart" uri="{C3380CC4-5D6E-409C-BE32-E72D297353CC}">
              <c16:uniqueId val="{00000005-00D1-4840-AFE7-D5088930B963}"/>
            </c:ext>
          </c:extLst>
        </c:ser>
        <c:ser>
          <c:idx val="1"/>
          <c:order val="1"/>
          <c:tx>
            <c:strRef>
              <c:f>EE_Sauka!$C$6</c:f>
              <c:strCache>
                <c:ptCount val="1"/>
                <c:pt idx="0">
                  <c:v>Lietuva</c:v>
                </c:pt>
              </c:strCache>
            </c:strRef>
          </c:tx>
          <c:spPr>
            <a:ln w="28575" cap="rnd">
              <a:solidFill>
                <a:srgbClr val="006600"/>
              </a:solidFill>
              <a:round/>
            </a:ln>
            <a:effectLst/>
          </c:spPr>
          <c:marker>
            <c:symbol val="circle"/>
            <c:size val="5"/>
            <c:spPr>
              <a:solidFill>
                <a:schemeClr val="bg1"/>
              </a:solidFill>
              <a:ln w="9525">
                <a:solidFill>
                  <a:srgbClr val="006600"/>
                </a:solidFill>
              </a:ln>
              <a:effectLst/>
            </c:spPr>
          </c:marker>
          <c:dLbls>
            <c:dLbl>
              <c:idx val="0"/>
              <c:layout>
                <c:manualLayout>
                  <c:x val="-5.6744049743875695E-2"/>
                  <c:y val="4.5654834552391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D1-4840-AFE7-D5088930B963}"/>
                </c:ext>
              </c:extLst>
            </c:dLbl>
            <c:dLbl>
              <c:idx val="1"/>
              <c:layout>
                <c:manualLayout>
                  <c:x val="-4.925068929736847E-2"/>
                  <c:y val="-4.9523383857078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D1-4840-AFE7-D5088930B963}"/>
                </c:ext>
              </c:extLst>
            </c:dLbl>
            <c:dLbl>
              <c:idx val="2"/>
              <c:layout>
                <c:manualLayout>
                  <c:x val="-5.4000017119493114E-2"/>
                  <c:y val="-4.5542832767018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1-4840-AFE7-D5088930B963}"/>
                </c:ext>
              </c:extLst>
            </c:dLbl>
            <c:dLbl>
              <c:idx val="3"/>
              <c:layout>
                <c:manualLayout>
                  <c:x val="-4.6752792094319047E-2"/>
                  <c:y val="4.99905263427415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D1-4840-AFE7-D5088930B963}"/>
                </c:ext>
              </c:extLst>
            </c:dLbl>
            <c:dLbl>
              <c:idx val="4"/>
              <c:layout>
                <c:manualLayout>
                  <c:x val="-3.0252807359099437E-2"/>
                  <c:y val="-3.8291961198716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D1-4840-AFE7-D5088930B963}"/>
                </c:ext>
              </c:extLst>
            </c:dLbl>
            <c:dLbl>
              <c:idx val="5"/>
              <c:layout>
                <c:manualLayout>
                  <c:x val="-4.6834927558916967E-2"/>
                  <c:y val="-5.8770631183409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D1-4840-AFE7-D5088930B963}"/>
                </c:ext>
              </c:extLst>
            </c:dLbl>
            <c:dLbl>
              <c:idx val="7"/>
              <c:layout>
                <c:manualLayout>
                  <c:x val="-5.1282834138043139E-2"/>
                  <c:y val="-5.1541789542110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D1-4840-AFE7-D5088930B963}"/>
                </c:ext>
              </c:extLst>
            </c:dLbl>
            <c:dLbl>
              <c:idx val="8"/>
              <c:layout>
                <c:manualLayout>
                  <c:x val="-5.6656026186455571E-2"/>
                  <c:y val="-4.0555452483738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D1-4840-AFE7-D5088930B963}"/>
                </c:ext>
              </c:extLst>
            </c:dLbl>
            <c:dLbl>
              <c:idx val="10"/>
              <c:layout>
                <c:manualLayout>
                  <c:x val="-5.2044498974926197E-2"/>
                  <c:y val="-4.5483434013121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D1-4840-AFE7-D5088930B963}"/>
                </c:ext>
              </c:extLst>
            </c:dLbl>
            <c:dLbl>
              <c:idx val="11"/>
              <c:layout>
                <c:manualLayout>
                  <c:x val="-5.2044498974926197E-2"/>
                  <c:y val="-4.9827601540640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D1-4840-AFE7-D5088930B963}"/>
                </c:ext>
              </c:extLst>
            </c:dLbl>
            <c:dLbl>
              <c:idx val="12"/>
              <c:layout>
                <c:manualLayout>
                  <c:x val="-4.9596446734265123E-2"/>
                  <c:y val="-3.247337061441643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4714442042865639E-2"/>
                      <c:h val="6.02461667671121E-2"/>
                    </c:manualLayout>
                  </c15:layout>
                </c:ext>
                <c:ext xmlns:c16="http://schemas.microsoft.com/office/drawing/2014/chart" uri="{C3380CC4-5D6E-409C-BE32-E72D297353CC}">
                  <c16:uniqueId val="{00000010-00D1-4840-AFE7-D5088930B963}"/>
                </c:ext>
              </c:extLst>
            </c:dLbl>
            <c:dLbl>
              <c:idx val="13"/>
              <c:layout>
                <c:manualLayout>
                  <c:x val="-3.3017707419767575E-2"/>
                  <c:y val="3.7245826021917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0D1-4840-AFE7-D5088930B963}"/>
                </c:ext>
              </c:extLst>
            </c:dLbl>
            <c:dLbl>
              <c:idx val="14"/>
              <c:layout>
                <c:manualLayout>
                  <c:x val="-1.3813399452292445E-2"/>
                  <c:y val="-5.6540467014282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0D1-4840-AFE7-D5088930B963}"/>
                </c:ext>
              </c:extLst>
            </c:dLbl>
            <c:spPr>
              <a:noFill/>
              <a:ln>
                <a:noFill/>
              </a:ln>
              <a:effectLst/>
            </c:spPr>
            <c:txPr>
              <a:bodyPr rot="0" spcFirstLastPara="1" vertOverflow="ellipsis" vert="horz" wrap="square" anchor="ctr" anchorCtr="1"/>
              <a:lstStyle/>
              <a:p>
                <a:pPr>
                  <a:defRPr sz="900" b="0" i="0" u="none" strike="noStrike" kern="1200" baseline="0">
                    <a:solidFill>
                      <a:srgbClr val="0066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EE_Sauka!$A$7:$A$21</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EE_Sauka!$C$7:$C$21</c:f>
              <c:numCache>
                <c:formatCode>General</c:formatCode>
                <c:ptCount val="15"/>
                <c:pt idx="0">
                  <c:v>17.7</c:v>
                </c:pt>
                <c:pt idx="1">
                  <c:v>18.2</c:v>
                </c:pt>
                <c:pt idx="2">
                  <c:v>17.100000000000001</c:v>
                </c:pt>
                <c:pt idx="3">
                  <c:v>18.2</c:v>
                </c:pt>
                <c:pt idx="4">
                  <c:v>15.3</c:v>
                </c:pt>
                <c:pt idx="5">
                  <c:v>12.5</c:v>
                </c:pt>
                <c:pt idx="6" formatCode="0.0">
                  <c:v>15</c:v>
                </c:pt>
                <c:pt idx="7">
                  <c:v>16.5</c:v>
                </c:pt>
                <c:pt idx="8">
                  <c:v>18.2</c:v>
                </c:pt>
                <c:pt idx="9">
                  <c:v>18.7</c:v>
                </c:pt>
                <c:pt idx="10">
                  <c:v>18.2</c:v>
                </c:pt>
                <c:pt idx="11">
                  <c:v>20.399999999999999</c:v>
                </c:pt>
                <c:pt idx="12">
                  <c:v>23.1</c:v>
                </c:pt>
                <c:pt idx="13">
                  <c:v>25.8</c:v>
                </c:pt>
                <c:pt idx="14">
                  <c:v>26.4</c:v>
                </c:pt>
              </c:numCache>
            </c:numRef>
          </c:val>
          <c:smooth val="0"/>
          <c:extLst>
            <c:ext xmlns:c16="http://schemas.microsoft.com/office/drawing/2014/chart" uri="{C3380CC4-5D6E-409C-BE32-E72D297353CC}">
              <c16:uniqueId val="{00000013-00D1-4840-AFE7-D5088930B963}"/>
            </c:ext>
          </c:extLst>
        </c:ser>
        <c:ser>
          <c:idx val="2"/>
          <c:order val="2"/>
          <c:tx>
            <c:strRef>
              <c:f>EE_Sauka!$D$6</c:f>
              <c:strCache>
                <c:ptCount val="1"/>
                <c:pt idx="0">
                  <c:v>Igaunija</c:v>
                </c:pt>
              </c:strCache>
            </c:strRef>
          </c:tx>
          <c:spPr>
            <a:ln w="28575" cap="rnd">
              <a:solidFill>
                <a:schemeClr val="accent1"/>
              </a:solidFill>
              <a:round/>
            </a:ln>
            <a:effectLst/>
          </c:spPr>
          <c:marker>
            <c:symbol val="circle"/>
            <c:size val="5"/>
            <c:spPr>
              <a:solidFill>
                <a:schemeClr val="bg1"/>
              </a:solidFill>
              <a:ln w="9525">
                <a:solidFill>
                  <a:schemeClr val="accent1"/>
                </a:solidFill>
              </a:ln>
              <a:effectLst/>
            </c:spPr>
          </c:marker>
          <c:dLbls>
            <c:dLbl>
              <c:idx val="0"/>
              <c:layout>
                <c:manualLayout>
                  <c:x val="-5.4246235331486523E-2"/>
                  <c:y val="-4.5654834552391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0D1-4840-AFE7-D5088930B963}"/>
                </c:ext>
              </c:extLst>
            </c:dLbl>
            <c:dLbl>
              <c:idx val="1"/>
              <c:layout>
                <c:manualLayout>
                  <c:x val="-3.2258305996676284E-2"/>
                  <c:y val="7.1978434299100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0D1-4840-AFE7-D5088930B963}"/>
                </c:ext>
              </c:extLst>
            </c:dLbl>
            <c:dLbl>
              <c:idx val="2"/>
              <c:layout>
                <c:manualLayout>
                  <c:x val="-2.7508933046613525E-2"/>
                  <c:y val="2.9620628406779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0D1-4840-AFE7-D5088930B963}"/>
                </c:ext>
              </c:extLst>
            </c:dLbl>
            <c:dLbl>
              <c:idx val="3"/>
              <c:layout>
                <c:manualLayout>
                  <c:x val="-2.5436512782759314E-2"/>
                  <c:y val="-4.0896713280060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0D1-4840-AFE7-D5088930B963}"/>
                </c:ext>
              </c:extLst>
            </c:dLbl>
            <c:dLbl>
              <c:idx val="4"/>
              <c:layout>
                <c:manualLayout>
                  <c:x val="-5.8524362324100528E-2"/>
                  <c:y val="5.1232123604769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0D1-4840-AFE7-D5088930B963}"/>
                </c:ext>
              </c:extLst>
            </c:dLbl>
            <c:dLbl>
              <c:idx val="5"/>
              <c:layout>
                <c:manualLayout>
                  <c:x val="-4.4337014341379814E-2"/>
                  <c:y val="3.829196119871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0D1-4840-AFE7-D5088930B963}"/>
                </c:ext>
              </c:extLst>
            </c:dLbl>
            <c:dLbl>
              <c:idx val="8"/>
              <c:layout>
                <c:manualLayout>
                  <c:x val="-4.1825085319525661E-2"/>
                  <c:y val="5.4817322895696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0D1-4840-AFE7-D5088930B963}"/>
                </c:ext>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EE_Sauka!$A$7:$A$21</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EE_Sauka!$D$7:$D$21</c:f>
              <c:numCache>
                <c:formatCode>General</c:formatCode>
                <c:ptCount val="15"/>
                <c:pt idx="0">
                  <c:v>20.2</c:v>
                </c:pt>
                <c:pt idx="1">
                  <c:v>19.399999999999999</c:v>
                </c:pt>
                <c:pt idx="2">
                  <c:v>18.899999999999999</c:v>
                </c:pt>
                <c:pt idx="3">
                  <c:v>19.2</c:v>
                </c:pt>
                <c:pt idx="4">
                  <c:v>15.7</c:v>
                </c:pt>
                <c:pt idx="5">
                  <c:v>13.2</c:v>
                </c:pt>
                <c:pt idx="6">
                  <c:v>14.9</c:v>
                </c:pt>
                <c:pt idx="7">
                  <c:v>15.4</c:v>
                </c:pt>
                <c:pt idx="8">
                  <c:v>18.2</c:v>
                </c:pt>
                <c:pt idx="9">
                  <c:v>16.7</c:v>
                </c:pt>
                <c:pt idx="10">
                  <c:v>14.3</c:v>
                </c:pt>
                <c:pt idx="11">
                  <c:v>16.5</c:v>
                </c:pt>
                <c:pt idx="12" formatCode="0.0">
                  <c:v>19</c:v>
                </c:pt>
                <c:pt idx="13" formatCode="0.0">
                  <c:v>18</c:v>
                </c:pt>
                <c:pt idx="14" formatCode="0.0">
                  <c:v>17.899999999999999</c:v>
                </c:pt>
              </c:numCache>
            </c:numRef>
          </c:val>
          <c:smooth val="0"/>
          <c:extLst>
            <c:ext xmlns:c16="http://schemas.microsoft.com/office/drawing/2014/chart" uri="{C3380CC4-5D6E-409C-BE32-E72D297353CC}">
              <c16:uniqueId val="{0000001A-00D1-4840-AFE7-D5088930B963}"/>
            </c:ext>
          </c:extLst>
        </c:ser>
        <c:dLbls>
          <c:showLegendKey val="0"/>
          <c:showVal val="0"/>
          <c:showCatName val="0"/>
          <c:showSerName val="0"/>
          <c:showPercent val="0"/>
          <c:showBubbleSize val="0"/>
        </c:dLbls>
        <c:marker val="1"/>
        <c:smooth val="0"/>
        <c:axId val="1950922799"/>
        <c:axId val="1950913231"/>
      </c:lineChart>
      <c:catAx>
        <c:axId val="195092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1950913231"/>
        <c:crosses val="autoZero"/>
        <c:auto val="1"/>
        <c:lblAlgn val="ctr"/>
        <c:lblOffset val="100"/>
        <c:noMultiLvlLbl val="0"/>
      </c:catAx>
      <c:valAx>
        <c:axId val="1950913231"/>
        <c:scaling>
          <c:orientation val="minMax"/>
          <c:max val="40"/>
          <c:min val="10"/>
        </c:scaling>
        <c:delete val="1"/>
        <c:axPos val="l"/>
        <c:numFmt formatCode="General" sourceLinked="1"/>
        <c:majorTickMark val="none"/>
        <c:minorTickMark val="none"/>
        <c:tickLblPos val="nextTo"/>
        <c:crossAx val="1950922799"/>
        <c:crosses val="autoZero"/>
        <c:crossBetween val="between"/>
        <c:majorUnit val="10"/>
      </c:valAx>
      <c:spPr>
        <a:noFill/>
        <a:ln>
          <a:noFill/>
        </a:ln>
        <a:effectLst/>
      </c:spPr>
    </c:plotArea>
    <c:legend>
      <c:legendPos val="b"/>
      <c:layout>
        <c:manualLayout>
          <c:xMode val="edge"/>
          <c:yMode val="edge"/>
          <c:x val="0.16953463804576296"/>
          <c:y val="0.90868277292110144"/>
          <c:w val="0.63603445834830807"/>
          <c:h val="7.38194143054952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9987795404006E-2"/>
          <c:y val="4.1525103812759534E-2"/>
          <c:w val="0.90357737347932865"/>
          <c:h val="0.82607253368527123"/>
        </c:manualLayout>
      </c:layout>
      <c:barChart>
        <c:barDir val="bar"/>
        <c:grouping val="clustered"/>
        <c:varyColors val="0"/>
        <c:ser>
          <c:idx val="0"/>
          <c:order val="0"/>
          <c:tx>
            <c:strRef>
              <c:f>Sheet1!$F$4</c:f>
              <c:strCache>
                <c:ptCount val="1"/>
                <c:pt idx="0">
                  <c:v>ES-28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Sheet1!$E$5:$E$11</c:f>
              <c:strCache>
                <c:ptCount val="7"/>
                <c:pt idx="0">
                  <c:v>Zemāka cena</c:v>
                </c:pt>
                <c:pt idx="1">
                  <c:v>Pakalpojums starp draugiem, kolēģiem vai radiniekiem</c:v>
                </c:pt>
                <c:pt idx="2">
                  <c:v>Iespēja palīdzēt kādam, kam vajadzīga nauda</c:v>
                </c:pt>
                <c:pt idx="3">
                  <c:v>Ātrāka apkalpošana</c:v>
                </c:pt>
                <c:pt idx="4">
                  <c:v>Sapratu vēlāk, ka prece vai paklapojums ir nedeklarēts</c:v>
                </c:pt>
                <c:pt idx="5">
                  <c:v>Prece vai pakalpojims nav pieejams parastajā tirgū</c:v>
                </c:pt>
                <c:pt idx="6">
                  <c:v>Labāka kvalitāte</c:v>
                </c:pt>
              </c:strCache>
            </c:strRef>
          </c:cat>
          <c:val>
            <c:numRef>
              <c:f>Sheet1!$F$5:$F$11</c:f>
              <c:numCache>
                <c:formatCode>General</c:formatCode>
                <c:ptCount val="7"/>
                <c:pt idx="0">
                  <c:v>48</c:v>
                </c:pt>
                <c:pt idx="1">
                  <c:v>23</c:v>
                </c:pt>
                <c:pt idx="2">
                  <c:v>20</c:v>
                </c:pt>
                <c:pt idx="3">
                  <c:v>18</c:v>
                </c:pt>
                <c:pt idx="4">
                  <c:v>16</c:v>
                </c:pt>
                <c:pt idx="5">
                  <c:v>10</c:v>
                </c:pt>
                <c:pt idx="6">
                  <c:v>9</c:v>
                </c:pt>
              </c:numCache>
            </c:numRef>
          </c:val>
          <c:extLst>
            <c:ext xmlns:c16="http://schemas.microsoft.com/office/drawing/2014/chart" uri="{C3380CC4-5D6E-409C-BE32-E72D297353CC}">
              <c16:uniqueId val="{00000000-2A5A-4604-BA18-BA025F21F866}"/>
            </c:ext>
          </c:extLst>
        </c:ser>
        <c:ser>
          <c:idx val="1"/>
          <c:order val="1"/>
          <c:tx>
            <c:strRef>
              <c:f>Sheet1!$G$4</c:f>
              <c:strCache>
                <c:ptCount val="1"/>
                <c:pt idx="0">
                  <c:v>LV</c:v>
                </c:pt>
              </c:strCache>
            </c:strRef>
          </c:tx>
          <c:spPr>
            <a:solidFill>
              <a:srgbClr val="A4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80000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Sheet1!$E$5:$E$11</c:f>
              <c:strCache>
                <c:ptCount val="7"/>
                <c:pt idx="0">
                  <c:v>Zemāka cena</c:v>
                </c:pt>
                <c:pt idx="1">
                  <c:v>Pakalpojums starp draugiem, kolēģiem vai radiniekiem</c:v>
                </c:pt>
                <c:pt idx="2">
                  <c:v>Iespēja palīdzēt kādam, kam vajadzīga nauda</c:v>
                </c:pt>
                <c:pt idx="3">
                  <c:v>Ātrāka apkalpošana</c:v>
                </c:pt>
                <c:pt idx="4">
                  <c:v>Sapratu vēlāk, ka prece vai paklapojums ir nedeklarēts</c:v>
                </c:pt>
                <c:pt idx="5">
                  <c:v>Prece vai pakalpojims nav pieejams parastajā tirgū</c:v>
                </c:pt>
                <c:pt idx="6">
                  <c:v>Labāka kvalitāte</c:v>
                </c:pt>
              </c:strCache>
            </c:strRef>
          </c:cat>
          <c:val>
            <c:numRef>
              <c:f>Sheet1!$G$5:$G$11</c:f>
              <c:numCache>
                <c:formatCode>General</c:formatCode>
                <c:ptCount val="7"/>
                <c:pt idx="0">
                  <c:v>53</c:v>
                </c:pt>
                <c:pt idx="1">
                  <c:v>13</c:v>
                </c:pt>
                <c:pt idx="2">
                  <c:v>16</c:v>
                </c:pt>
                <c:pt idx="3">
                  <c:v>18</c:v>
                </c:pt>
                <c:pt idx="4">
                  <c:v>17</c:v>
                </c:pt>
                <c:pt idx="5">
                  <c:v>11</c:v>
                </c:pt>
                <c:pt idx="6">
                  <c:v>21</c:v>
                </c:pt>
              </c:numCache>
            </c:numRef>
          </c:val>
          <c:extLst>
            <c:ext xmlns:c16="http://schemas.microsoft.com/office/drawing/2014/chart" uri="{C3380CC4-5D6E-409C-BE32-E72D297353CC}">
              <c16:uniqueId val="{00000001-2A5A-4604-BA18-BA025F21F866}"/>
            </c:ext>
          </c:extLst>
        </c:ser>
        <c:dLbls>
          <c:showLegendKey val="0"/>
          <c:showVal val="0"/>
          <c:showCatName val="0"/>
          <c:showSerName val="0"/>
          <c:showPercent val="0"/>
          <c:showBubbleSize val="0"/>
        </c:dLbls>
        <c:gapWidth val="74"/>
        <c:overlap val="-19"/>
        <c:axId val="166327359"/>
        <c:axId val="166760351"/>
      </c:barChart>
      <c:catAx>
        <c:axId val="166327359"/>
        <c:scaling>
          <c:orientation val="minMax"/>
        </c:scaling>
        <c:delete val="1"/>
        <c:axPos val="l"/>
        <c:numFmt formatCode="General" sourceLinked="1"/>
        <c:majorTickMark val="none"/>
        <c:minorTickMark val="none"/>
        <c:tickLblPos val="nextTo"/>
        <c:crossAx val="166760351"/>
        <c:crosses val="autoZero"/>
        <c:auto val="1"/>
        <c:lblAlgn val="r"/>
        <c:lblOffset val="100"/>
        <c:noMultiLvlLbl val="0"/>
      </c:catAx>
      <c:valAx>
        <c:axId val="166760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6327359"/>
        <c:crosses val="autoZero"/>
        <c:crossBetween val="between"/>
      </c:valAx>
      <c:spPr>
        <a:noFill/>
        <a:ln>
          <a:noFill/>
        </a:ln>
        <a:effectLst/>
      </c:spPr>
    </c:plotArea>
    <c:legend>
      <c:legendPos val="b"/>
      <c:layout>
        <c:manualLayout>
          <c:xMode val="edge"/>
          <c:yMode val="edge"/>
          <c:x val="0.66211361488590448"/>
          <c:y val="8.893396799976272E-2"/>
          <c:w val="0.16305824640805525"/>
          <c:h val="0.169057045835372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B2B97-3FDE-48B2-93EC-D670AC6161CA}" type="datetimeFigureOut">
              <a:rPr lang="lv-LV" smtClean="0"/>
              <a:t>10.12.2024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6D9BD-B110-4165-8465-B4FBD6798CFA}" type="slidenum">
              <a:rPr lang="lv-LV" smtClean="0"/>
              <a:t>‹#›</a:t>
            </a:fld>
            <a:endParaRPr lang="lv-LV"/>
          </a:p>
        </p:txBody>
      </p:sp>
    </p:spTree>
    <p:extLst>
      <p:ext uri="{BB962C8B-B14F-4D97-AF65-F5344CB8AC3E}">
        <p14:creationId xmlns:p14="http://schemas.microsoft.com/office/powerpoint/2010/main" val="1543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trk.lv/sites/default/files/inline-files/Enu_ekonomikas_Indekss_Baltijas_valstis_2009-2022_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esearchgate.net/publication/361775720_New_COVID-related_results_for_estimating_the_shadow_economy_in_the_global_economy_in_2021_and_202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opa.eu/eurobarometer/surveys/detail/225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fm.gov.lv/lv/budzets2024" TargetMode="External"/><Relationship Id="rId3" Type="http://schemas.openxmlformats.org/officeDocument/2006/relationships/hyperlink" Target="https://youtu.be/erYaUQ4LdNk" TargetMode="External"/><Relationship Id="rId7" Type="http://schemas.openxmlformats.org/officeDocument/2006/relationships/hyperlink" Target="https://europa.eu/eurobarometer/surveys/detail/225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taxation-customs.ec.europa.eu/taxation/vat/fight-against-vat-fraud/vat-gap_en" TargetMode="External"/><Relationship Id="rId5" Type="http://schemas.openxmlformats.org/officeDocument/2006/relationships/hyperlink" Target="https://www.sseriga.edu/enu-ekonomikas-indekss-2023-latvija-starp-planiem-un-realitati" TargetMode="External"/><Relationship Id="rId10" Type="http://schemas.openxmlformats.org/officeDocument/2006/relationships/hyperlink" Target="https://www.youtube.com/watch?v=Ce6tkdDVi-0" TargetMode="External"/><Relationship Id="rId4" Type="http://schemas.openxmlformats.org/officeDocument/2006/relationships/hyperlink" Target="https://www.researchgate.net/figure/Size-of-the-shadow-economy-of-31-European-countries-in-2022-in-of-off-GDP-Source_fig3_361775720" TargetMode="External"/><Relationship Id="rId9" Type="http://schemas.openxmlformats.org/officeDocument/2006/relationships/hyperlink" Target="https://www.fm.gov.lv/lv/media/14499/download?attach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0B56D9BD-B110-4165-8465-B4FBD6798CFA}" type="slidenum">
              <a:rPr lang="lv-LV" smtClean="0"/>
              <a:t>1</a:t>
            </a:fld>
            <a:endParaRPr lang="lv-LV"/>
          </a:p>
        </p:txBody>
      </p:sp>
    </p:spTree>
    <p:extLst>
      <p:ext uri="{BB962C8B-B14F-4D97-AF65-F5344CB8AC3E}">
        <p14:creationId xmlns:p14="http://schemas.microsoft.com/office/powerpoint/2010/main" val="376329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a:t>
            </a:r>
            <a:r>
              <a:rPr kumimoji="0" lang="lv-LV" sz="11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askaņā ar Ekonomiskās sadarbības un attīstības organizācijas (OECD) definīciju: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lv-LV" sz="1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Ēnu ekonomiku  </a:t>
            </a:r>
            <a:r>
              <a:rPr kumimoji="0" lang="lv-LV" sz="12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veido legālas ekonomiskās aktivitātes, par kurām normatīvajos aktos noteiktā kārtībā ir jāsniedz informācija nodokļu administrācijai, bet par kurām nav sniegtas ziņas, līdz ar to paliekot neapliktas ar nodokļiem, atšķirībā no tām ekonomiskajām aktivitātēm, par kurām tiek sniegtas ziņas, un nelegālas ekonomiskās aktivitātes</a:t>
            </a:r>
            <a:endParaRPr kumimoji="0" lang="lv-LV" sz="12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endParaRPr>
          </a:p>
          <a:p>
            <a:endParaRPr lang="lv-LV" dirty="0"/>
          </a:p>
        </p:txBody>
      </p:sp>
      <p:sp>
        <p:nvSpPr>
          <p:cNvPr id="4" name="Slide Number Placeholder 3"/>
          <p:cNvSpPr>
            <a:spLocks noGrp="1"/>
          </p:cNvSpPr>
          <p:nvPr>
            <p:ph type="sldNum" sz="quarter" idx="5"/>
          </p:nvPr>
        </p:nvSpPr>
        <p:spPr/>
        <p:txBody>
          <a:bodyPr/>
          <a:lstStyle/>
          <a:p>
            <a:fld id="{0B56D9BD-B110-4165-8465-B4FBD6798CFA}" type="slidenum">
              <a:rPr lang="lv-LV" smtClean="0"/>
              <a:t>2</a:t>
            </a:fld>
            <a:endParaRPr lang="lv-LV"/>
          </a:p>
        </p:txBody>
      </p:sp>
    </p:spTree>
    <p:extLst>
      <p:ext uri="{BB962C8B-B14F-4D97-AF65-F5344CB8AC3E}">
        <p14:creationId xmlns:p14="http://schemas.microsoft.com/office/powerpoint/2010/main" val="300842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lv-LV" sz="1200" u="sng" dirty="0">
                <a:solidFill>
                  <a:schemeClr val="tx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https://www.ltrk.lv/sites/default/files/inline-files/Enu_ekonomikas_Indekss_Baltijas_valstis_2009-2022_0.pdf</a:t>
            </a:r>
            <a:endParaRPr lang="lv-LV" sz="1200" u="sng" dirty="0">
              <a:solidFill>
                <a:schemeClr val="tx1"/>
              </a:solidFill>
              <a:latin typeface="Verdana" panose="020B0604030504040204" pitchFamily="34" charset="0"/>
              <a:ea typeface="Verdana" panose="020B0604030504040204" pitchFamily="34" charset="0"/>
            </a:endParaRPr>
          </a:p>
          <a:p>
            <a:pPr marL="228600" indent="-228600">
              <a:buAutoNum type="arabicPlain"/>
            </a:pPr>
            <a:r>
              <a:rPr lang="lv-LV" sz="1200" u="sng" dirty="0">
                <a:solidFill>
                  <a:srgbClr val="0563C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https://www.researchgate.net/publication/361775720_New_COVID-related_results_for_estimating_the_shadow_economy_in_the_global_economy_in_2021_and_</a:t>
            </a:r>
            <a:r>
              <a:rPr lang="lv-LV" sz="1200" u="sng" dirty="0">
                <a:solidFill>
                  <a:schemeClr val="tx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2022</a:t>
            </a:r>
            <a:endParaRPr lang="lv-LV" sz="1200" u="sng" dirty="0">
              <a:solidFill>
                <a:schemeClr val="tx1"/>
              </a:solidFill>
              <a:latin typeface="Verdana" panose="020B0604030504040204" pitchFamily="34" charset="0"/>
              <a:ea typeface="Verdana" panose="020B0604030504040204" pitchFamily="34" charset="0"/>
            </a:endParaRPr>
          </a:p>
          <a:p>
            <a:pPr marL="228600" indent="-228600">
              <a:buAutoNum type="arabicPlain"/>
            </a:pPr>
            <a:r>
              <a:rPr lang="lv-LV" sz="1200" dirty="0">
                <a:solidFill>
                  <a:srgbClr val="7F7F7F"/>
                </a:solidFill>
                <a:latin typeface="Verdana" panose="020B0604030504040204" pitchFamily="34" charset="0"/>
                <a:ea typeface="Verdana" panose="020B0604030504040204" pitchFamily="34" charset="0"/>
              </a:rPr>
              <a:t>EK pētījums par ēnu ekonomiku ES valstīs - </a:t>
            </a:r>
            <a:r>
              <a:rPr lang="lv-LV" sz="1200" u="sng" dirty="0">
                <a:solidFill>
                  <a:srgbClr val="7F7F7F"/>
                </a:solidFill>
                <a:latin typeface="Verdana" panose="020B0604030504040204" pitchFamily="34" charset="0"/>
                <a:ea typeface="Verdana" panose="020B0604030504040204" pitchFamily="34" charset="0"/>
              </a:rPr>
              <a:t>https://www.europarl.europa.eu/RegData/etudes/STUD/2022/734007/IPOL_STU(2022)734007_EN.pdf</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3</a:t>
            </a:fld>
            <a:endParaRPr lang="lv-LV" altLang="lv-LV"/>
          </a:p>
        </p:txBody>
      </p:sp>
    </p:spTree>
    <p:extLst>
      <p:ext uri="{BB962C8B-B14F-4D97-AF65-F5344CB8AC3E}">
        <p14:creationId xmlns:p14="http://schemas.microsoft.com/office/powerpoint/2010/main" val="251134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0B56D9BD-B110-4165-8465-B4FBD6798CFA}" type="slidenum">
              <a:rPr lang="lv-LV" smtClean="0"/>
              <a:t>4</a:t>
            </a:fld>
            <a:endParaRPr lang="lv-LV"/>
          </a:p>
        </p:txBody>
      </p:sp>
    </p:spTree>
    <p:extLst>
      <p:ext uri="{BB962C8B-B14F-4D97-AF65-F5344CB8AC3E}">
        <p14:creationId xmlns:p14="http://schemas.microsoft.com/office/powerpoint/2010/main" val="301086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0B56D9BD-B110-4165-8465-B4FBD6798CFA}" type="slidenum">
              <a:rPr lang="lv-LV" smtClean="0"/>
              <a:t>5</a:t>
            </a:fld>
            <a:endParaRPr lang="lv-LV"/>
          </a:p>
        </p:txBody>
      </p:sp>
    </p:spTree>
    <p:extLst>
      <p:ext uri="{BB962C8B-B14F-4D97-AF65-F5344CB8AC3E}">
        <p14:creationId xmlns:p14="http://schemas.microsoft.com/office/powerpoint/2010/main" val="246370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Uzņēmējs, iesaistoties ēnu ekonomikā, riskē ar vairākiem nopietniem faktoriem.</a:t>
            </a:r>
          </a:p>
        </p:txBody>
      </p:sp>
      <p:sp>
        <p:nvSpPr>
          <p:cNvPr id="4" name="Slide Number Placeholder 3"/>
          <p:cNvSpPr>
            <a:spLocks noGrp="1"/>
          </p:cNvSpPr>
          <p:nvPr>
            <p:ph type="sldNum" sz="quarter" idx="5"/>
          </p:nvPr>
        </p:nvSpPr>
        <p:spPr/>
        <p:txBody>
          <a:bodyPr/>
          <a:lstStyle/>
          <a:p>
            <a:fld id="{0B56D9BD-B110-4165-8465-B4FBD6798CFA}" type="slidenum">
              <a:rPr lang="lv-LV" smtClean="0"/>
              <a:t>6</a:t>
            </a:fld>
            <a:endParaRPr lang="lv-LV"/>
          </a:p>
        </p:txBody>
      </p:sp>
    </p:spTree>
    <p:extLst>
      <p:ext uri="{BB962C8B-B14F-4D97-AF65-F5344CB8AC3E}">
        <p14:creationId xmlns:p14="http://schemas.microsoft.com/office/powerpoint/2010/main" val="49702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Eirobarometrs 498 - </a:t>
            </a:r>
            <a:r>
              <a:rPr lang="en-US" dirty="0">
                <a:hlinkClick r:id="rId3"/>
              </a:rPr>
              <a:t>Undeclared work in the European Union - February 2020 - - Eurobarometer survey</a:t>
            </a:r>
            <a:r>
              <a:rPr lang="lv-LV" dirty="0"/>
              <a:t> https://europa.eu/eurobarometer/surveys/detail/2250</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Jaunās tirgus ekonomikas valstīm visatbilstošākās politikas jomas ietvers: regulatīvā un administratīvā sloga samazināšana, </a:t>
            </a:r>
            <a:r>
              <a:rPr lang="lv-LV" dirty="0" err="1"/>
              <a:t>pārredzamības</a:t>
            </a:r>
            <a:r>
              <a:rPr lang="lv-LV" dirty="0"/>
              <a:t> veicināšana un valdības efektivitātes uzlabošana, kā arī nodokļu atbilstības uzlabošana, procedūru automatizācija un elektronisko maksājumu veicināšana. </a:t>
            </a:r>
          </a:p>
          <a:p>
            <a:endParaRPr lang="lv-LV" dirty="0"/>
          </a:p>
        </p:txBody>
      </p:sp>
      <p:sp>
        <p:nvSpPr>
          <p:cNvPr id="4" name="Slide Number Placeholder 3"/>
          <p:cNvSpPr>
            <a:spLocks noGrp="1"/>
          </p:cNvSpPr>
          <p:nvPr>
            <p:ph type="sldNum" sz="quarter" idx="5"/>
          </p:nvPr>
        </p:nvSpPr>
        <p:spPr/>
        <p:txBody>
          <a:bodyPr/>
          <a:lstStyle/>
          <a:p>
            <a:fld id="{59EE77AC-16D2-44F7-AB75-C337D24D039C}" type="slidenum">
              <a:rPr lang="lv-LV" smtClean="0"/>
              <a:t>7</a:t>
            </a:fld>
            <a:endParaRPr lang="lv-LV"/>
          </a:p>
        </p:txBody>
      </p:sp>
    </p:spTree>
    <p:extLst>
      <p:ext uri="{BB962C8B-B14F-4D97-AF65-F5344CB8AC3E}">
        <p14:creationId xmlns:p14="http://schemas.microsoft.com/office/powerpoint/2010/main" val="376593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C7870B4-415D-4F49-B149-C11E1C0A412A}" type="slidenum">
              <a:rPr lang="lv-LV" smtClean="0"/>
              <a:t>8</a:t>
            </a:fld>
            <a:endParaRPr lang="lv-LV"/>
          </a:p>
        </p:txBody>
      </p:sp>
    </p:spTree>
    <p:extLst>
      <p:ext uri="{BB962C8B-B14F-4D97-AF65-F5344CB8AC3E}">
        <p14:creationId xmlns:p14="http://schemas.microsoft.com/office/powerpoint/2010/main" val="80983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Mānīgs prieks – aplokšņu alga - </a:t>
            </a:r>
            <a:r>
              <a:rPr lang="lv-LV" sz="1200" b="1" dirty="0">
                <a:solidFill>
                  <a:srgbClr val="FF00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https://youtu.be/erYaUQ4LdNk</a:t>
            </a:r>
            <a:endParaRPr lang="lv-LV" sz="1200" b="1" dirty="0">
              <a:solidFill>
                <a:srgbClr val="FF0000"/>
              </a:solidFill>
              <a:latin typeface="Verdana" panose="020B0604030504040204" pitchFamily="34" charset="0"/>
              <a:ea typeface="Verdana" panose="020B0604030504040204" pitchFamily="34" charset="0"/>
            </a:endParaRPr>
          </a:p>
          <a:p>
            <a:r>
              <a:rPr lang="lv-LV" sz="2800" dirty="0" err="1">
                <a:solidFill>
                  <a:schemeClr val="bg1"/>
                </a:solidFill>
                <a:latin typeface="Verdana" panose="020B0604030504040204" pitchFamily="34" charset="0"/>
                <a:ea typeface="Verdana" panose="020B0604030504040204" pitchFamily="34" charset="0"/>
              </a:rPr>
              <a:t>F.Šneidera</a:t>
            </a:r>
            <a:r>
              <a:rPr lang="lv-LV" sz="2800" dirty="0">
                <a:solidFill>
                  <a:schemeClr val="bg1"/>
                </a:solidFill>
                <a:latin typeface="Verdana" panose="020B0604030504040204" pitchFamily="34" charset="0"/>
                <a:ea typeface="Verdana" panose="020B0604030504040204" pitchFamily="34" charset="0"/>
              </a:rPr>
              <a:t> pētījums par ēnu ekonomikas apjomu 31 Eiropas valstī </a:t>
            </a:r>
          </a:p>
          <a:p>
            <a:r>
              <a:rPr lang="lv-LV" sz="800" dirty="0">
                <a:solidFill>
                  <a:schemeClr val="bg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https://www.researchgate.net/figure/Size-of-the-shadow-economy-of-31-European-countries-in-2022-in-of-off-GDP-Source_fig3_361775720</a:t>
            </a:r>
            <a:endParaRPr lang="lv-LV" sz="800" dirty="0">
              <a:solidFill>
                <a:schemeClr val="bg1"/>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SSE </a:t>
            </a:r>
            <a:r>
              <a:rPr lang="lv-LV" dirty="0" err="1"/>
              <a:t>Riga</a:t>
            </a:r>
            <a:r>
              <a:rPr lang="lv-LV" dirty="0"/>
              <a:t> pētījums  - </a:t>
            </a:r>
            <a:r>
              <a:rPr lang="lv-LV" sz="800" dirty="0">
                <a:solidFill>
                  <a:schemeClr val="bg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https://www.sseriga.edu/enu-ekonomikas-indekss-2023-latvija-starp-planiem-un-realitati</a:t>
            </a:r>
            <a:endParaRPr lang="lv-LV" sz="800" dirty="0">
              <a:solidFill>
                <a:schemeClr val="bg1"/>
              </a:solidFill>
              <a:latin typeface="Verdana" panose="020B0604030504040204" pitchFamily="34" charset="0"/>
              <a:ea typeface="Verdana" panose="020B0604030504040204" pitchFamily="34" charset="0"/>
            </a:endParaRPr>
          </a:p>
          <a:p>
            <a:r>
              <a:rPr lang="lv-LV" sz="1200" dirty="0">
                <a:solidFill>
                  <a:srgbClr val="002060"/>
                </a:solidFill>
                <a:latin typeface="Verdana" panose="020B0604030504040204" pitchFamily="34" charset="0"/>
                <a:ea typeface="Verdana" panose="020B0604030504040204" pitchFamily="34" charset="0"/>
              </a:rPr>
              <a:t>EK pētījums par ēnu ekonomiku ES valstīs - </a:t>
            </a:r>
            <a:r>
              <a:rPr lang="lv-LV" sz="800" u="sng" dirty="0">
                <a:solidFill>
                  <a:srgbClr val="002060"/>
                </a:solidFill>
                <a:latin typeface="Verdana" panose="020B0604030504040204" pitchFamily="34" charset="0"/>
                <a:ea typeface="Verdana" panose="020B0604030504040204" pitchFamily="34" charset="0"/>
              </a:rPr>
              <a:t>https://www.europarl.europa.eu/RegData/etudes/STUD/2022/734007/IPOL_STU(2022)734007_EN.pdf</a:t>
            </a: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PVN plaisas novērtējums EK TAXUD - </a:t>
            </a:r>
            <a:r>
              <a:rPr lang="lv-LV" sz="1000" dirty="0">
                <a:solidFill>
                  <a:srgbClr val="002060"/>
                </a:solidFill>
                <a:latin typeface="Verdana" panose="020B0604030504040204" pitchFamily="34" charset="0"/>
                <a:ea typeface="Verdana" panose="020B060403050404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https://taxation-customs.ec.europa.eu/taxation/vat/fight-against-vat-fraud/vat-gap_en</a:t>
            </a:r>
            <a:endPar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r>
              <a:rPr lang="lv-LV" sz="1200" dirty="0">
                <a:solidFill>
                  <a:srgbClr val="002060"/>
                </a:solidFill>
                <a:latin typeface="Verdana" panose="020B0604030504040204" pitchFamily="34" charset="0"/>
                <a:ea typeface="Verdana" panose="020B0604030504040204" pitchFamily="34" charset="0"/>
              </a:rPr>
              <a:t>Nodokļu plaisas (VID novērtējums) - </a:t>
            </a:r>
            <a:r>
              <a:rPr lang="lv-LV" sz="1200" u="sng" dirty="0">
                <a:solidFill>
                  <a:srgbClr val="002060"/>
                </a:solidFill>
                <a:latin typeface="Verdana" panose="020B0604030504040204" pitchFamily="34" charset="0"/>
                <a:ea typeface="Verdana" panose="020B0604030504040204" pitchFamily="34" charset="0"/>
                <a:cs typeface="Times New Roman" panose="02020603050405020304" pitchFamily="18" charset="0"/>
              </a:rPr>
              <a:t>https://www.vid.gov.lv/lv/nodoklu-plaisu-apmeri</a:t>
            </a:r>
          </a:p>
          <a:p>
            <a:r>
              <a:rPr lang="en-US" sz="1200" dirty="0">
                <a:solidFill>
                  <a:srgbClr val="002060"/>
                </a:solidFill>
                <a:latin typeface="Verdana" panose="020B0604030504040204" pitchFamily="34" charset="0"/>
                <a:ea typeface="Verdana" panose="020B0604030504040204" pitchFamily="34" charset="0"/>
              </a:rPr>
              <a:t>Undeclared work in the European Union</a:t>
            </a:r>
            <a:r>
              <a:rPr lang="lv-LV" sz="1200" dirty="0">
                <a:solidFill>
                  <a:srgbClr val="002060"/>
                </a:solidFill>
                <a:latin typeface="Verdana" panose="020B0604030504040204" pitchFamily="34" charset="0"/>
                <a:ea typeface="Verdana" panose="020B0604030504040204" pitchFamily="34" charset="0"/>
              </a:rPr>
              <a:t>, </a:t>
            </a:r>
            <a:r>
              <a:rPr lang="en-US" sz="1200" dirty="0">
                <a:solidFill>
                  <a:srgbClr val="002060"/>
                </a:solidFill>
                <a:latin typeface="Verdana" panose="020B0604030504040204" pitchFamily="34" charset="0"/>
                <a:ea typeface="Verdana" panose="020B0604030504040204" pitchFamily="34" charset="0"/>
              </a:rPr>
              <a:t>Eurobarometer survey</a:t>
            </a:r>
            <a:r>
              <a:rPr lang="lv-LV" sz="1200" dirty="0">
                <a:solidFill>
                  <a:srgbClr val="002060"/>
                </a:solidFill>
                <a:latin typeface="Verdana" panose="020B0604030504040204" pitchFamily="34" charset="0"/>
                <a:ea typeface="Verdana" panose="020B0604030504040204" pitchFamily="34" charset="0"/>
              </a:rPr>
              <a:t> - </a:t>
            </a:r>
            <a:r>
              <a:rPr lang="lv-LV" sz="1050" dirty="0">
                <a:solidFill>
                  <a:srgbClr val="002060"/>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https://europa.eu/eurobarometer/surveys/detail/2250</a:t>
            </a:r>
            <a:endParaRPr lang="lv-LV" sz="1200" dirty="0">
              <a:solidFill>
                <a:srgbClr val="002060"/>
              </a:solidFill>
              <a:latin typeface="Verdana" panose="020B0604030504040204" pitchFamily="34" charset="0"/>
              <a:ea typeface="Verdana" panose="020B0604030504040204" pitchFamily="34" charset="0"/>
            </a:endParaRPr>
          </a:p>
          <a:p>
            <a:r>
              <a:rPr lang="lv-LV" sz="1200" dirty="0">
                <a:solidFill>
                  <a:srgbClr val="002060"/>
                </a:solidFill>
                <a:latin typeface="Verdana" panose="020B0604030504040204" pitchFamily="34" charset="0"/>
                <a:ea typeface="Verdana" panose="020B0604030504040204" pitchFamily="34" charset="0"/>
              </a:rPr>
              <a:t>Ēnu ekonomikas ierobežošanas plāns 2024.-2027.gadam - </a:t>
            </a:r>
            <a:r>
              <a:rPr lang="lv-LV" sz="800" dirty="0">
                <a:solidFill>
                  <a:srgbClr val="002060"/>
                </a:solidFill>
                <a:latin typeface="Verdana" panose="020B0604030504040204" pitchFamily="34" charset="0"/>
                <a:ea typeface="Verdana" panose="020B0604030504040204" pitchFamily="34" charset="0"/>
              </a:rPr>
              <a:t>https://likumi.lv/ta/id/349352-enu-ekonomikas-ierobezosanas-plans-2024-2027-gadam</a:t>
            </a:r>
            <a:endParaRPr lang="lv-LV" sz="1200" dirty="0">
              <a:solidFill>
                <a:srgbClr val="002060"/>
              </a:solidFill>
              <a:latin typeface="Verdana" panose="020B0604030504040204" pitchFamily="34" charset="0"/>
              <a:ea typeface="Verdana" panose="020B0604030504040204" pitchFamily="34" charset="0"/>
            </a:endParaRP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Cik tiek novirzīts nozarēm no viena nodokļos iemaksātā eiro - </a:t>
            </a:r>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https://www.fm.gov.lv/lv/budzets2024</a:t>
            </a:r>
            <a:endPar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#Budžets2025 sagatavošanas grafiks - https://www.fm.gov.lv/lv/valsts-budzeta-2025gadam-izstrade</a:t>
            </a: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Budžeta process Latvijā - </a:t>
            </a:r>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hlinkClick r:id="rId9"/>
              </a:rPr>
              <a:t>https://www.fm.gov.lv/lv/media/14499/download?attachment</a:t>
            </a:r>
            <a:endPar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Nozīmīgākie sabiedrības ieguvumi - https://www.fm.gov.lv/lv/valsts-budzeta-2025gadam-izstrade </a:t>
            </a: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Budžeta aktualitātes  - https://www.fm.gov.lv/lv/jaunumi?category%5B891%5D=891</a:t>
            </a:r>
          </a:p>
          <a:p>
            <a:r>
              <a:rPr lang="lv-LV" sz="1200" b="0" dirty="0">
                <a:solidFill>
                  <a:srgbClr val="002060"/>
                </a:solidFill>
                <a:latin typeface="Verdana" panose="020B0604030504040204" pitchFamily="34" charset="0"/>
                <a:ea typeface="Verdana" panose="020B0604030504040204" pitchFamily="34" charset="0"/>
                <a:cs typeface="Times New Roman" panose="02020603050405020304" pitchFamily="18" charset="0"/>
              </a:rPr>
              <a:t>Tavi nodokļi – Tava drošība - </a:t>
            </a:r>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https://www.fm.gov.lv/lv/budzets2024 </a:t>
            </a:r>
          </a:p>
          <a:p>
            <a:r>
              <a:rPr lang="lv-LV" sz="1200" dirty="0">
                <a:solidFill>
                  <a:srgbClr val="002060"/>
                </a:solidFill>
                <a:latin typeface="Verdana" panose="020B0604030504040204" pitchFamily="34" charset="0"/>
                <a:ea typeface="Verdana" panose="020B0604030504040204" pitchFamily="34" charset="0"/>
                <a:cs typeface="Adobe Devanagari" panose="02040503050201020203" pitchFamily="18" charset="0"/>
              </a:rPr>
              <a:t>Ārējā drošība - </a:t>
            </a:r>
            <a:r>
              <a:rPr lang="lv-LV" sz="1200" dirty="0">
                <a:solidFill>
                  <a:srgbClr val="002060"/>
                </a:solidFill>
                <a:latin typeface="Verdana" panose="020B0604030504040204" pitchFamily="34" charset="0"/>
                <a:ea typeface="Verdana" panose="020B0604030504040204" pitchFamily="34" charset="0"/>
              </a:rPr>
              <a:t>https://youtu.be/_vEeEkwtasQ</a:t>
            </a:r>
          </a:p>
          <a:p>
            <a:r>
              <a:rPr lang="lv-LV" sz="1200" dirty="0">
                <a:solidFill>
                  <a:srgbClr val="002060"/>
                </a:solidFill>
                <a:latin typeface="Verdana" panose="020B0604030504040204" pitchFamily="34" charset="0"/>
                <a:ea typeface="Verdana" panose="020B0604030504040204" pitchFamily="34" charset="0"/>
                <a:cs typeface="Adobe Devanagari" panose="02040503050201020203" pitchFamily="18" charset="0"/>
              </a:rPr>
              <a:t>Iekšējā drošība – https://youtu.be/5Bm5rXuF0l8</a:t>
            </a:r>
          </a:p>
          <a:p>
            <a:r>
              <a:rPr lang="lv-LV" sz="1200" dirty="0">
                <a:solidFill>
                  <a:srgbClr val="002060"/>
                </a:solidFill>
                <a:latin typeface="Verdana" panose="020B0604030504040204" pitchFamily="34" charset="0"/>
                <a:ea typeface="Verdana" panose="020B0604030504040204" pitchFamily="34" charset="0"/>
                <a:cs typeface="Adobe Devanagari" panose="02040503050201020203" pitchFamily="18" charset="0"/>
              </a:rPr>
              <a:t>Izglītība - https://youtu.be/O1qojw4o7Ho</a:t>
            </a:r>
          </a:p>
          <a:p>
            <a:r>
              <a:rPr lang="lv-LV" sz="1200" dirty="0">
                <a:solidFill>
                  <a:srgbClr val="002060"/>
                </a:solidFill>
                <a:latin typeface="Verdana" panose="020B0604030504040204" pitchFamily="34" charset="0"/>
                <a:ea typeface="Verdana" panose="020B0604030504040204" pitchFamily="34" charset="0"/>
                <a:cs typeface="Adobe Devanagari" panose="02040503050201020203" pitchFamily="18" charset="0"/>
              </a:rPr>
              <a:t>Veselība - https://youtu.be/J4OfeH8UszI</a:t>
            </a:r>
          </a:p>
          <a:p>
            <a:r>
              <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rPr>
              <a:t>Valsts ieņēmumu dienestam 20 - https://www.youtube.com/watch?v=LXvPDtv_5zI</a:t>
            </a:r>
          </a:p>
          <a:p>
            <a:r>
              <a:rPr lang="lv-LV" sz="1200" dirty="0">
                <a:solidFill>
                  <a:srgbClr val="002060"/>
                </a:solidFill>
                <a:effectLst/>
                <a:latin typeface="Verdana" panose="020B0604030504040204" pitchFamily="34" charset="0"/>
                <a:ea typeface="Verdana" panose="020B0604030504040204" pitchFamily="34" charset="0"/>
                <a:cs typeface="Aptos" panose="020B0004020202020204" pitchFamily="34" charset="0"/>
              </a:rPr>
              <a:t>Viena diena VID darbā - </a:t>
            </a:r>
            <a:r>
              <a:rPr lang="lv-LV" sz="1200" dirty="0">
                <a:solidFill>
                  <a:srgbClr val="002060"/>
                </a:solidFill>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https://www.youtube.com/watch?v=Ce6tkdDVi-0</a:t>
            </a:r>
            <a:endParaRPr lang="lv-LV" sz="1200" dirty="0">
              <a:solidFill>
                <a:srgbClr val="002060"/>
              </a:solidFill>
              <a:effectLst/>
              <a:latin typeface="Verdana" panose="020B0604030504040204" pitchFamily="34" charset="0"/>
              <a:ea typeface="Verdana" panose="020B0604030504040204" pitchFamily="34" charset="0"/>
              <a:cs typeface="Aptos" panose="020B0004020202020204" pitchFamily="34" charset="0"/>
            </a:endParaRPr>
          </a:p>
          <a:p>
            <a:r>
              <a:rPr lang="lv-LV" sz="1200" dirty="0">
                <a:solidFill>
                  <a:srgbClr val="002060"/>
                </a:solidFill>
                <a:latin typeface="Verdana" panose="020B0604030504040204" pitchFamily="34" charset="0"/>
                <a:ea typeface="Verdana" panose="020B0604030504040204" pitchFamily="34" charset="0"/>
                <a:cs typeface="Adobe Devanagari" panose="02040503050201020203" pitchFamily="18" charset="0"/>
              </a:rPr>
              <a:t>Par VID vērtībām - https://youtu.be/QhS6krIYM0Y</a:t>
            </a:r>
          </a:p>
          <a:p>
            <a:endParaRPr lang="lv-LV" dirty="0"/>
          </a:p>
        </p:txBody>
      </p:sp>
      <p:sp>
        <p:nvSpPr>
          <p:cNvPr id="4" name="Slide Number Placeholder 3"/>
          <p:cNvSpPr>
            <a:spLocks noGrp="1"/>
          </p:cNvSpPr>
          <p:nvPr>
            <p:ph type="sldNum" sz="quarter" idx="5"/>
          </p:nvPr>
        </p:nvSpPr>
        <p:spPr/>
        <p:txBody>
          <a:bodyPr/>
          <a:lstStyle/>
          <a:p>
            <a:fld id="{0B56D9BD-B110-4165-8465-B4FBD6798CFA}" type="slidenum">
              <a:rPr lang="lv-LV" smtClean="0"/>
              <a:t>9</a:t>
            </a:fld>
            <a:endParaRPr lang="lv-LV"/>
          </a:p>
        </p:txBody>
      </p:sp>
    </p:spTree>
    <p:extLst>
      <p:ext uri="{BB962C8B-B14F-4D97-AF65-F5344CB8AC3E}">
        <p14:creationId xmlns:p14="http://schemas.microsoft.com/office/powerpoint/2010/main" val="383413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ECF4-D8D5-A426-FA65-01F373694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8C30D14-1A21-99D6-806B-D3BA4882E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A035D76-2ECF-787A-DDD5-F98C26EBD1C8}"/>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5" name="Footer Placeholder 4">
            <a:extLst>
              <a:ext uri="{FF2B5EF4-FFF2-40B4-BE49-F238E27FC236}">
                <a16:creationId xmlns:a16="http://schemas.microsoft.com/office/drawing/2014/main" id="{017EE2AA-316F-A307-F365-982FC237D64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C634EF6-AF37-2856-AD5F-F050DC6E56E7}"/>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167876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31AC-8D81-8BF9-96D0-C358F29DE070}"/>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7212E6E-52E6-4FA0-EC46-5E8C3FBAB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6424C83-C065-E4B3-2F54-FA516AE7BDD2}"/>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5" name="Footer Placeholder 4">
            <a:extLst>
              <a:ext uri="{FF2B5EF4-FFF2-40B4-BE49-F238E27FC236}">
                <a16:creationId xmlns:a16="http://schemas.microsoft.com/office/drawing/2014/main" id="{203BD1B0-4685-A930-6DEC-CF01BEAD5BE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B9F36B1-15F2-908A-B3DE-9384952643C8}"/>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9992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87CD9-7792-9938-48E6-FF3D0D21F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6531B1F-016E-8D9B-8F99-8DCFA25116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A8084E4-67B3-9EBE-8444-C4C8BFE48C99}"/>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5" name="Footer Placeholder 4">
            <a:extLst>
              <a:ext uri="{FF2B5EF4-FFF2-40B4-BE49-F238E27FC236}">
                <a16:creationId xmlns:a16="http://schemas.microsoft.com/office/drawing/2014/main" id="{7C913412-ECC0-2B68-CC96-CFEC42F9E9B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8485C35-7D33-A6D9-D0DC-273A748317DA}"/>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84370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3683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932"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42797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2A15-AC27-EBE4-9377-3A8859C3721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89370FC-8D20-149E-FBEC-D6B13FA0B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91459A2-DDC1-919D-3E1B-8FEE562B633C}"/>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5" name="Footer Placeholder 4">
            <a:extLst>
              <a:ext uri="{FF2B5EF4-FFF2-40B4-BE49-F238E27FC236}">
                <a16:creationId xmlns:a16="http://schemas.microsoft.com/office/drawing/2014/main" id="{FBAD56B9-3647-7F32-2397-18C8A8077C6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15CD88F-AEE8-9548-576C-4175B8F97187}"/>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20159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44CA-3ED8-44D3-E245-EE0152E36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43B9BCB7-B5D1-7F19-37EC-CE893445D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F8E27-1CB9-1B37-ED50-3F81ABFBBFF4}"/>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5" name="Footer Placeholder 4">
            <a:extLst>
              <a:ext uri="{FF2B5EF4-FFF2-40B4-BE49-F238E27FC236}">
                <a16:creationId xmlns:a16="http://schemas.microsoft.com/office/drawing/2014/main" id="{BCB752DF-AA5F-F1F0-516B-B5338A24BB7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E249233-78F0-EFC9-7679-00B3CAF6690B}"/>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1922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C754-CA01-8127-0C5F-4D14FE4EC50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1C45267-64D9-4BBD-8479-EEF6101C8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8F58509-36CA-556E-CF6A-B40414C19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B48C5FF8-2F26-1896-3456-F9714441C59F}"/>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6" name="Footer Placeholder 5">
            <a:extLst>
              <a:ext uri="{FF2B5EF4-FFF2-40B4-BE49-F238E27FC236}">
                <a16:creationId xmlns:a16="http://schemas.microsoft.com/office/drawing/2014/main" id="{B8459E50-2B04-8388-DD23-5249EB53399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07C2D42-BE49-BAE2-7D76-6E10BEC95A05}"/>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104814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02C7-4340-7B53-43FB-DAE12DF2296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3D623A7-1015-0F8A-037A-27662E9C8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69535-A34A-E6BB-863F-A11315795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6F8629-DA9E-CC5E-042A-EFD32FCC2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C07175-2574-E2E6-EDEA-9667B1697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B385736-AAF4-7221-E847-DF88ADBEF75D}"/>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8" name="Footer Placeholder 7">
            <a:extLst>
              <a:ext uri="{FF2B5EF4-FFF2-40B4-BE49-F238E27FC236}">
                <a16:creationId xmlns:a16="http://schemas.microsoft.com/office/drawing/2014/main" id="{FA68DA88-E304-C2BF-AEF6-5F6E40DC860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06A28CF-36EA-B6EA-D9A6-47B3604A435F}"/>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47698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5FDA-B382-AED1-585F-6D278787AA46}"/>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D1AE162-9E67-A0A9-4C64-7175B2D7195D}"/>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4" name="Footer Placeholder 3">
            <a:extLst>
              <a:ext uri="{FF2B5EF4-FFF2-40B4-BE49-F238E27FC236}">
                <a16:creationId xmlns:a16="http://schemas.microsoft.com/office/drawing/2014/main" id="{BC8942F1-A265-59FD-D655-503553F8B1A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D4BFC36-D932-86F5-126E-3120AB6E5DA8}"/>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17310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A7771-E0D0-1C6B-5F84-EBB7ED59F940}"/>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3" name="Footer Placeholder 2">
            <a:extLst>
              <a:ext uri="{FF2B5EF4-FFF2-40B4-BE49-F238E27FC236}">
                <a16:creationId xmlns:a16="http://schemas.microsoft.com/office/drawing/2014/main" id="{51FB2D15-0EA7-F8A6-0610-4931D62BF261}"/>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20E352EA-2AEA-8D9C-13DF-2B5AB2F4C817}"/>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76208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ACDA-05B5-270E-954E-73E651BA2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1098A0B-D8F0-E901-4321-0E001F674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188AAE7-8A91-8027-CB26-A4E5AB8FB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14568-3F75-133D-2391-02226BEAF4D2}"/>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6" name="Footer Placeholder 5">
            <a:extLst>
              <a:ext uri="{FF2B5EF4-FFF2-40B4-BE49-F238E27FC236}">
                <a16:creationId xmlns:a16="http://schemas.microsoft.com/office/drawing/2014/main" id="{BD0D761C-6C41-000D-DCD1-DD99D5E1C6C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EDE1BDE-7CD4-F46B-D090-7DE0E8D67D1A}"/>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233683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DCAD-ED1E-75F4-43B6-C900027DF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0A610824-A3F0-380E-B071-82A1EEF62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B558C7CC-56F3-8270-1121-56A1E8B6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83EF3-6711-54D6-B7D9-FF6A161B848D}"/>
              </a:ext>
            </a:extLst>
          </p:cNvPr>
          <p:cNvSpPr>
            <a:spLocks noGrp="1"/>
          </p:cNvSpPr>
          <p:nvPr>
            <p:ph type="dt" sz="half" idx="10"/>
          </p:nvPr>
        </p:nvSpPr>
        <p:spPr/>
        <p:txBody>
          <a:bodyPr/>
          <a:lstStyle/>
          <a:p>
            <a:fld id="{8D27B0CD-D6A5-4386-8A73-C66846ABAF89}" type="datetimeFigureOut">
              <a:rPr lang="lv-LV" smtClean="0"/>
              <a:t>10.12.2024</a:t>
            </a:fld>
            <a:endParaRPr lang="lv-LV"/>
          </a:p>
        </p:txBody>
      </p:sp>
      <p:sp>
        <p:nvSpPr>
          <p:cNvPr id="6" name="Footer Placeholder 5">
            <a:extLst>
              <a:ext uri="{FF2B5EF4-FFF2-40B4-BE49-F238E27FC236}">
                <a16:creationId xmlns:a16="http://schemas.microsoft.com/office/drawing/2014/main" id="{0060ADA7-A935-FC8F-0E1B-A3D3FF0C343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C0D9120-512D-E440-A97A-685F0B14FC74}"/>
              </a:ext>
            </a:extLst>
          </p:cNvPr>
          <p:cNvSpPr>
            <a:spLocks noGrp="1"/>
          </p:cNvSpPr>
          <p:nvPr>
            <p:ph type="sldNum" sz="quarter" idx="12"/>
          </p:nvPr>
        </p:nvSpPr>
        <p:spPr/>
        <p:txBody>
          <a:bodyPr/>
          <a:lstStyle/>
          <a:p>
            <a:fld id="{CD5347FA-02E7-43D9-9FD0-7628F74932A6}" type="slidenum">
              <a:rPr lang="lv-LV" smtClean="0"/>
              <a:t>‹#›</a:t>
            </a:fld>
            <a:endParaRPr lang="lv-LV"/>
          </a:p>
        </p:txBody>
      </p:sp>
    </p:spTree>
    <p:extLst>
      <p:ext uri="{BB962C8B-B14F-4D97-AF65-F5344CB8AC3E}">
        <p14:creationId xmlns:p14="http://schemas.microsoft.com/office/powerpoint/2010/main" val="16214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475B8-A114-C2C3-18BF-B63D0FA6F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9B76420-51D6-4911-9549-7088282A8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6D48BD9-866D-996E-A7FF-B31CB382D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7B0CD-D6A5-4386-8A73-C66846ABAF89}" type="datetimeFigureOut">
              <a:rPr lang="lv-LV" smtClean="0"/>
              <a:t>10.12.2024</a:t>
            </a:fld>
            <a:endParaRPr lang="lv-LV"/>
          </a:p>
        </p:txBody>
      </p:sp>
      <p:sp>
        <p:nvSpPr>
          <p:cNvPr id="5" name="Footer Placeholder 4">
            <a:extLst>
              <a:ext uri="{FF2B5EF4-FFF2-40B4-BE49-F238E27FC236}">
                <a16:creationId xmlns:a16="http://schemas.microsoft.com/office/drawing/2014/main" id="{D82F034A-097C-CE26-176A-4617DC459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BD34001D-7BB0-CA99-6D57-583B0F846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347FA-02E7-43D9-9FD0-7628F74932A6}" type="slidenum">
              <a:rPr lang="lv-LV" smtClean="0"/>
              <a:t>‹#›</a:t>
            </a:fld>
            <a:endParaRPr lang="lv-LV"/>
          </a:p>
        </p:txBody>
      </p:sp>
    </p:spTree>
    <p:extLst>
      <p:ext uri="{BB962C8B-B14F-4D97-AF65-F5344CB8AC3E}">
        <p14:creationId xmlns:p14="http://schemas.microsoft.com/office/powerpoint/2010/main" val="7798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5.png"/><Relationship Id="rId7" Type="http://schemas.microsoft.com/office/2007/relationships/hdphoto" Target="../media/hdphoto6.wdp"/><Relationship Id="rId12" Type="http://schemas.openxmlformats.org/officeDocument/2006/relationships/image" Target="../media/image20.png"/><Relationship Id="rId17" Type="http://schemas.microsoft.com/office/2007/relationships/hdphoto" Target="../media/hdphoto10.wdp"/><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9.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7.wdp"/><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3" Type="http://schemas.openxmlformats.org/officeDocument/2006/relationships/image" Target="../media/image26.jpeg"/><Relationship Id="rId18" Type="http://schemas.openxmlformats.org/officeDocument/2006/relationships/image" Target="../media/image31.png"/><Relationship Id="rId26" Type="http://schemas.openxmlformats.org/officeDocument/2006/relationships/image" Target="../media/image36.png"/><Relationship Id="rId21" Type="http://schemas.openxmlformats.org/officeDocument/2006/relationships/hyperlink" Target="https://www.sseriga.edu/enu-ekonomikas-indekss-2023-latvija-starp-planiem-un-realitati" TargetMode="External"/><Relationship Id="rId34" Type="http://schemas.openxmlformats.org/officeDocument/2006/relationships/image" Target="../media/image41.jpeg"/><Relationship Id="rId7" Type="http://schemas.openxmlformats.org/officeDocument/2006/relationships/video" Target="https://www.youtube.com/embed/QhS6krIYM0Y?feature=oembed" TargetMode="External"/><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hyperlink" Target="https://taxation-customs.ec.europa.eu/taxation/vat/fight-against-vat-fraud/vat-gap_en" TargetMode="External"/><Relationship Id="rId33" Type="http://schemas.openxmlformats.org/officeDocument/2006/relationships/hyperlink" Target="https://www.fm.gov.lv/lv/budzets2024" TargetMode="External"/><Relationship Id="rId2" Type="http://schemas.openxmlformats.org/officeDocument/2006/relationships/video" Target="https://www.youtube.com/embed/5Bm5rXuF0l8?feature=oembed" TargetMode="External"/><Relationship Id="rId16" Type="http://schemas.openxmlformats.org/officeDocument/2006/relationships/image" Target="../media/image29.jpeg"/><Relationship Id="rId20" Type="http://schemas.openxmlformats.org/officeDocument/2006/relationships/image" Target="../media/image33.png"/><Relationship Id="rId29" Type="http://schemas.openxmlformats.org/officeDocument/2006/relationships/image" Target="../media/image37.jpeg"/><Relationship Id="rId1" Type="http://schemas.openxmlformats.org/officeDocument/2006/relationships/video" Target="https://www.youtube.com/embed/_vEeEkwtasQ?feature=oembed" TargetMode="External"/><Relationship Id="rId6" Type="http://schemas.openxmlformats.org/officeDocument/2006/relationships/video" Target="https://www.youtube.com/embed/Ce6tkdDVi-0?feature=oembed" TargetMode="External"/><Relationship Id="rId11" Type="http://schemas.openxmlformats.org/officeDocument/2006/relationships/notesSlide" Target="../notesSlides/notesSlide9.xml"/><Relationship Id="rId24" Type="http://schemas.openxmlformats.org/officeDocument/2006/relationships/image" Target="../media/image35.png"/><Relationship Id="rId32" Type="http://schemas.openxmlformats.org/officeDocument/2006/relationships/image" Target="../media/image40.png"/><Relationship Id="rId37" Type="http://schemas.openxmlformats.org/officeDocument/2006/relationships/hyperlink" Target="https://www.lsm.lv/raksts/zinas/ekonomika/12.09.2024-kalkulators-kada-bus-tava-alga-ja-pienems-nodoklu-reformu.a568526/" TargetMode="External"/><Relationship Id="rId5" Type="http://schemas.openxmlformats.org/officeDocument/2006/relationships/video" Target="https://www.youtube.com/embed/VXIigOqysII?feature=oembed" TargetMode="External"/><Relationship Id="rId15" Type="http://schemas.openxmlformats.org/officeDocument/2006/relationships/image" Target="../media/image28.jpeg"/><Relationship Id="rId23" Type="http://schemas.openxmlformats.org/officeDocument/2006/relationships/hyperlink" Target="https://www.researchgate.net/figure/Size-of-the-shadow-economy-of-31-European-countries-in-2022-in-of-off-GDP-Source_fig3_361775720" TargetMode="External"/><Relationship Id="rId28" Type="http://schemas.openxmlformats.org/officeDocument/2006/relationships/image" Target="../media/image24.png"/><Relationship Id="rId36" Type="http://schemas.openxmlformats.org/officeDocument/2006/relationships/hyperlink" Target="https://www.fm.gov.lv/lv/algas-aprekins-2025-gadam-atbilstosi-darbaspeka-nodoklu-izmainu-piedavajumam" TargetMode="External"/><Relationship Id="rId10" Type="http://schemas.openxmlformats.org/officeDocument/2006/relationships/slideLayout" Target="../slideLayouts/slideLayout12.xml"/><Relationship Id="rId19" Type="http://schemas.openxmlformats.org/officeDocument/2006/relationships/image" Target="../media/image32.png"/><Relationship Id="rId31" Type="http://schemas.openxmlformats.org/officeDocument/2006/relationships/image" Target="../media/image39.jpeg"/><Relationship Id="rId4" Type="http://schemas.openxmlformats.org/officeDocument/2006/relationships/video" Target="https://www.youtube.com/embed/J4OfeH8UszI?feature=oembed" TargetMode="External"/><Relationship Id="rId9" Type="http://schemas.openxmlformats.org/officeDocument/2006/relationships/video" Target="https://www.youtube.com/embed/erYaUQ4LdNk?feature=oembed" TargetMode="External"/><Relationship Id="rId14" Type="http://schemas.openxmlformats.org/officeDocument/2006/relationships/image" Target="../media/image27.jpeg"/><Relationship Id="rId22" Type="http://schemas.openxmlformats.org/officeDocument/2006/relationships/image" Target="../media/image34.jpeg"/><Relationship Id="rId27" Type="http://schemas.openxmlformats.org/officeDocument/2006/relationships/hyperlink" Target="https://europa.eu/eurobarometer/surveys/detail/2250" TargetMode="External"/><Relationship Id="rId30" Type="http://schemas.openxmlformats.org/officeDocument/2006/relationships/image" Target="../media/image38.jpeg"/><Relationship Id="rId35" Type="http://schemas.openxmlformats.org/officeDocument/2006/relationships/image" Target="../media/image42.png"/><Relationship Id="rId8" Type="http://schemas.openxmlformats.org/officeDocument/2006/relationships/video" Target="https://www.youtube.com/embed/LXvPDtv_5zI?feature=oembed" TargetMode="External"/><Relationship Id="rId3" Type="http://schemas.openxmlformats.org/officeDocument/2006/relationships/video" Target="https://www.youtube.com/embed/O1qojw4o7H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2928" y="3040139"/>
            <a:ext cx="8539072" cy="1885950"/>
          </a:xfrm>
          <a:solidFill>
            <a:schemeClr val="bg1">
              <a:lumMod val="85000"/>
              <a:alpha val="86000"/>
            </a:schemeClr>
          </a:solidFill>
        </p:spPr>
        <p:txBody>
          <a:bodyPr anchor="ctr" anchorCtr="0">
            <a:normAutofit/>
          </a:bodyPr>
          <a:lstStyle/>
          <a:p>
            <a:r>
              <a:rPr lang="lv-LV" altLang="lv-LV" b="0" dirty="0">
                <a:solidFill>
                  <a:srgbClr val="354755"/>
                </a:solidFill>
              </a:rPr>
              <a:t>Ēnu ekonomika – </a:t>
            </a:r>
            <a:br>
              <a:rPr lang="lv-LV" altLang="lv-LV" b="0" dirty="0">
                <a:solidFill>
                  <a:srgbClr val="354755"/>
                </a:solidFill>
              </a:rPr>
            </a:br>
            <a:r>
              <a:rPr lang="lv-LV" altLang="lv-LV" b="0" dirty="0">
                <a:solidFill>
                  <a:srgbClr val="354755"/>
                </a:solidFill>
              </a:rPr>
              <a:t>izaicinājumi un risinājumi</a:t>
            </a:r>
          </a:p>
        </p:txBody>
      </p:sp>
      <p:sp>
        <p:nvSpPr>
          <p:cNvPr id="2" name="Text Placeholder 1">
            <a:extLst>
              <a:ext uri="{FF2B5EF4-FFF2-40B4-BE49-F238E27FC236}">
                <a16:creationId xmlns:a16="http://schemas.microsoft.com/office/drawing/2014/main" id="{D95F2000-F6A8-E8DE-2485-E41C51710278}"/>
              </a:ext>
            </a:extLst>
          </p:cNvPr>
          <p:cNvSpPr txBox="1">
            <a:spLocks/>
          </p:cNvSpPr>
          <p:nvPr/>
        </p:nvSpPr>
        <p:spPr>
          <a:xfrm>
            <a:off x="3666875" y="5338355"/>
            <a:ext cx="4902352" cy="9840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lv-LV" altLang="lv-LV" sz="2100" dirty="0">
                <a:solidFill>
                  <a:srgbClr val="354755"/>
                </a:solidFill>
                <a:latin typeface="Franklin Gothic Book" panose="020B0503020102020204" pitchFamily="34" charset="0"/>
                <a:cs typeface="Calibri" panose="020F0502020204030204" pitchFamily="34" charset="0"/>
              </a:rPr>
              <a:t>VISC seminārs sociālo zinību skolotājiem</a:t>
            </a:r>
          </a:p>
          <a:p>
            <a:pPr>
              <a:lnSpc>
                <a:spcPct val="110000"/>
              </a:lnSpc>
              <a:spcBef>
                <a:spcPts val="0"/>
              </a:spcBef>
            </a:pPr>
            <a:endParaRPr lang="lv-LV" altLang="lv-LV" sz="1600" dirty="0">
              <a:solidFill>
                <a:srgbClr val="354755"/>
              </a:solidFill>
              <a:latin typeface="Franklin Gothic Book" panose="020B0503020102020204" pitchFamily="34" charset="0"/>
              <a:cs typeface="Calibri" panose="020F0502020204030204" pitchFamily="34" charset="0"/>
            </a:endParaRPr>
          </a:p>
          <a:p>
            <a:pPr>
              <a:lnSpc>
                <a:spcPct val="110000"/>
              </a:lnSpc>
              <a:spcBef>
                <a:spcPts val="0"/>
              </a:spcBef>
            </a:pPr>
            <a:r>
              <a:rPr lang="lv-LV" altLang="lv-LV" sz="1600" dirty="0">
                <a:solidFill>
                  <a:srgbClr val="354755"/>
                </a:solidFill>
                <a:latin typeface="Franklin Gothic Book" panose="020B0503020102020204" pitchFamily="34" charset="0"/>
                <a:cs typeface="Calibri" panose="020F0502020204030204" pitchFamily="34" charset="0"/>
              </a:rPr>
              <a:t>2024.gada 27.novembrī</a:t>
            </a:r>
          </a:p>
        </p:txBody>
      </p:sp>
      <p:pic>
        <p:nvPicPr>
          <p:cNvPr id="9" name="Picture 8" descr="Stacks of coins with graph and numbers&#10;&#10;Description automatically generated">
            <a:extLst>
              <a:ext uri="{FF2B5EF4-FFF2-40B4-BE49-F238E27FC236}">
                <a16:creationId xmlns:a16="http://schemas.microsoft.com/office/drawing/2014/main" id="{A2710B00-853C-3521-F64C-5A4394BC9BFB}"/>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16466" b="12856"/>
          <a:stretch/>
        </p:blipFill>
        <p:spPr>
          <a:xfrm>
            <a:off x="0" y="3040139"/>
            <a:ext cx="4006516" cy="1885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C4EBAD7-485D-00EB-7A3A-1961CBE51940}"/>
              </a:ext>
            </a:extLst>
          </p:cNvPr>
          <p:cNvGrpSpPr/>
          <p:nvPr/>
        </p:nvGrpSpPr>
        <p:grpSpPr>
          <a:xfrm>
            <a:off x="164991" y="1680893"/>
            <a:ext cx="11557108" cy="4555939"/>
            <a:chOff x="313899" y="1645639"/>
            <a:chExt cx="11557108" cy="4555939"/>
          </a:xfrm>
        </p:grpSpPr>
        <p:sp>
          <p:nvSpPr>
            <p:cNvPr id="4" name="TextBox 3">
              <a:extLst>
                <a:ext uri="{FF2B5EF4-FFF2-40B4-BE49-F238E27FC236}">
                  <a16:creationId xmlns:a16="http://schemas.microsoft.com/office/drawing/2014/main" id="{C6F186DB-A149-9A63-F531-1995F16900C0}"/>
                </a:ext>
              </a:extLst>
            </p:cNvPr>
            <p:cNvSpPr txBox="1"/>
            <p:nvPr/>
          </p:nvSpPr>
          <p:spPr>
            <a:xfrm>
              <a:off x="3456718" y="3386597"/>
              <a:ext cx="5807173" cy="1015663"/>
            </a:xfrm>
            <a:prstGeom prst="rect">
              <a:avLst/>
            </a:prstGeom>
            <a:noFill/>
          </p:spPr>
          <p:txBody>
            <a:bodyPr wrap="square">
              <a:spAutoFit/>
            </a:bodyPr>
            <a:lstStyle/>
            <a:p>
              <a:r>
                <a:rPr lang="lv-LV" sz="6000" b="1" kern="0" dirty="0">
                  <a:solidFill>
                    <a:srgbClr val="113C87"/>
                  </a:solidFill>
                  <a:latin typeface="Cambria" panose="02040503050406030204" pitchFamily="18" charset="0"/>
                  <a:ea typeface="Cambria" panose="02040503050406030204" pitchFamily="18" charset="0"/>
                </a:rPr>
                <a:t>ē</a:t>
              </a:r>
              <a:r>
                <a:rPr lang="lv-LV" sz="6000" b="1" kern="0" dirty="0">
                  <a:solidFill>
                    <a:srgbClr val="113C87"/>
                  </a:solidFill>
                  <a:effectLst/>
                  <a:latin typeface="Cambria" panose="02040503050406030204" pitchFamily="18" charset="0"/>
                  <a:ea typeface="Cambria" panose="02040503050406030204" pitchFamily="18" charset="0"/>
                </a:rPr>
                <a:t>nu ekonomika </a:t>
              </a:r>
              <a:endParaRPr lang="en-US" sz="6000" dirty="0">
                <a:solidFill>
                  <a:srgbClr val="113C87"/>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F470A4DC-E6C0-DFBD-0AA3-F79F900A075E}"/>
                </a:ext>
              </a:extLst>
            </p:cNvPr>
            <p:cNvGrpSpPr/>
            <p:nvPr/>
          </p:nvGrpSpPr>
          <p:grpSpPr>
            <a:xfrm>
              <a:off x="9541393" y="3417894"/>
              <a:ext cx="2149948" cy="1356243"/>
              <a:chOff x="8382761" y="4136036"/>
              <a:chExt cx="2149948" cy="1356243"/>
            </a:xfrm>
          </p:grpSpPr>
          <p:sp>
            <p:nvSpPr>
              <p:cNvPr id="5" name="TextBox 4">
                <a:extLst>
                  <a:ext uri="{FF2B5EF4-FFF2-40B4-BE49-F238E27FC236}">
                    <a16:creationId xmlns:a16="http://schemas.microsoft.com/office/drawing/2014/main" id="{BDC3F646-4E11-18ED-18A1-53C754EBB26C}"/>
                  </a:ext>
                </a:extLst>
              </p:cNvPr>
              <p:cNvSpPr txBox="1"/>
              <p:nvPr/>
            </p:nvSpPr>
            <p:spPr>
              <a:xfrm>
                <a:off x="8382761" y="4136036"/>
                <a:ext cx="2149948" cy="461665"/>
              </a:xfrm>
              <a:prstGeom prst="rect">
                <a:avLst/>
              </a:prstGeom>
              <a:noFill/>
            </p:spPr>
            <p:txBody>
              <a:bodyPr wrap="none" rtlCol="0">
                <a:spAutoFit/>
              </a:bodyPr>
              <a:lstStyle/>
              <a:p>
                <a:r>
                  <a:rPr lang="lv-LV" sz="2400" dirty="0">
                    <a:solidFill>
                      <a:srgbClr val="1FCD50"/>
                    </a:solidFill>
                    <a:latin typeface="Cambria" panose="02040503050406030204" pitchFamily="18" charset="0"/>
                    <a:ea typeface="Cambria" panose="02040503050406030204" pitchFamily="18" charset="0"/>
                  </a:rPr>
                  <a:t>Nodokļu plaisa</a:t>
                </a:r>
                <a:endParaRPr lang="en-US" sz="2400" dirty="0">
                  <a:solidFill>
                    <a:srgbClr val="1FCD5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FC23248-3BDC-7914-65E3-B79115CF0B16}"/>
                  </a:ext>
                </a:extLst>
              </p:cNvPr>
              <p:cNvSpPr txBox="1"/>
              <p:nvPr/>
            </p:nvSpPr>
            <p:spPr>
              <a:xfrm rot="5400000">
                <a:off x="8995569" y="4380179"/>
                <a:ext cx="1023870" cy="1200329"/>
              </a:xfrm>
              <a:prstGeom prst="rect">
                <a:avLst/>
              </a:prstGeom>
              <a:noFill/>
            </p:spPr>
            <p:txBody>
              <a:bodyPr wrap="none" rtlCol="0">
                <a:spAutoFit/>
              </a:bodyPr>
              <a:lstStyle/>
              <a:p>
                <a:r>
                  <a:rPr lang="lv-LV" sz="1800" dirty="0">
                    <a:solidFill>
                      <a:srgbClr val="1FCD50"/>
                    </a:solidFill>
                    <a:latin typeface="Cambria" panose="02040503050406030204" pitchFamily="18" charset="0"/>
                    <a:ea typeface="Cambria" panose="02040503050406030204" pitchFamily="18" charset="0"/>
                  </a:rPr>
                  <a:t>- PVN</a:t>
                </a:r>
              </a:p>
              <a:p>
                <a:r>
                  <a:rPr lang="lv-LV" sz="1800" dirty="0">
                    <a:solidFill>
                      <a:srgbClr val="1FCD50"/>
                    </a:solidFill>
                    <a:latin typeface="Cambria" panose="02040503050406030204" pitchFamily="18" charset="0"/>
                    <a:ea typeface="Cambria" panose="02040503050406030204" pitchFamily="18" charset="0"/>
                  </a:rPr>
                  <a:t>- IIN</a:t>
                </a:r>
              </a:p>
              <a:p>
                <a:r>
                  <a:rPr lang="lv-LV" sz="1800" dirty="0">
                    <a:solidFill>
                      <a:srgbClr val="1FCD50"/>
                    </a:solidFill>
                    <a:latin typeface="Cambria" panose="02040503050406030204" pitchFamily="18" charset="0"/>
                    <a:ea typeface="Cambria" panose="02040503050406030204" pitchFamily="18" charset="0"/>
                  </a:rPr>
                  <a:t>- VSAOI</a:t>
                </a:r>
              </a:p>
              <a:p>
                <a:r>
                  <a:rPr lang="lv-LV" sz="1800" dirty="0">
                    <a:solidFill>
                      <a:srgbClr val="1FCD50"/>
                    </a:solidFill>
                    <a:latin typeface="Cambria" panose="02040503050406030204" pitchFamily="18" charset="0"/>
                    <a:ea typeface="Cambria" panose="02040503050406030204" pitchFamily="18" charset="0"/>
                  </a:rPr>
                  <a:t>- akcīzes</a:t>
                </a:r>
                <a:endParaRPr lang="en-US" sz="1800" dirty="0">
                  <a:solidFill>
                    <a:srgbClr val="1FCD50"/>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A3B7A6E9-0508-F7CD-E8DE-D6F9740074AB}"/>
                </a:ext>
              </a:extLst>
            </p:cNvPr>
            <p:cNvSpPr txBox="1"/>
            <p:nvPr/>
          </p:nvSpPr>
          <p:spPr>
            <a:xfrm>
              <a:off x="4310734" y="1910679"/>
              <a:ext cx="3197927" cy="584775"/>
            </a:xfrm>
            <a:prstGeom prst="rect">
              <a:avLst/>
            </a:prstGeom>
            <a:noFill/>
          </p:spPr>
          <p:txBody>
            <a:bodyPr wrap="none" rtlCol="0">
              <a:spAutoFit/>
            </a:bodyPr>
            <a:lstStyle/>
            <a:p>
              <a:r>
                <a:rPr lang="lv-LV" sz="3200" b="1" dirty="0">
                  <a:solidFill>
                    <a:srgbClr val="6C1F04"/>
                  </a:solidFill>
                  <a:latin typeface="Cambria" panose="02040503050406030204" pitchFamily="18" charset="0"/>
                  <a:ea typeface="Cambria" panose="02040503050406030204" pitchFamily="18" charset="0"/>
                  <a:cs typeface="Tahoma" panose="020B0604030504040204" pitchFamily="34" charset="0"/>
                </a:rPr>
                <a:t>nodokļu morāle</a:t>
              </a:r>
              <a:endParaRPr lang="en-US" sz="3200" b="1" dirty="0">
                <a:solidFill>
                  <a:srgbClr val="6C1F04"/>
                </a:solidFill>
                <a:latin typeface="Cambria" panose="02040503050406030204" pitchFamily="18" charset="0"/>
                <a:ea typeface="Cambria" panose="02040503050406030204" pitchFamily="18" charset="0"/>
                <a:cs typeface="Tahoma" panose="020B0604030504040204" pitchFamily="34" charset="0"/>
              </a:endParaRPr>
            </a:p>
          </p:txBody>
        </p:sp>
        <p:sp>
          <p:nvSpPr>
            <p:cNvPr id="9" name="TextBox 8">
              <a:extLst>
                <a:ext uri="{FF2B5EF4-FFF2-40B4-BE49-F238E27FC236}">
                  <a16:creationId xmlns:a16="http://schemas.microsoft.com/office/drawing/2014/main" id="{A494D91D-A6AE-E4CA-0603-47E3D9E21CCB}"/>
                </a:ext>
              </a:extLst>
            </p:cNvPr>
            <p:cNvSpPr txBox="1"/>
            <p:nvPr/>
          </p:nvSpPr>
          <p:spPr>
            <a:xfrm>
              <a:off x="4615851" y="1645639"/>
              <a:ext cx="2692275" cy="369332"/>
            </a:xfrm>
            <a:prstGeom prst="rect">
              <a:avLst/>
            </a:prstGeom>
            <a:noFill/>
          </p:spPr>
          <p:txBody>
            <a:bodyPr wrap="none" rtlCol="0">
              <a:spAutoFit/>
            </a:bodyPr>
            <a:lstStyle/>
            <a:p>
              <a:r>
                <a:rPr lang="lv-LV" dirty="0">
                  <a:solidFill>
                    <a:schemeClr val="accent6">
                      <a:lumMod val="75000"/>
                    </a:schemeClr>
                  </a:solidFill>
                  <a:latin typeface="Cambria" panose="02040503050406030204" pitchFamily="18" charset="0"/>
                  <a:ea typeface="Cambria" panose="02040503050406030204" pitchFamily="18" charset="0"/>
                  <a:cs typeface="Tahoma" panose="020B0604030504040204" pitchFamily="34" charset="0"/>
                </a:rPr>
                <a:t>EKONOMISKA IZAUGSME</a:t>
              </a:r>
              <a:endParaRPr lang="en-US" dirty="0">
                <a:solidFill>
                  <a:schemeClr val="accent6">
                    <a:lumMod val="75000"/>
                  </a:schemeClr>
                </a:solidFill>
                <a:latin typeface="Cambria" panose="02040503050406030204" pitchFamily="18" charset="0"/>
                <a:ea typeface="Cambria" panose="02040503050406030204" pitchFamily="18" charset="0"/>
                <a:cs typeface="Tahoma" panose="020B0604030504040204" pitchFamily="34" charset="0"/>
              </a:endParaRPr>
            </a:p>
          </p:txBody>
        </p:sp>
        <p:sp>
          <p:nvSpPr>
            <p:cNvPr id="10" name="TextBox 9">
              <a:extLst>
                <a:ext uri="{FF2B5EF4-FFF2-40B4-BE49-F238E27FC236}">
                  <a16:creationId xmlns:a16="http://schemas.microsoft.com/office/drawing/2014/main" id="{6ADEA2DE-8527-FBD8-5D2D-67135378A5A9}"/>
                </a:ext>
              </a:extLst>
            </p:cNvPr>
            <p:cNvSpPr txBox="1"/>
            <p:nvPr/>
          </p:nvSpPr>
          <p:spPr>
            <a:xfrm>
              <a:off x="1673846" y="2446298"/>
              <a:ext cx="5120934" cy="461665"/>
            </a:xfrm>
            <a:prstGeom prst="rect">
              <a:avLst/>
            </a:prstGeom>
            <a:noFill/>
          </p:spPr>
          <p:txBody>
            <a:bodyPr wrap="square" rtlCol="0">
              <a:spAutoFit/>
            </a:bodyPr>
            <a:lstStyle/>
            <a:p>
              <a:r>
                <a:rPr lang="lv-LV" sz="2400" b="1" dirty="0">
                  <a:solidFill>
                    <a:srgbClr val="865B96"/>
                  </a:solidFill>
                  <a:latin typeface="Cambria" panose="02040503050406030204" pitchFamily="18" charset="0"/>
                  <a:ea typeface="Cambria" panose="02040503050406030204" pitchFamily="18" charset="0"/>
                  <a:cs typeface="Tahoma" panose="020B0604030504040204" pitchFamily="34" charset="0"/>
                </a:rPr>
                <a:t>labprātīga nodokļu saistību izpilde</a:t>
              </a:r>
              <a:endParaRPr lang="en-US" sz="2400" b="1" dirty="0">
                <a:solidFill>
                  <a:srgbClr val="865B96"/>
                </a:solidFill>
                <a:latin typeface="Cambria" panose="02040503050406030204" pitchFamily="18" charset="0"/>
                <a:ea typeface="Cambria" panose="02040503050406030204" pitchFamily="18" charset="0"/>
                <a:cs typeface="Tahoma" panose="020B0604030504040204" pitchFamily="34" charset="0"/>
              </a:endParaRPr>
            </a:p>
          </p:txBody>
        </p:sp>
        <p:sp>
          <p:nvSpPr>
            <p:cNvPr id="11" name="TextBox 10">
              <a:extLst>
                <a:ext uri="{FF2B5EF4-FFF2-40B4-BE49-F238E27FC236}">
                  <a16:creationId xmlns:a16="http://schemas.microsoft.com/office/drawing/2014/main" id="{9841E46A-6D2F-D653-1461-B070DB6F1335}"/>
                </a:ext>
              </a:extLst>
            </p:cNvPr>
            <p:cNvSpPr txBox="1"/>
            <p:nvPr/>
          </p:nvSpPr>
          <p:spPr>
            <a:xfrm>
              <a:off x="2082330" y="3623310"/>
              <a:ext cx="1285929" cy="707886"/>
            </a:xfrm>
            <a:prstGeom prst="rect">
              <a:avLst/>
            </a:prstGeom>
            <a:noFill/>
          </p:spPr>
          <p:txBody>
            <a:bodyPr wrap="none" rtlCol="0">
              <a:spAutoFit/>
            </a:bodyPr>
            <a:lstStyle/>
            <a:p>
              <a:r>
                <a:rPr lang="lv-LV" sz="2000" dirty="0">
                  <a:solidFill>
                    <a:srgbClr val="00B0F0"/>
                  </a:solidFill>
                  <a:latin typeface="Cambria" panose="02040503050406030204" pitchFamily="18" charset="0"/>
                  <a:ea typeface="Cambria" panose="02040503050406030204" pitchFamily="18" charset="0"/>
                </a:rPr>
                <a:t>b</a:t>
              </a:r>
              <a:r>
                <a:rPr lang="lv-LV" sz="2000" dirty="0">
                  <a:solidFill>
                    <a:srgbClr val="00B0F0"/>
                  </a:solidFill>
                  <a:effectLst/>
                  <a:latin typeface="Cambria" panose="02040503050406030204" pitchFamily="18" charset="0"/>
                  <a:ea typeface="Cambria" panose="02040503050406030204" pitchFamily="18" charset="0"/>
                </a:rPr>
                <a:t>udžeta </a:t>
              </a:r>
            </a:p>
            <a:p>
              <a:r>
                <a:rPr lang="lv-LV" sz="2000" dirty="0">
                  <a:solidFill>
                    <a:srgbClr val="00B0F0"/>
                  </a:solidFill>
                  <a:effectLst/>
                  <a:latin typeface="Cambria" panose="02040503050406030204" pitchFamily="18" charset="0"/>
                  <a:ea typeface="Cambria" panose="02040503050406030204" pitchFamily="18" charset="0"/>
                </a:rPr>
                <a:t>ieņēmumi</a:t>
              </a:r>
              <a:endParaRPr lang="en-US" sz="2000" dirty="0">
                <a:solidFill>
                  <a:srgbClr val="00B0F0"/>
                </a:solidFill>
                <a:latin typeface="Cambria" panose="02040503050406030204" pitchFamily="18" charset="0"/>
                <a:ea typeface="Cambria" panose="02040503050406030204" pitchFamily="18" charset="0"/>
                <a:cs typeface="Tahoma" panose="020B0604030504040204" pitchFamily="34" charset="0"/>
              </a:endParaRPr>
            </a:p>
          </p:txBody>
        </p:sp>
        <p:sp>
          <p:nvSpPr>
            <p:cNvPr id="14" name="TextBox 13">
              <a:extLst>
                <a:ext uri="{FF2B5EF4-FFF2-40B4-BE49-F238E27FC236}">
                  <a16:creationId xmlns:a16="http://schemas.microsoft.com/office/drawing/2014/main" id="{64A8C228-E139-C2C5-D3D5-DB1B77657043}"/>
                </a:ext>
              </a:extLst>
            </p:cNvPr>
            <p:cNvSpPr txBox="1"/>
            <p:nvPr/>
          </p:nvSpPr>
          <p:spPr>
            <a:xfrm>
              <a:off x="6835338" y="3054200"/>
              <a:ext cx="5035669" cy="430887"/>
            </a:xfrm>
            <a:prstGeom prst="rect">
              <a:avLst/>
            </a:prstGeom>
            <a:noFill/>
          </p:spPr>
          <p:txBody>
            <a:bodyPr wrap="square">
              <a:spAutoFit/>
            </a:bodyPr>
            <a:lstStyle/>
            <a:p>
              <a:pPr algn="r"/>
              <a:r>
                <a:rPr lang="lv-LV" sz="2200" dirty="0">
                  <a:solidFill>
                    <a:schemeClr val="accent4">
                      <a:lumMod val="75000"/>
                    </a:schemeClr>
                  </a:solidFill>
                  <a:effectLst/>
                  <a:latin typeface="Cambria" panose="02040503050406030204" pitchFamily="18" charset="0"/>
                  <a:ea typeface="Cambria" panose="02040503050406030204" pitchFamily="18" charset="0"/>
                </a:rPr>
                <a:t>ilgtspējīga nodokļu maksāšanas kultūra</a:t>
              </a:r>
              <a:endParaRPr lang="en-US" sz="2200" dirty="0">
                <a:solidFill>
                  <a:schemeClr val="accent4">
                    <a:lumMod val="75000"/>
                  </a:schemeClr>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104FCEC-E211-C665-2E38-64AAF4AA1511}"/>
                </a:ext>
              </a:extLst>
            </p:cNvPr>
            <p:cNvSpPr txBox="1"/>
            <p:nvPr/>
          </p:nvSpPr>
          <p:spPr>
            <a:xfrm>
              <a:off x="1101697" y="2941633"/>
              <a:ext cx="3302635" cy="646331"/>
            </a:xfrm>
            <a:prstGeom prst="rect">
              <a:avLst/>
            </a:prstGeom>
            <a:noFill/>
          </p:spPr>
          <p:txBody>
            <a:bodyPr wrap="square">
              <a:spAutoFit/>
            </a:bodyPr>
            <a:lstStyle/>
            <a:p>
              <a:r>
                <a:rPr lang="lv-LV" sz="1800" dirty="0">
                  <a:solidFill>
                    <a:schemeClr val="accent2">
                      <a:lumMod val="50000"/>
                    </a:schemeClr>
                  </a:solidFill>
                  <a:latin typeface="Cambria" panose="02040503050406030204" pitchFamily="18" charset="0"/>
                  <a:ea typeface="Cambria" panose="02040503050406030204" pitchFamily="18" charset="0"/>
                </a:rPr>
                <a:t>vairāku indikatoru un vairāku cēloņu metode (MIMIC) </a:t>
              </a:r>
            </a:p>
          </p:txBody>
        </p:sp>
        <p:sp>
          <p:nvSpPr>
            <p:cNvPr id="17" name="TextBox 16">
              <a:extLst>
                <a:ext uri="{FF2B5EF4-FFF2-40B4-BE49-F238E27FC236}">
                  <a16:creationId xmlns:a16="http://schemas.microsoft.com/office/drawing/2014/main" id="{E72DA13B-F23F-2DA3-3F4E-44C63F4E9CD5}"/>
                </a:ext>
              </a:extLst>
            </p:cNvPr>
            <p:cNvSpPr txBox="1"/>
            <p:nvPr/>
          </p:nvSpPr>
          <p:spPr>
            <a:xfrm>
              <a:off x="1020214" y="4745500"/>
              <a:ext cx="4115409" cy="384721"/>
            </a:xfrm>
            <a:prstGeom prst="rect">
              <a:avLst/>
            </a:prstGeom>
            <a:noFill/>
          </p:spPr>
          <p:txBody>
            <a:bodyPr wrap="square">
              <a:spAutoFit/>
            </a:bodyPr>
            <a:lstStyle/>
            <a:p>
              <a:r>
                <a:rPr lang="lv-LV" sz="1900" b="1" kern="0" dirty="0">
                  <a:solidFill>
                    <a:srgbClr val="654269"/>
                  </a:solidFill>
                  <a:effectLst/>
                  <a:latin typeface="Cambria" panose="02040503050406030204" pitchFamily="18" charset="0"/>
                  <a:ea typeface="Cambria" panose="02040503050406030204" pitchFamily="18" charset="0"/>
                </a:rPr>
                <a:t>nelegālas ekonomiskās aktivitātes</a:t>
              </a:r>
              <a:endParaRPr lang="en-US" sz="1900" b="1" dirty="0">
                <a:solidFill>
                  <a:srgbClr val="654269"/>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259B3FC-89CE-D8F6-D324-30B5F67243D3}"/>
                </a:ext>
              </a:extLst>
            </p:cNvPr>
            <p:cNvSpPr txBox="1"/>
            <p:nvPr/>
          </p:nvSpPr>
          <p:spPr>
            <a:xfrm>
              <a:off x="313899" y="4369071"/>
              <a:ext cx="3335795" cy="338554"/>
            </a:xfrm>
            <a:prstGeom prst="rect">
              <a:avLst/>
            </a:prstGeom>
            <a:noFill/>
          </p:spPr>
          <p:txBody>
            <a:bodyPr wrap="square">
              <a:spAutoFit/>
            </a:bodyPr>
            <a:lstStyle/>
            <a:p>
              <a:pPr algn="r"/>
              <a:r>
                <a:rPr lang="lv-LV" sz="1600" i="1" dirty="0">
                  <a:solidFill>
                    <a:schemeClr val="accent4">
                      <a:lumMod val="50000"/>
                    </a:schemeClr>
                  </a:solidFill>
                  <a:effectLst/>
                  <a:latin typeface="Cambria" panose="02040503050406030204" pitchFamily="18" charset="0"/>
                  <a:ea typeface="Cambria" panose="02040503050406030204" pitchFamily="18" charset="0"/>
                </a:rPr>
                <a:t>NESAMAKSĀTO NODOKĻU APJOMS </a:t>
              </a:r>
              <a:endParaRPr lang="en-US" sz="1600" i="1" dirty="0">
                <a:solidFill>
                  <a:schemeClr val="accent4">
                    <a:lumMod val="50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0523C994-7FD0-F7B1-1513-69E11AD5FF8C}"/>
                </a:ext>
              </a:extLst>
            </p:cNvPr>
            <p:cNvSpPr txBox="1"/>
            <p:nvPr/>
          </p:nvSpPr>
          <p:spPr>
            <a:xfrm rot="16200000">
              <a:off x="6125475" y="2880611"/>
              <a:ext cx="965329" cy="707886"/>
            </a:xfrm>
            <a:prstGeom prst="rect">
              <a:avLst/>
            </a:prstGeom>
            <a:noFill/>
          </p:spPr>
          <p:txBody>
            <a:bodyPr wrap="none" rtlCol="0">
              <a:spAutoFit/>
            </a:bodyPr>
            <a:lstStyle/>
            <a:p>
              <a:r>
                <a:rPr lang="lv-LV" sz="4000" dirty="0">
                  <a:solidFill>
                    <a:srgbClr val="00B050"/>
                  </a:solidFill>
                  <a:latin typeface="Cambria" panose="02040503050406030204" pitchFamily="18" charset="0"/>
                  <a:ea typeface="Cambria" panose="02040503050406030204" pitchFamily="18" charset="0"/>
                </a:rPr>
                <a:t>IKP</a:t>
              </a:r>
            </a:p>
          </p:txBody>
        </p:sp>
        <p:sp>
          <p:nvSpPr>
            <p:cNvPr id="22" name="TextBox 21">
              <a:extLst>
                <a:ext uri="{FF2B5EF4-FFF2-40B4-BE49-F238E27FC236}">
                  <a16:creationId xmlns:a16="http://schemas.microsoft.com/office/drawing/2014/main" id="{4D99E7F4-BF4A-5B26-88FD-C6289A9E86B1}"/>
                </a:ext>
              </a:extLst>
            </p:cNvPr>
            <p:cNvSpPr txBox="1"/>
            <p:nvPr/>
          </p:nvSpPr>
          <p:spPr>
            <a:xfrm>
              <a:off x="313899" y="3635427"/>
              <a:ext cx="1660460" cy="646331"/>
            </a:xfrm>
            <a:prstGeom prst="rect">
              <a:avLst/>
            </a:prstGeom>
            <a:noFill/>
          </p:spPr>
          <p:txBody>
            <a:bodyPr wrap="square">
              <a:spAutoFit/>
            </a:bodyPr>
            <a:lstStyle/>
            <a:p>
              <a:pPr algn="r"/>
              <a:r>
                <a:rPr lang="lv-LV" sz="1800" dirty="0">
                  <a:solidFill>
                    <a:srgbClr val="006600"/>
                  </a:solidFill>
                  <a:effectLst/>
                  <a:latin typeface="Cambria" panose="02040503050406030204" pitchFamily="18" charset="0"/>
                  <a:ea typeface="Cambria" panose="02040503050406030204" pitchFamily="18" charset="0"/>
                </a:rPr>
                <a:t>potenciāla </a:t>
              </a:r>
            </a:p>
            <a:p>
              <a:pPr algn="r"/>
              <a:r>
                <a:rPr lang="lv-LV" sz="1800" dirty="0">
                  <a:solidFill>
                    <a:srgbClr val="006600"/>
                  </a:solidFill>
                  <a:effectLst/>
                  <a:latin typeface="Cambria" panose="02040503050406030204" pitchFamily="18" charset="0"/>
                  <a:ea typeface="Cambria" panose="02040503050406030204" pitchFamily="18" charset="0"/>
                </a:rPr>
                <a:t>nodokļu masa</a:t>
              </a:r>
              <a:endParaRPr lang="en-US" dirty="0">
                <a:solidFill>
                  <a:srgbClr val="00660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1FA81451-60D8-7C26-1A2B-BAFBFF498C9A}"/>
                </a:ext>
              </a:extLst>
            </p:cNvPr>
            <p:cNvSpPr txBox="1"/>
            <p:nvPr/>
          </p:nvSpPr>
          <p:spPr>
            <a:xfrm>
              <a:off x="1870398" y="5160935"/>
              <a:ext cx="2926767" cy="369332"/>
            </a:xfrm>
            <a:prstGeom prst="rect">
              <a:avLst/>
            </a:prstGeom>
            <a:noFill/>
          </p:spPr>
          <p:txBody>
            <a:bodyPr wrap="square">
              <a:spAutoFit/>
            </a:bodyPr>
            <a:lstStyle/>
            <a:p>
              <a:r>
                <a:rPr lang="lv-LV" i="1" dirty="0">
                  <a:solidFill>
                    <a:srgbClr val="113C87"/>
                  </a:solidFill>
                  <a:latin typeface="Cambria" panose="02040503050406030204" pitchFamily="18" charset="0"/>
                  <a:ea typeface="Cambria" panose="02040503050406030204" pitchFamily="18" charset="0"/>
                </a:rPr>
                <a:t>s</a:t>
              </a:r>
              <a:r>
                <a:rPr lang="lv-LV" sz="1800" i="1" dirty="0">
                  <a:solidFill>
                    <a:srgbClr val="113C87"/>
                  </a:solidFill>
                  <a:latin typeface="Cambria" panose="02040503050406030204" pitchFamily="18" charset="0"/>
                  <a:ea typeface="Cambria" panose="02040503050406030204" pitchFamily="18" charset="0"/>
                </a:rPr>
                <a:t>lēpta saimnieciskā darbība</a:t>
              </a:r>
            </a:p>
          </p:txBody>
        </p:sp>
        <p:sp>
          <p:nvSpPr>
            <p:cNvPr id="26" name="TextBox 25">
              <a:extLst>
                <a:ext uri="{FF2B5EF4-FFF2-40B4-BE49-F238E27FC236}">
                  <a16:creationId xmlns:a16="http://schemas.microsoft.com/office/drawing/2014/main" id="{2044A90F-0D4B-5962-3320-FCAE4214E4DD}"/>
                </a:ext>
              </a:extLst>
            </p:cNvPr>
            <p:cNvSpPr txBox="1"/>
            <p:nvPr/>
          </p:nvSpPr>
          <p:spPr>
            <a:xfrm>
              <a:off x="3147654" y="5543230"/>
              <a:ext cx="3016307" cy="646331"/>
            </a:xfrm>
            <a:prstGeom prst="rect">
              <a:avLst/>
            </a:prstGeom>
            <a:noFill/>
          </p:spPr>
          <p:txBody>
            <a:bodyPr wrap="square">
              <a:spAutoFit/>
            </a:bodyPr>
            <a:lstStyle/>
            <a:p>
              <a:pPr algn="r"/>
              <a:r>
                <a:rPr lang="lv-LV" sz="1800" kern="0" dirty="0">
                  <a:solidFill>
                    <a:schemeClr val="accent4">
                      <a:lumMod val="50000"/>
                    </a:schemeClr>
                  </a:solidFill>
                  <a:latin typeface="Cambria" panose="02040503050406030204" pitchFamily="18" charset="0"/>
                  <a:ea typeface="Cambria" panose="02040503050406030204" pitchFamily="18" charset="0"/>
                </a:rPr>
                <a:t>nelegālu </a:t>
              </a:r>
              <a:r>
                <a:rPr lang="lv-LV" sz="1800" kern="0" dirty="0">
                  <a:solidFill>
                    <a:schemeClr val="accent4">
                      <a:lumMod val="50000"/>
                    </a:schemeClr>
                  </a:solidFill>
                  <a:effectLst/>
                  <a:latin typeface="Cambria" panose="02040503050406030204" pitchFamily="18" charset="0"/>
                  <a:ea typeface="Cambria" panose="02040503050406030204" pitchFamily="18" charset="0"/>
                </a:rPr>
                <a:t>preču un pakalpojumu ražošana</a:t>
              </a:r>
              <a:endParaRPr lang="en-US" dirty="0">
                <a:solidFill>
                  <a:schemeClr val="accent4">
                    <a:lumMod val="50000"/>
                  </a:schemeClr>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C5B21BF1-1132-A45B-6FD0-407E4D1B5A56}"/>
                </a:ext>
              </a:extLst>
            </p:cNvPr>
            <p:cNvSpPr txBox="1"/>
            <p:nvPr/>
          </p:nvSpPr>
          <p:spPr>
            <a:xfrm>
              <a:off x="3860862" y="2889825"/>
              <a:ext cx="2861516" cy="646331"/>
            </a:xfrm>
            <a:prstGeom prst="rect">
              <a:avLst/>
            </a:prstGeom>
            <a:noFill/>
          </p:spPr>
          <p:txBody>
            <a:bodyPr wrap="square">
              <a:spAutoFit/>
            </a:bodyPr>
            <a:lstStyle/>
            <a:p>
              <a:pPr algn="ctr"/>
              <a:r>
                <a:rPr lang="lv-LV" sz="1800" dirty="0">
                  <a:solidFill>
                    <a:schemeClr val="accent1"/>
                  </a:solidFill>
                  <a:latin typeface="Cambria" panose="02040503050406030204" pitchFamily="18" charset="0"/>
                  <a:ea typeface="Cambria" panose="02040503050406030204" pitchFamily="18" charset="0"/>
                </a:rPr>
                <a:t>tiešā </a:t>
              </a:r>
            </a:p>
            <a:p>
              <a:pPr algn="ctr"/>
              <a:r>
                <a:rPr lang="lv-LV" sz="1800" dirty="0">
                  <a:solidFill>
                    <a:schemeClr val="accent1"/>
                  </a:solidFill>
                  <a:latin typeface="Cambria" panose="02040503050406030204" pitchFamily="18" charset="0"/>
                  <a:ea typeface="Cambria" panose="02040503050406030204" pitchFamily="18" charset="0"/>
                </a:rPr>
                <a:t>apsekojuma metode </a:t>
              </a:r>
              <a:endParaRPr lang="en-US" sz="1800"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B8F1EBBE-3246-2849-50C9-090549789F0F}"/>
                </a:ext>
              </a:extLst>
            </p:cNvPr>
            <p:cNvSpPr txBox="1"/>
            <p:nvPr/>
          </p:nvSpPr>
          <p:spPr>
            <a:xfrm>
              <a:off x="6835338" y="5030694"/>
              <a:ext cx="4230114" cy="461665"/>
            </a:xfrm>
            <a:prstGeom prst="rect">
              <a:avLst/>
            </a:prstGeom>
            <a:noFill/>
          </p:spPr>
          <p:txBody>
            <a:bodyPr wrap="square">
              <a:spAutoFit/>
            </a:bodyPr>
            <a:lstStyle/>
            <a:p>
              <a:pPr algn="r"/>
              <a:r>
                <a:rPr lang="lv-LV" sz="2400" i="1" dirty="0">
                  <a:solidFill>
                    <a:srgbClr val="7030A0"/>
                  </a:solidFill>
                  <a:effectLst/>
                  <a:latin typeface="Cambria" panose="02040503050406030204" pitchFamily="18" charset="0"/>
                  <a:ea typeface="Cambria" panose="02040503050406030204" pitchFamily="18" charset="0"/>
                  <a:cs typeface="Times New Roman" panose="02020603050405020304" pitchFamily="18" charset="0"/>
                </a:rPr>
                <a:t>neuzrādītā uzņēmumu peļņa </a:t>
              </a:r>
              <a:endParaRPr lang="en-US" sz="2000" i="1" dirty="0">
                <a:solidFill>
                  <a:srgbClr val="7030A0"/>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017F4C9A-360C-BA2D-D02D-A42D2091256D}"/>
                </a:ext>
              </a:extLst>
            </p:cNvPr>
            <p:cNvSpPr txBox="1"/>
            <p:nvPr/>
          </p:nvSpPr>
          <p:spPr>
            <a:xfrm>
              <a:off x="3674962" y="4376128"/>
              <a:ext cx="2512510" cy="461665"/>
            </a:xfrm>
            <a:prstGeom prst="rect">
              <a:avLst/>
            </a:prstGeom>
            <a:noFill/>
          </p:spPr>
          <p:txBody>
            <a:bodyPr wrap="square">
              <a:spAutoFit/>
            </a:bodyPr>
            <a:lstStyle/>
            <a:p>
              <a:pPr algn="ctr"/>
              <a:r>
                <a:rPr lang="lv-LV" sz="2400" dirty="0">
                  <a:solidFill>
                    <a:srgbClr val="405A62"/>
                  </a:solidFill>
                  <a:effectLst/>
                  <a:latin typeface="Cambria" panose="02040503050406030204" pitchFamily="18" charset="0"/>
                  <a:ea typeface="Cambria" panose="02040503050406030204" pitchFamily="18" charset="0"/>
                  <a:cs typeface="Times New Roman" panose="02020603050405020304" pitchFamily="18" charset="0"/>
                </a:rPr>
                <a:t>neuzrādītās algas </a:t>
              </a:r>
              <a:endParaRPr lang="en-US" sz="2400" dirty="0">
                <a:solidFill>
                  <a:srgbClr val="405A62"/>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56C6A5CF-51FD-32F4-96FE-7A5A1775C6E2}"/>
                </a:ext>
              </a:extLst>
            </p:cNvPr>
            <p:cNvSpPr txBox="1"/>
            <p:nvPr/>
          </p:nvSpPr>
          <p:spPr>
            <a:xfrm>
              <a:off x="7881076" y="4697751"/>
              <a:ext cx="3441749" cy="461665"/>
            </a:xfrm>
            <a:prstGeom prst="rect">
              <a:avLst/>
            </a:prstGeom>
            <a:noFill/>
          </p:spPr>
          <p:txBody>
            <a:bodyPr wrap="square">
              <a:spAutoFit/>
            </a:bodyPr>
            <a:lstStyle/>
            <a:p>
              <a:pPr algn="r"/>
              <a:r>
                <a:rPr lang="lv-LV" sz="2400" dirty="0">
                  <a:solidFill>
                    <a:srgbClr val="405A62"/>
                  </a:solidFill>
                  <a:effectLst/>
                  <a:latin typeface="Cambria" panose="02040503050406030204" pitchFamily="18" charset="0"/>
                  <a:ea typeface="Cambria" panose="02040503050406030204" pitchFamily="18" charset="0"/>
                  <a:cs typeface="Times New Roman" panose="02020603050405020304" pitchFamily="18" charset="0"/>
                </a:rPr>
                <a:t>nereģistrētie darbinieki</a:t>
              </a:r>
              <a:endParaRPr lang="en-US" sz="2400" dirty="0">
                <a:solidFill>
                  <a:srgbClr val="405A62"/>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D0EE0320-F6ED-2C22-3F96-893666808DCA}"/>
                </a:ext>
              </a:extLst>
            </p:cNvPr>
            <p:cNvSpPr txBox="1"/>
            <p:nvPr/>
          </p:nvSpPr>
          <p:spPr>
            <a:xfrm rot="16200000">
              <a:off x="6019538" y="4645191"/>
              <a:ext cx="1262270" cy="369332"/>
            </a:xfrm>
            <a:prstGeom prst="rect">
              <a:avLst/>
            </a:prstGeom>
            <a:noFill/>
          </p:spPr>
          <p:txBody>
            <a:bodyPr wrap="square">
              <a:spAutoFit/>
            </a:bodyPr>
            <a:lstStyle/>
            <a:p>
              <a:r>
                <a:rPr lang="lv-LV" sz="1800" b="1" dirty="0">
                  <a:solidFill>
                    <a:schemeClr val="accent2">
                      <a:lumMod val="75000"/>
                    </a:schemeClr>
                  </a:solidFill>
                  <a:effectLst/>
                  <a:latin typeface="Times New Roman" panose="02020603050405020304" pitchFamily="18" charset="0"/>
                  <a:ea typeface="Calibri" panose="020F0502020204030204" pitchFamily="34" charset="0"/>
                </a:rPr>
                <a:t>korupcija</a:t>
              </a:r>
              <a:endParaRPr lang="en-US" b="1" dirty="0">
                <a:solidFill>
                  <a:schemeClr val="accent2">
                    <a:lumMod val="75000"/>
                  </a:schemeClr>
                </a:solidFill>
              </a:endParaRPr>
            </a:p>
          </p:txBody>
        </p:sp>
        <p:sp>
          <p:nvSpPr>
            <p:cNvPr id="40" name="TextBox 39">
              <a:extLst>
                <a:ext uri="{FF2B5EF4-FFF2-40B4-BE49-F238E27FC236}">
                  <a16:creationId xmlns:a16="http://schemas.microsoft.com/office/drawing/2014/main" id="{6D3CBCE2-9DF1-FD0D-3C8B-57FE048F1C02}"/>
                </a:ext>
              </a:extLst>
            </p:cNvPr>
            <p:cNvSpPr txBox="1"/>
            <p:nvPr/>
          </p:nvSpPr>
          <p:spPr>
            <a:xfrm>
              <a:off x="6953779" y="4345653"/>
              <a:ext cx="3449384" cy="461665"/>
            </a:xfrm>
            <a:prstGeom prst="rect">
              <a:avLst/>
            </a:prstGeom>
            <a:noFill/>
          </p:spPr>
          <p:txBody>
            <a:bodyPr wrap="square">
              <a:spAutoFit/>
            </a:bodyPr>
            <a:lstStyle/>
            <a:p>
              <a:r>
                <a:rPr lang="lv-LV" sz="2400" dirty="0">
                  <a:solidFill>
                    <a:srgbClr val="800000"/>
                  </a:solidFill>
                  <a:effectLst/>
                  <a:latin typeface="Times New Roman" panose="02020603050405020304" pitchFamily="18" charset="0"/>
                  <a:ea typeface="Calibri" panose="020F0502020204030204" pitchFamily="34" charset="0"/>
                </a:rPr>
                <a:t>ienākumu nevienlīdzība</a:t>
              </a:r>
              <a:endParaRPr lang="en-US" sz="2000" dirty="0">
                <a:solidFill>
                  <a:srgbClr val="800000"/>
                </a:solidFill>
              </a:endParaRPr>
            </a:p>
          </p:txBody>
        </p:sp>
        <p:sp>
          <p:nvSpPr>
            <p:cNvPr id="42" name="TextBox 41">
              <a:extLst>
                <a:ext uri="{FF2B5EF4-FFF2-40B4-BE49-F238E27FC236}">
                  <a16:creationId xmlns:a16="http://schemas.microsoft.com/office/drawing/2014/main" id="{69D96A5D-8D15-7A80-FD67-DDCA74E3A9D4}"/>
                </a:ext>
              </a:extLst>
            </p:cNvPr>
            <p:cNvSpPr txBox="1"/>
            <p:nvPr/>
          </p:nvSpPr>
          <p:spPr>
            <a:xfrm rot="16200000">
              <a:off x="5865962" y="4480315"/>
              <a:ext cx="965331" cy="369332"/>
            </a:xfrm>
            <a:prstGeom prst="rect">
              <a:avLst/>
            </a:prstGeom>
            <a:noFill/>
          </p:spPr>
          <p:txBody>
            <a:bodyPr wrap="square">
              <a:spAutoFit/>
            </a:bodyPr>
            <a:lstStyle/>
            <a:p>
              <a:r>
                <a:rPr lang="lv-LV" sz="1800" dirty="0">
                  <a:solidFill>
                    <a:srgbClr val="00B0F0"/>
                  </a:solidFill>
                  <a:effectLst/>
                  <a:latin typeface="Times New Roman" panose="02020603050405020304" pitchFamily="18" charset="0"/>
                  <a:ea typeface="Calibri" panose="020F0502020204030204" pitchFamily="34" charset="0"/>
                </a:rPr>
                <a:t>inflācija</a:t>
              </a:r>
              <a:endParaRPr lang="en-US" dirty="0">
                <a:solidFill>
                  <a:srgbClr val="00B0F0"/>
                </a:solidFill>
              </a:endParaRPr>
            </a:p>
          </p:txBody>
        </p:sp>
        <p:sp>
          <p:nvSpPr>
            <p:cNvPr id="43" name="TextBox 42">
              <a:extLst>
                <a:ext uri="{FF2B5EF4-FFF2-40B4-BE49-F238E27FC236}">
                  <a16:creationId xmlns:a16="http://schemas.microsoft.com/office/drawing/2014/main" id="{D3797D80-9F33-3749-5E38-81AFD64D1417}"/>
                </a:ext>
              </a:extLst>
            </p:cNvPr>
            <p:cNvSpPr txBox="1"/>
            <p:nvPr/>
          </p:nvSpPr>
          <p:spPr>
            <a:xfrm>
              <a:off x="6417439" y="5555247"/>
              <a:ext cx="3857399" cy="646331"/>
            </a:xfrm>
            <a:prstGeom prst="rect">
              <a:avLst/>
            </a:prstGeom>
            <a:noFill/>
          </p:spPr>
          <p:txBody>
            <a:bodyPr wrap="square">
              <a:spAutoFit/>
            </a:bodyPr>
            <a:lstStyle/>
            <a:p>
              <a:r>
                <a:rPr lang="lv-LV" sz="1800" kern="0" dirty="0">
                  <a:solidFill>
                    <a:schemeClr val="accent6">
                      <a:lumMod val="75000"/>
                    </a:schemeClr>
                  </a:solidFill>
                  <a:effectLst/>
                  <a:latin typeface="Cambria" panose="02040503050406030204" pitchFamily="18" charset="0"/>
                  <a:ea typeface="Cambria" panose="02040503050406030204" pitchFamily="18" charset="0"/>
                </a:rPr>
                <a:t>oficiālajā statistikā ne</a:t>
              </a:r>
              <a:r>
                <a:rPr lang="lv-LV" kern="0" dirty="0">
                  <a:solidFill>
                    <a:schemeClr val="accent6">
                      <a:lumMod val="75000"/>
                    </a:schemeClr>
                  </a:solidFill>
                  <a:latin typeface="Cambria" panose="02040503050406030204" pitchFamily="18" charset="0"/>
                  <a:ea typeface="Cambria" panose="02040503050406030204" pitchFamily="18" charset="0"/>
                </a:rPr>
                <a:t>uzskaitīts iekšzemes kopprodukts </a:t>
              </a:r>
              <a:endParaRPr lang="en-US" dirty="0">
                <a:solidFill>
                  <a:schemeClr val="accent6">
                    <a:lumMod val="75000"/>
                  </a:schemeClr>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A468770E-77EF-72DA-F91D-FBB505072385}"/>
                </a:ext>
              </a:extLst>
            </p:cNvPr>
            <p:cNvSpPr txBox="1"/>
            <p:nvPr/>
          </p:nvSpPr>
          <p:spPr>
            <a:xfrm>
              <a:off x="6928390" y="2390072"/>
              <a:ext cx="3204779" cy="369332"/>
            </a:xfrm>
            <a:prstGeom prst="rect">
              <a:avLst/>
            </a:prstGeom>
            <a:noFill/>
          </p:spPr>
          <p:txBody>
            <a:bodyPr wrap="square">
              <a:spAutoFit/>
            </a:bodyPr>
            <a:lstStyle>
              <a:defPPr>
                <a:defRPr lang="en-US"/>
              </a:defPPr>
              <a:lvl1pPr>
                <a:defRPr sz="1800">
                  <a:solidFill>
                    <a:srgbClr val="113C87"/>
                  </a:solidFill>
                  <a:latin typeface="Cambria" panose="02040503050406030204" pitchFamily="18" charset="0"/>
                  <a:ea typeface="Cambria" panose="02040503050406030204" pitchFamily="18" charset="0"/>
                </a:defRPr>
              </a:lvl1pPr>
            </a:lstStyle>
            <a:p>
              <a:r>
                <a:rPr lang="lv-LV" dirty="0">
                  <a:solidFill>
                    <a:srgbClr val="800000"/>
                  </a:solidFill>
                </a:rPr>
                <a:t>Netiešā modelēšanas metode </a:t>
              </a:r>
              <a:endParaRPr lang="en-US" dirty="0">
                <a:solidFill>
                  <a:srgbClr val="800000"/>
                </a:solidFill>
              </a:endParaRPr>
            </a:p>
          </p:txBody>
        </p:sp>
        <p:sp>
          <p:nvSpPr>
            <p:cNvPr id="46" name="TextBox 45">
              <a:extLst>
                <a:ext uri="{FF2B5EF4-FFF2-40B4-BE49-F238E27FC236}">
                  <a16:creationId xmlns:a16="http://schemas.microsoft.com/office/drawing/2014/main" id="{DBFF7F73-3784-50BC-6439-78B14F30EBF2}"/>
                </a:ext>
              </a:extLst>
            </p:cNvPr>
            <p:cNvSpPr txBox="1"/>
            <p:nvPr/>
          </p:nvSpPr>
          <p:spPr>
            <a:xfrm>
              <a:off x="4615851" y="5160935"/>
              <a:ext cx="2101047" cy="369332"/>
            </a:xfrm>
            <a:prstGeom prst="rect">
              <a:avLst/>
            </a:prstGeom>
            <a:noFill/>
          </p:spPr>
          <p:txBody>
            <a:bodyPr wrap="square">
              <a:spAutoFit/>
            </a:bodyPr>
            <a:lstStyle>
              <a:defPPr>
                <a:defRPr lang="lv-LV"/>
              </a:defPPr>
              <a:lvl1pPr>
                <a:defRPr i="1">
                  <a:solidFill>
                    <a:srgbClr val="113C87"/>
                  </a:solidFill>
                  <a:latin typeface="Cambria" panose="02040503050406030204" pitchFamily="18" charset="0"/>
                  <a:ea typeface="Cambria" panose="02040503050406030204" pitchFamily="18" charset="0"/>
                </a:defRPr>
              </a:lvl1pPr>
            </a:lstStyle>
            <a:p>
              <a:pPr algn="ctr"/>
              <a:r>
                <a:rPr lang="lv-LV" dirty="0">
                  <a:solidFill>
                    <a:schemeClr val="accent2">
                      <a:lumMod val="50000"/>
                    </a:schemeClr>
                  </a:solidFill>
                </a:rPr>
                <a:t>skaidra nauda</a:t>
              </a:r>
              <a:endParaRPr lang="en-US" dirty="0">
                <a:solidFill>
                  <a:schemeClr val="accent2">
                    <a:lumMod val="50000"/>
                  </a:schemeClr>
                </a:solidFill>
              </a:endParaRPr>
            </a:p>
          </p:txBody>
        </p:sp>
        <p:sp>
          <p:nvSpPr>
            <p:cNvPr id="48" name="TextBox 47">
              <a:extLst>
                <a:ext uri="{FF2B5EF4-FFF2-40B4-BE49-F238E27FC236}">
                  <a16:creationId xmlns:a16="http://schemas.microsoft.com/office/drawing/2014/main" id="{D14C8D0B-8C07-35E6-40EC-8B71CA68BB9E}"/>
                </a:ext>
              </a:extLst>
            </p:cNvPr>
            <p:cNvSpPr txBox="1"/>
            <p:nvPr/>
          </p:nvSpPr>
          <p:spPr>
            <a:xfrm>
              <a:off x="7425021" y="2719809"/>
              <a:ext cx="4117412" cy="400110"/>
            </a:xfrm>
            <a:prstGeom prst="rect">
              <a:avLst/>
            </a:prstGeom>
            <a:noFill/>
          </p:spPr>
          <p:txBody>
            <a:bodyPr wrap="square">
              <a:spAutoFit/>
            </a:bodyPr>
            <a:lstStyle/>
            <a:p>
              <a:r>
                <a:rPr lang="lv-LV" sz="2000" i="1" dirty="0">
                  <a:solidFill>
                    <a:schemeClr val="accent5">
                      <a:lumMod val="50000"/>
                    </a:schemeClr>
                  </a:solidFill>
                </a:rPr>
                <a:t>skaidras naudas </a:t>
              </a:r>
              <a:r>
                <a:rPr lang="lv-LV" sz="2000" i="1" dirty="0">
                  <a:solidFill>
                    <a:schemeClr val="accent1">
                      <a:lumMod val="75000"/>
                    </a:schemeClr>
                  </a:solidFill>
                </a:rPr>
                <a:t>pieprasījuma metode</a:t>
              </a:r>
              <a:endParaRPr lang="en-US" sz="2000" i="1" dirty="0"/>
            </a:p>
          </p:txBody>
        </p:sp>
      </p:grpSp>
      <p:sp>
        <p:nvSpPr>
          <p:cNvPr id="2" name="Title 1">
            <a:extLst>
              <a:ext uri="{FF2B5EF4-FFF2-40B4-BE49-F238E27FC236}">
                <a16:creationId xmlns:a16="http://schemas.microsoft.com/office/drawing/2014/main" id="{3CA5EFA8-1251-C253-ABA9-67E3FC6BDBF2}"/>
              </a:ext>
            </a:extLst>
          </p:cNvPr>
          <p:cNvSpPr>
            <a:spLocks noGrp="1"/>
          </p:cNvSpPr>
          <p:nvPr>
            <p:ph type="title"/>
          </p:nvPr>
        </p:nvSpPr>
        <p:spPr>
          <a:xfrm>
            <a:off x="1942306" y="311731"/>
            <a:ext cx="9600127" cy="961052"/>
          </a:xfrm>
        </p:spPr>
        <p:txBody>
          <a:bodyPr vert="horz" lIns="91440" tIns="45720" rIns="91440" bIns="45720" rtlCol="0" anchor="t">
            <a:noAutofit/>
          </a:bodyPr>
          <a:lstStyle/>
          <a:p>
            <a:r>
              <a:rPr lang="lv-LV" sz="2800" b="0" dirty="0">
                <a:solidFill>
                  <a:srgbClr val="405A62"/>
                </a:solidFill>
              </a:rPr>
              <a:t>Ēnu ekonomikas jēdziens: nepastāv vienotas pieejas kā raksturot ēnu ekonomiku  </a:t>
            </a:r>
          </a:p>
        </p:txBody>
      </p:sp>
    </p:spTree>
    <p:extLst>
      <p:ext uri="{BB962C8B-B14F-4D97-AF65-F5344CB8AC3E}">
        <p14:creationId xmlns:p14="http://schemas.microsoft.com/office/powerpoint/2010/main" val="333466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5E0A72F-452B-C3A9-A61E-08D2A841644D}"/>
              </a:ext>
            </a:extLst>
          </p:cNvPr>
          <p:cNvSpPr/>
          <p:nvPr/>
        </p:nvSpPr>
        <p:spPr>
          <a:xfrm>
            <a:off x="8436696" y="2347139"/>
            <a:ext cx="396557" cy="2196000"/>
          </a:xfrm>
          <a:prstGeom prst="round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sp>
        <p:nvSpPr>
          <p:cNvPr id="2" name="Title 1">
            <a:extLst>
              <a:ext uri="{FF2B5EF4-FFF2-40B4-BE49-F238E27FC236}">
                <a16:creationId xmlns:a16="http://schemas.microsoft.com/office/drawing/2014/main" id="{9D5F6187-0E45-88CB-0F73-FED466D183B1}"/>
              </a:ext>
            </a:extLst>
          </p:cNvPr>
          <p:cNvSpPr>
            <a:spLocks noGrp="1"/>
          </p:cNvSpPr>
          <p:nvPr>
            <p:ph type="title"/>
          </p:nvPr>
        </p:nvSpPr>
        <p:spPr>
          <a:xfrm>
            <a:off x="2104572" y="498032"/>
            <a:ext cx="8128000" cy="499336"/>
          </a:xfrm>
        </p:spPr>
        <p:txBody>
          <a:bodyPr vert="horz" lIns="91440" tIns="45720" rIns="91440" bIns="45720" rtlCol="0" anchor="t">
            <a:noAutofit/>
          </a:bodyPr>
          <a:lstStyle/>
          <a:p>
            <a:r>
              <a:rPr lang="lv-LV" sz="2800" b="0" dirty="0">
                <a:solidFill>
                  <a:srgbClr val="405A62"/>
                </a:solidFill>
              </a:rPr>
              <a:t>Ēnu ekonomika ir relatīvs lielums</a:t>
            </a:r>
          </a:p>
        </p:txBody>
      </p:sp>
      <p:sp>
        <p:nvSpPr>
          <p:cNvPr id="10" name="TextBox 9">
            <a:extLst>
              <a:ext uri="{FF2B5EF4-FFF2-40B4-BE49-F238E27FC236}">
                <a16:creationId xmlns:a16="http://schemas.microsoft.com/office/drawing/2014/main" id="{738049EE-445D-4AE1-EB88-0DA9E52CC0B8}"/>
              </a:ext>
            </a:extLst>
          </p:cNvPr>
          <p:cNvSpPr txBox="1"/>
          <p:nvPr/>
        </p:nvSpPr>
        <p:spPr>
          <a:xfrm>
            <a:off x="165798" y="1424200"/>
            <a:ext cx="5232525" cy="553998"/>
          </a:xfrm>
          <a:prstGeom prst="rect">
            <a:avLst/>
          </a:prstGeom>
          <a:noFill/>
        </p:spPr>
        <p:txBody>
          <a:bodyPr wrap="square">
            <a:spAutoFit/>
          </a:bodyPr>
          <a:lstStyle/>
          <a:p>
            <a:pPr algn="ctr"/>
            <a:r>
              <a:rPr lang="lv-LV" sz="1500"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Ēnu ekonomikas īpatsvars Baltijas valstīs </a:t>
            </a:r>
          </a:p>
          <a:p>
            <a:pPr algn="ctr"/>
            <a:r>
              <a:rPr lang="lv-LV" sz="1500"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2009.–2023.gadā, % no IKP, prof. </a:t>
            </a:r>
            <a:r>
              <a:rPr lang="lv-LV" sz="1500" kern="100" dirty="0" err="1">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A.Sauka</a:t>
            </a:r>
            <a:endParaRPr lang="lv-LV" sz="1500"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75EBEAE-3104-6C8C-E475-6C1B45F001C5}"/>
              </a:ext>
            </a:extLst>
          </p:cNvPr>
          <p:cNvSpPr txBox="1"/>
          <p:nvPr/>
        </p:nvSpPr>
        <p:spPr>
          <a:xfrm>
            <a:off x="6285425" y="5534191"/>
            <a:ext cx="1486870" cy="1169551"/>
          </a:xfrm>
          <a:prstGeom prst="rect">
            <a:avLst/>
          </a:prstGeom>
          <a:noFill/>
        </p:spPr>
        <p:txBody>
          <a:bodyPr wrap="square">
            <a:spAutoFit/>
          </a:bodyPr>
          <a:lstStyle/>
          <a:p>
            <a:pPr>
              <a:spcAft>
                <a:spcPts val="600"/>
              </a:spcAft>
            </a:pPr>
            <a:r>
              <a:rPr lang="lv-LV" sz="2000" dirty="0">
                <a:solidFill>
                  <a:srgbClr val="2C3E44"/>
                </a:solidFill>
                <a:latin typeface="Verdana" panose="020B0604030504040204" pitchFamily="34" charset="0"/>
                <a:ea typeface="Verdana" panose="020B0604030504040204" pitchFamily="34" charset="0"/>
              </a:rPr>
              <a:t>19,9 %</a:t>
            </a:r>
          </a:p>
          <a:p>
            <a:pPr>
              <a:spcAft>
                <a:spcPts val="600"/>
              </a:spcAft>
            </a:pPr>
            <a:r>
              <a:rPr lang="lv-LV" sz="2000" dirty="0">
                <a:solidFill>
                  <a:srgbClr val="2C3E44"/>
                </a:solidFill>
                <a:latin typeface="Verdana" panose="020B0604030504040204" pitchFamily="34" charset="0"/>
                <a:ea typeface="Verdana" panose="020B0604030504040204" pitchFamily="34" charset="0"/>
              </a:rPr>
              <a:t>22,7 %</a:t>
            </a:r>
          </a:p>
          <a:p>
            <a:pPr>
              <a:spcAft>
                <a:spcPts val="600"/>
              </a:spcAft>
            </a:pPr>
            <a:r>
              <a:rPr lang="lv-LV" sz="2000" dirty="0">
                <a:solidFill>
                  <a:srgbClr val="2C3E44"/>
                </a:solidFill>
                <a:latin typeface="Verdana" panose="020B0604030504040204" pitchFamily="34" charset="0"/>
                <a:ea typeface="Verdana" panose="020B0604030504040204" pitchFamily="34" charset="0"/>
              </a:rPr>
              <a:t>22,4 %</a:t>
            </a:r>
            <a:endParaRPr lang="lv-LV" sz="1600" dirty="0">
              <a:solidFill>
                <a:srgbClr val="2C3E44"/>
              </a:solidFill>
              <a:latin typeface="Verdana" panose="020B0604030504040204" pitchFamily="34" charset="0"/>
              <a:ea typeface="Verdana" panose="020B0604030504040204" pitchFamily="34" charset="0"/>
            </a:endParaRPr>
          </a:p>
        </p:txBody>
      </p:sp>
      <p:pic>
        <p:nvPicPr>
          <p:cNvPr id="13" name="Google Shape;320;p4">
            <a:extLst>
              <a:ext uri="{FF2B5EF4-FFF2-40B4-BE49-F238E27FC236}">
                <a16:creationId xmlns:a16="http://schemas.microsoft.com/office/drawing/2014/main" id="{006E61B1-D033-CA04-2C83-0F5DCE83BF7D}"/>
              </a:ext>
            </a:extLst>
          </p:cNvPr>
          <p:cNvPicPr preferRelativeResize="0"/>
          <p:nvPr/>
        </p:nvPicPr>
        <p:blipFill rotWithShape="1">
          <a:blip r:embed="rId3">
            <a:alphaModFix/>
          </a:blip>
          <a:srcRect/>
          <a:stretch/>
        </p:blipFill>
        <p:spPr>
          <a:xfrm>
            <a:off x="5761468" y="5913690"/>
            <a:ext cx="373364" cy="352135"/>
          </a:xfrm>
          <a:prstGeom prst="rect">
            <a:avLst/>
          </a:prstGeom>
          <a:noFill/>
          <a:ln>
            <a:noFill/>
          </a:ln>
          <a:effectLst>
            <a:outerShdw blurRad="50760" dist="37674" dir="2700000" algn="tl" rotWithShape="0">
              <a:srgbClr val="000000">
                <a:alpha val="40000"/>
              </a:srgbClr>
            </a:outerShdw>
          </a:effectLst>
        </p:spPr>
      </p:pic>
      <p:pic>
        <p:nvPicPr>
          <p:cNvPr id="14" name="Google Shape;321;p4">
            <a:extLst>
              <a:ext uri="{FF2B5EF4-FFF2-40B4-BE49-F238E27FC236}">
                <a16:creationId xmlns:a16="http://schemas.microsoft.com/office/drawing/2014/main" id="{9D60F45E-5F1B-45F9-0740-B6D2AF6A1BBC}"/>
              </a:ext>
            </a:extLst>
          </p:cNvPr>
          <p:cNvPicPr preferRelativeResize="0"/>
          <p:nvPr/>
        </p:nvPicPr>
        <p:blipFill rotWithShape="1">
          <a:blip r:embed="rId4">
            <a:alphaModFix/>
          </a:blip>
          <a:srcRect/>
          <a:stretch/>
        </p:blipFill>
        <p:spPr>
          <a:xfrm>
            <a:off x="5761467" y="5563509"/>
            <a:ext cx="373365" cy="352134"/>
          </a:xfrm>
          <a:prstGeom prst="rect">
            <a:avLst/>
          </a:prstGeom>
          <a:noFill/>
          <a:ln>
            <a:noFill/>
          </a:ln>
          <a:effectLst>
            <a:outerShdw blurRad="50760" dist="37674" dir="2700000" algn="tl" rotWithShape="0">
              <a:srgbClr val="000000">
                <a:alpha val="40000"/>
              </a:srgbClr>
            </a:outerShdw>
          </a:effectLst>
        </p:spPr>
      </p:pic>
      <p:pic>
        <p:nvPicPr>
          <p:cNvPr id="15" name="Google Shape;322;p4">
            <a:extLst>
              <a:ext uri="{FF2B5EF4-FFF2-40B4-BE49-F238E27FC236}">
                <a16:creationId xmlns:a16="http://schemas.microsoft.com/office/drawing/2014/main" id="{249D7E22-2EC8-A8F5-B94B-7209BF853CA8}"/>
              </a:ext>
            </a:extLst>
          </p:cNvPr>
          <p:cNvPicPr preferRelativeResize="0"/>
          <p:nvPr/>
        </p:nvPicPr>
        <p:blipFill rotWithShape="1">
          <a:blip r:embed="rId5">
            <a:alphaModFix/>
          </a:blip>
          <a:srcRect/>
          <a:stretch/>
        </p:blipFill>
        <p:spPr>
          <a:xfrm>
            <a:off x="5761468" y="6283655"/>
            <a:ext cx="373364" cy="356662"/>
          </a:xfrm>
          <a:prstGeom prst="rect">
            <a:avLst/>
          </a:prstGeom>
          <a:noFill/>
          <a:ln>
            <a:noFill/>
          </a:ln>
          <a:effectLst>
            <a:outerShdw blurRad="50760" dist="37674" dir="2700000" algn="tl" rotWithShape="0">
              <a:srgbClr val="000000">
                <a:alpha val="40000"/>
              </a:srgbClr>
            </a:outerShdw>
          </a:effectLst>
        </p:spPr>
      </p:pic>
      <p:sp>
        <p:nvSpPr>
          <p:cNvPr id="8" name="TextBox 7">
            <a:extLst>
              <a:ext uri="{FF2B5EF4-FFF2-40B4-BE49-F238E27FC236}">
                <a16:creationId xmlns:a16="http://schemas.microsoft.com/office/drawing/2014/main" id="{A9A790B3-F56D-3E77-249E-9A2303C40747}"/>
              </a:ext>
            </a:extLst>
          </p:cNvPr>
          <p:cNvSpPr txBox="1"/>
          <p:nvPr/>
        </p:nvSpPr>
        <p:spPr>
          <a:xfrm>
            <a:off x="4468247" y="5553799"/>
            <a:ext cx="1142627" cy="1169551"/>
          </a:xfrm>
          <a:prstGeom prst="rect">
            <a:avLst/>
          </a:prstGeom>
          <a:noFill/>
        </p:spPr>
        <p:txBody>
          <a:bodyPr wrap="square">
            <a:spAutoFit/>
          </a:bodyPr>
          <a:lstStyle>
            <a:defPPr>
              <a:defRPr lang="lv-LV"/>
            </a:defPPr>
            <a:lvl1pPr>
              <a:spcAft>
                <a:spcPts val="600"/>
              </a:spcAft>
              <a:defRPr sz="2000">
                <a:solidFill>
                  <a:srgbClr val="2C3E44"/>
                </a:solidFill>
                <a:latin typeface="Verdana" panose="020B0604030504040204" pitchFamily="34" charset="0"/>
                <a:ea typeface="Verdana" panose="020B0604030504040204" pitchFamily="34" charset="0"/>
              </a:defRPr>
            </a:lvl1pPr>
          </a:lstStyle>
          <a:p>
            <a:r>
              <a:rPr lang="lv-LV" dirty="0"/>
              <a:t>22,9 %</a:t>
            </a:r>
          </a:p>
          <a:p>
            <a:r>
              <a:rPr lang="lv-LV" dirty="0"/>
              <a:t>17,9 %</a:t>
            </a:r>
          </a:p>
          <a:p>
            <a:r>
              <a:rPr lang="lv-LV" dirty="0"/>
              <a:t>26,4 %</a:t>
            </a:r>
          </a:p>
        </p:txBody>
      </p:sp>
      <p:sp>
        <p:nvSpPr>
          <p:cNvPr id="16" name="Rectangle: Rounded Corners 15">
            <a:extLst>
              <a:ext uri="{FF2B5EF4-FFF2-40B4-BE49-F238E27FC236}">
                <a16:creationId xmlns:a16="http://schemas.microsoft.com/office/drawing/2014/main" id="{70AD7DDA-59F8-4DB0-E7D2-BBF2AB543205}"/>
              </a:ext>
            </a:extLst>
          </p:cNvPr>
          <p:cNvSpPr/>
          <p:nvPr/>
        </p:nvSpPr>
        <p:spPr>
          <a:xfrm>
            <a:off x="7293547" y="2348977"/>
            <a:ext cx="396557" cy="2196000"/>
          </a:xfrm>
          <a:prstGeom prst="roundRect">
            <a:avLst/>
          </a:prstGeom>
          <a:solidFill>
            <a:schemeClr val="bg1">
              <a:lumMod val="8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lv-LV"/>
          </a:p>
        </p:txBody>
      </p:sp>
      <p:graphicFrame>
        <p:nvGraphicFramePr>
          <p:cNvPr id="18" name="Chart 17">
            <a:extLst>
              <a:ext uri="{FF2B5EF4-FFF2-40B4-BE49-F238E27FC236}">
                <a16:creationId xmlns:a16="http://schemas.microsoft.com/office/drawing/2014/main" id="{58683C64-7BF3-25C3-DD7C-DD47D5156FED}"/>
              </a:ext>
            </a:extLst>
          </p:cNvPr>
          <p:cNvGraphicFramePr>
            <a:graphicFrameLocks/>
          </p:cNvGraphicFramePr>
          <p:nvPr>
            <p:extLst>
              <p:ext uri="{D42A27DB-BD31-4B8C-83A1-F6EECF244321}">
                <p14:modId xmlns:p14="http://schemas.microsoft.com/office/powerpoint/2010/main" val="1260038140"/>
              </p:ext>
            </p:extLst>
          </p:nvPr>
        </p:nvGraphicFramePr>
        <p:xfrm>
          <a:off x="5589185" y="1914653"/>
          <a:ext cx="6602815" cy="3316566"/>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6A5F23EA-1B3B-CBFB-A9A9-4B6BDE772C41}"/>
              </a:ext>
            </a:extLst>
          </p:cNvPr>
          <p:cNvSpPr txBox="1"/>
          <p:nvPr/>
        </p:nvSpPr>
        <p:spPr>
          <a:xfrm>
            <a:off x="6072874" y="1392244"/>
            <a:ext cx="5953327" cy="553998"/>
          </a:xfrm>
          <a:prstGeom prst="rect">
            <a:avLst/>
          </a:prstGeom>
          <a:noFill/>
        </p:spPr>
        <p:txBody>
          <a:bodyPr wrap="square">
            <a:spAutoFit/>
          </a:bodyPr>
          <a:lstStyle/>
          <a:p>
            <a:pPr algn="ctr"/>
            <a:r>
              <a:rPr lang="lv-LV" sz="1500"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Ēnu ekonomikas īpatsvars Eiropas un Baltijas valstīs </a:t>
            </a:r>
          </a:p>
          <a:p>
            <a:pPr algn="ctr"/>
            <a:r>
              <a:rPr lang="lv-LV" sz="1500" kern="100" dirty="0">
                <a:solidFill>
                  <a:srgbClr val="2C3E44"/>
                </a:solidFill>
                <a:latin typeface="Verdana" panose="020B0604030504040204" pitchFamily="34" charset="0"/>
                <a:ea typeface="Verdana" panose="020B0604030504040204" pitchFamily="34" charset="0"/>
                <a:cs typeface="Times New Roman" panose="02020603050405020304" pitchFamily="18" charset="0"/>
              </a:rPr>
              <a:t>2021</a:t>
            </a:r>
            <a:r>
              <a:rPr lang="lv-LV" sz="1500"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.–2022.gadā, % no IKP, </a:t>
            </a:r>
            <a:r>
              <a:rPr lang="lv-LV" sz="1500" kern="100" dirty="0">
                <a:solidFill>
                  <a:srgbClr val="2C3E44"/>
                </a:solidFill>
                <a:latin typeface="Verdana" panose="020B0604030504040204" pitchFamily="34" charset="0"/>
                <a:ea typeface="Verdana" panose="020B0604030504040204" pitchFamily="34" charset="0"/>
                <a:cs typeface="Times New Roman" panose="02020603050405020304" pitchFamily="18" charset="0"/>
              </a:rPr>
              <a:t>prof. </a:t>
            </a:r>
            <a:r>
              <a:rPr lang="lv-LV" sz="1500" kern="100" dirty="0" err="1">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F.Šneiders</a:t>
            </a:r>
            <a:r>
              <a:rPr lang="lv-LV" sz="1500"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21" name="TextBox 20">
            <a:extLst>
              <a:ext uri="{FF2B5EF4-FFF2-40B4-BE49-F238E27FC236}">
                <a16:creationId xmlns:a16="http://schemas.microsoft.com/office/drawing/2014/main" id="{5BC27072-0FB3-736A-24D0-DEDA4D20BFFE}"/>
              </a:ext>
            </a:extLst>
          </p:cNvPr>
          <p:cNvSpPr txBox="1"/>
          <p:nvPr/>
        </p:nvSpPr>
        <p:spPr>
          <a:xfrm>
            <a:off x="3596586" y="5237244"/>
            <a:ext cx="2309990" cy="369332"/>
          </a:xfrm>
          <a:prstGeom prst="rect">
            <a:avLst/>
          </a:prstGeom>
          <a:noFill/>
        </p:spPr>
        <p:txBody>
          <a:bodyPr wrap="square">
            <a:spAutoFit/>
          </a:bodyPr>
          <a:lstStyle/>
          <a:p>
            <a:r>
              <a:rPr lang="lv-LV" sz="1800" u="sng" dirty="0" err="1">
                <a:solidFill>
                  <a:srgbClr val="2C3E44"/>
                </a:solidFill>
                <a:latin typeface="Verdana" panose="020B0604030504040204" pitchFamily="34" charset="0"/>
                <a:ea typeface="Verdana" panose="020B0604030504040204" pitchFamily="34" charset="0"/>
              </a:rPr>
              <a:t>A.Sauka</a:t>
            </a:r>
            <a:r>
              <a:rPr lang="lv-LV" sz="1800" u="sng" dirty="0">
                <a:solidFill>
                  <a:srgbClr val="2C3E44"/>
                </a:solidFill>
                <a:latin typeface="Verdana" panose="020B0604030504040204" pitchFamily="34" charset="0"/>
                <a:ea typeface="Verdana" panose="020B0604030504040204" pitchFamily="34" charset="0"/>
              </a:rPr>
              <a:t> (2023)</a:t>
            </a:r>
          </a:p>
        </p:txBody>
      </p:sp>
      <p:sp>
        <p:nvSpPr>
          <p:cNvPr id="22" name="TextBox 21">
            <a:extLst>
              <a:ext uri="{FF2B5EF4-FFF2-40B4-BE49-F238E27FC236}">
                <a16:creationId xmlns:a16="http://schemas.microsoft.com/office/drawing/2014/main" id="{4A33CD66-7944-1637-68BE-E8A54CDEAC45}"/>
              </a:ext>
            </a:extLst>
          </p:cNvPr>
          <p:cNvSpPr txBox="1"/>
          <p:nvPr/>
        </p:nvSpPr>
        <p:spPr>
          <a:xfrm>
            <a:off x="6285425" y="5182170"/>
            <a:ext cx="2675922" cy="369332"/>
          </a:xfrm>
          <a:prstGeom prst="rect">
            <a:avLst/>
          </a:prstGeom>
          <a:noFill/>
        </p:spPr>
        <p:txBody>
          <a:bodyPr wrap="square">
            <a:spAutoFit/>
          </a:bodyPr>
          <a:lstStyle/>
          <a:p>
            <a:r>
              <a:rPr lang="lv-LV" sz="1800" u="sng" dirty="0" err="1">
                <a:solidFill>
                  <a:srgbClr val="2C3E44"/>
                </a:solidFill>
                <a:latin typeface="Verdana" panose="020B0604030504040204" pitchFamily="34" charset="0"/>
                <a:ea typeface="Verdana" panose="020B0604030504040204" pitchFamily="34" charset="0"/>
              </a:rPr>
              <a:t>F.Šneiders</a:t>
            </a:r>
            <a:r>
              <a:rPr lang="lv-LV" sz="1800" u="sng" dirty="0">
                <a:solidFill>
                  <a:srgbClr val="2C3E44"/>
                </a:solidFill>
                <a:latin typeface="Verdana" panose="020B0604030504040204" pitchFamily="34" charset="0"/>
                <a:ea typeface="Verdana" panose="020B0604030504040204" pitchFamily="34" charset="0"/>
              </a:rPr>
              <a:t> (2022)</a:t>
            </a:r>
          </a:p>
        </p:txBody>
      </p:sp>
      <p:graphicFrame>
        <p:nvGraphicFramePr>
          <p:cNvPr id="6" name="Chart 5">
            <a:extLst>
              <a:ext uri="{FF2B5EF4-FFF2-40B4-BE49-F238E27FC236}">
                <a16:creationId xmlns:a16="http://schemas.microsoft.com/office/drawing/2014/main" id="{C58948B2-F889-49D6-950B-20729F2E7797}"/>
              </a:ext>
            </a:extLst>
          </p:cNvPr>
          <p:cNvGraphicFramePr>
            <a:graphicFrameLocks/>
          </p:cNvGraphicFramePr>
          <p:nvPr>
            <p:extLst>
              <p:ext uri="{D42A27DB-BD31-4B8C-83A1-F6EECF244321}">
                <p14:modId xmlns:p14="http://schemas.microsoft.com/office/powerpoint/2010/main" val="2595202663"/>
              </p:ext>
            </p:extLst>
          </p:nvPr>
        </p:nvGraphicFramePr>
        <p:xfrm>
          <a:off x="165798" y="1990770"/>
          <a:ext cx="5232525" cy="308095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6243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2E21E2-B567-4C2E-CBA2-507C401D7A9E}"/>
              </a:ext>
            </a:extLst>
          </p:cNvPr>
          <p:cNvSpPr/>
          <p:nvPr/>
        </p:nvSpPr>
        <p:spPr>
          <a:xfrm>
            <a:off x="-3144" y="1488595"/>
            <a:ext cx="2889387" cy="5369405"/>
          </a:xfrm>
          <a:custGeom>
            <a:avLst/>
            <a:gdLst>
              <a:gd name="connsiteX0" fmla="*/ 0 w 6082378"/>
              <a:gd name="connsiteY0" fmla="*/ 0 h 10312714"/>
              <a:gd name="connsiteX1" fmla="*/ 2737357 w 6082378"/>
              <a:gd name="connsiteY1" fmla="*/ 0 h 10312714"/>
              <a:gd name="connsiteX2" fmla="*/ 3040876 w 6082378"/>
              <a:gd name="connsiteY2" fmla="*/ 162300 h 10312714"/>
              <a:gd name="connsiteX3" fmla="*/ 5267253 w 6082378"/>
              <a:gd name="connsiteY3" fmla="*/ 2387867 h 10312714"/>
              <a:gd name="connsiteX4" fmla="*/ 5267789 w 6082378"/>
              <a:gd name="connsiteY4" fmla="*/ 8469286 h 10312714"/>
              <a:gd name="connsiteX5" fmla="*/ 3696850 w 6082378"/>
              <a:gd name="connsiteY5" fmla="*/ 10258281 h 10312714"/>
              <a:gd name="connsiteX6" fmla="*/ 3620706 w 6082378"/>
              <a:gd name="connsiteY6" fmla="*/ 10312714 h 10312714"/>
              <a:gd name="connsiteX7" fmla="*/ 909 w 608237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378" h="10312714">
                <a:moveTo>
                  <a:pt x="0" y="0"/>
                </a:moveTo>
                <a:lnTo>
                  <a:pt x="2737357" y="0"/>
                </a:lnTo>
                <a:lnTo>
                  <a:pt x="3040876" y="162300"/>
                </a:lnTo>
                <a:cubicBezTo>
                  <a:pt x="3950284" y="687089"/>
                  <a:pt x="4723932" y="1447135"/>
                  <a:pt x="5267253" y="2387867"/>
                </a:cubicBezTo>
                <a:cubicBezTo>
                  <a:pt x="6353896" y="4269332"/>
                  <a:pt x="6354100" y="6587629"/>
                  <a:pt x="5267789" y="8469286"/>
                </a:cubicBezTo>
                <a:cubicBezTo>
                  <a:pt x="4860423" y="9174907"/>
                  <a:pt x="4323479" y="9778915"/>
                  <a:pt x="3696850" y="10258281"/>
                </a:cubicBezTo>
                <a:lnTo>
                  <a:pt x="3620706" y="10312714"/>
                </a:lnTo>
                <a:lnTo>
                  <a:pt x="909" y="10312714"/>
                </a:lnTo>
                <a:close/>
              </a:path>
            </a:pathLst>
          </a:custGeom>
          <a:solidFill>
            <a:srgbClr val="9BF5FF">
              <a:alpha val="49804"/>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37D618C4-9C07-9E67-5DE0-56658E90285E}"/>
              </a:ext>
            </a:extLst>
          </p:cNvPr>
          <p:cNvSpPr/>
          <p:nvPr/>
        </p:nvSpPr>
        <p:spPr>
          <a:xfrm>
            <a:off x="11277600" y="0"/>
            <a:ext cx="914400" cy="6858000"/>
          </a:xfrm>
          <a:prstGeom prst="rect">
            <a:avLst/>
          </a:prstGeom>
          <a:solidFill>
            <a:srgbClr val="007F8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0F7C87D7-4141-1587-3B82-8E3B49C02E04}"/>
              </a:ext>
            </a:extLst>
          </p:cNvPr>
          <p:cNvSpPr/>
          <p:nvPr/>
        </p:nvSpPr>
        <p:spPr>
          <a:xfrm>
            <a:off x="-4786" y="6518503"/>
            <a:ext cx="12196786" cy="339497"/>
          </a:xfrm>
          <a:prstGeom prst="rect">
            <a:avLst/>
          </a:prstGeom>
          <a:solidFill>
            <a:srgbClr val="007F8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mn-cs"/>
            </a:endParaRPr>
          </a:p>
        </p:txBody>
      </p:sp>
      <p:sp>
        <p:nvSpPr>
          <p:cNvPr id="28" name="Title 1">
            <a:extLst>
              <a:ext uri="{FF2B5EF4-FFF2-40B4-BE49-F238E27FC236}">
                <a16:creationId xmlns:a16="http://schemas.microsoft.com/office/drawing/2014/main" id="{A15B7AA8-CC02-D108-1BA6-498D8C21A39F}"/>
              </a:ext>
            </a:extLst>
          </p:cNvPr>
          <p:cNvSpPr>
            <a:spLocks noGrp="1"/>
          </p:cNvSpPr>
          <p:nvPr>
            <p:ph type="title"/>
          </p:nvPr>
        </p:nvSpPr>
        <p:spPr>
          <a:xfrm>
            <a:off x="2334126" y="381000"/>
            <a:ext cx="7124199" cy="1036642"/>
          </a:xfrm>
        </p:spPr>
        <p:txBody>
          <a:bodyPr/>
          <a:lstStyle/>
          <a:p>
            <a:r>
              <a:rPr lang="lv-LV" sz="2800" b="0" dirty="0">
                <a:solidFill>
                  <a:schemeClr val="tx2"/>
                </a:solidFill>
                <a:cs typeface="Times New Roman" panose="02020603050405020304" pitchFamily="18" charset="0"/>
              </a:rPr>
              <a:t>Ēnu ekonomikas dalībnieka profils –</a:t>
            </a:r>
            <a:br>
              <a:rPr lang="lv-LV" sz="2800" b="0" dirty="0">
                <a:solidFill>
                  <a:schemeClr val="tx2"/>
                </a:solidFill>
                <a:cs typeface="Times New Roman" panose="02020603050405020304" pitchFamily="18" charset="0"/>
              </a:rPr>
            </a:br>
            <a:r>
              <a:rPr lang="lv-LV" sz="2400" b="1" dirty="0">
                <a:solidFill>
                  <a:srgbClr val="007F8E"/>
                </a:solidFill>
                <a:effectLst/>
                <a:cs typeface="Aptos" panose="020B0004020202020204" pitchFamily="34" charset="0"/>
              </a:rPr>
              <a:t>Darba ņēmējs </a:t>
            </a:r>
            <a:endParaRPr lang="lv-LV" dirty="0">
              <a:solidFill>
                <a:srgbClr val="007F8E"/>
              </a:solidFill>
            </a:endParaRPr>
          </a:p>
        </p:txBody>
      </p:sp>
      <p:sp>
        <p:nvSpPr>
          <p:cNvPr id="31" name="Rounded Rectangle 3">
            <a:extLst>
              <a:ext uri="{FF2B5EF4-FFF2-40B4-BE49-F238E27FC236}">
                <a16:creationId xmlns:a16="http://schemas.microsoft.com/office/drawing/2014/main" id="{47941C17-9598-375B-05AC-E68A9010B30F}"/>
              </a:ext>
            </a:extLst>
          </p:cNvPr>
          <p:cNvSpPr/>
          <p:nvPr/>
        </p:nvSpPr>
        <p:spPr>
          <a:xfrm>
            <a:off x="3488284" y="3528247"/>
            <a:ext cx="6840000" cy="1260000"/>
          </a:xfrm>
          <a:prstGeom prst="roundRect">
            <a:avLst/>
          </a:prstGeom>
          <a:noFill/>
          <a:ln>
            <a:solidFill>
              <a:srgbClr val="007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a:r>
              <a:rPr lang="lv-LV" altLang="ko-KR" sz="1900" dirty="0">
                <a:solidFill>
                  <a:srgbClr val="2C3E44"/>
                </a:solidFill>
                <a:latin typeface="Verdana" panose="020B0604030504040204" pitchFamily="34" charset="0"/>
                <a:ea typeface="Verdana" panose="020B0604030504040204" pitchFamily="34" charset="0"/>
              </a:rPr>
              <a:t>zemāks atalgojums, nav tiesību uz virsstundu apmaksu, ņemt līzingu, banku aizdevumus, izmantot citus finanšu tirgu pakalpojumus, lai iegādātos dārgas preces vai pakalpojumus</a:t>
            </a:r>
          </a:p>
        </p:txBody>
      </p:sp>
      <p:sp>
        <p:nvSpPr>
          <p:cNvPr id="32" name="Rounded Rectangle 4">
            <a:extLst>
              <a:ext uri="{FF2B5EF4-FFF2-40B4-BE49-F238E27FC236}">
                <a16:creationId xmlns:a16="http://schemas.microsoft.com/office/drawing/2014/main" id="{E43C90D3-BCD4-7222-65E4-B4300FB95BD5}"/>
              </a:ext>
            </a:extLst>
          </p:cNvPr>
          <p:cNvSpPr/>
          <p:nvPr/>
        </p:nvSpPr>
        <p:spPr>
          <a:xfrm>
            <a:off x="4154515" y="1782032"/>
            <a:ext cx="6840000" cy="1260000"/>
          </a:xfrm>
          <a:prstGeom prst="roundRect">
            <a:avLst/>
          </a:prstGeom>
          <a:noFill/>
          <a:ln>
            <a:solidFill>
              <a:srgbClr val="007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a:r>
              <a:rPr lang="lv-LV" altLang="ko-KR" sz="1900" dirty="0">
                <a:solidFill>
                  <a:srgbClr val="2C3E44"/>
                </a:solidFill>
                <a:latin typeface="Verdana" panose="020B0604030504040204" pitchFamily="34" charset="0"/>
                <a:ea typeface="Verdana" panose="020B0604030504040204" pitchFamily="34" charset="0"/>
              </a:rPr>
              <a:t>nevar doties apmaksātajā bērna kopšanas atvaļinājumā, ikgadējā atvaļinājumā, saņemt slimības pabalstu, veselības apdrošināšanu, veikt uzkrājumus pensijas fondā</a:t>
            </a:r>
            <a:endParaRPr lang="ko-KR" altLang="en-US" sz="1900" dirty="0">
              <a:solidFill>
                <a:srgbClr val="2C3E44"/>
              </a:solidFill>
              <a:latin typeface="Verdana" panose="020B0604030504040204" pitchFamily="34" charset="0"/>
            </a:endParaRPr>
          </a:p>
        </p:txBody>
      </p:sp>
      <p:sp>
        <p:nvSpPr>
          <p:cNvPr id="33" name="Rounded Rectangle 5">
            <a:extLst>
              <a:ext uri="{FF2B5EF4-FFF2-40B4-BE49-F238E27FC236}">
                <a16:creationId xmlns:a16="http://schemas.microsoft.com/office/drawing/2014/main" id="{F320F7EB-D460-D235-BB2C-B6CEFAF3A84D}"/>
              </a:ext>
            </a:extLst>
          </p:cNvPr>
          <p:cNvSpPr/>
          <p:nvPr/>
        </p:nvSpPr>
        <p:spPr>
          <a:xfrm>
            <a:off x="2886243" y="5243268"/>
            <a:ext cx="6840000" cy="1149667"/>
          </a:xfrm>
          <a:prstGeom prst="roundRect">
            <a:avLst/>
          </a:prstGeom>
          <a:noFill/>
          <a:ln>
            <a:solidFill>
              <a:srgbClr val="007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a:r>
              <a:rPr lang="lv-LV" altLang="ko-KR" sz="1900" dirty="0">
                <a:solidFill>
                  <a:srgbClr val="2C3E44"/>
                </a:solidFill>
                <a:latin typeface="Verdana" panose="020B0604030504040204" pitchFamily="34" charset="0"/>
                <a:ea typeface="Verdana" panose="020B0604030504040204" pitchFamily="34" charset="0"/>
              </a:rPr>
              <a:t>nav juridiskās aizsardzības pret darba devēja patvaļu, atlaišanu no darba, negodīgiem darba apstākļiem, darba traumu gadījumā </a:t>
            </a:r>
          </a:p>
        </p:txBody>
      </p:sp>
      <p:sp>
        <p:nvSpPr>
          <p:cNvPr id="4" name="Rectangle: Rounded Corners 3">
            <a:extLst>
              <a:ext uri="{FF2B5EF4-FFF2-40B4-BE49-F238E27FC236}">
                <a16:creationId xmlns:a16="http://schemas.microsoft.com/office/drawing/2014/main" id="{4BA25D55-D2CC-026B-A37F-06823E449B22}"/>
              </a:ext>
            </a:extLst>
          </p:cNvPr>
          <p:cNvSpPr/>
          <p:nvPr/>
        </p:nvSpPr>
        <p:spPr>
          <a:xfrm>
            <a:off x="4374925" y="1453738"/>
            <a:ext cx="3238500" cy="360000"/>
          </a:xfrm>
          <a:prstGeom prst="roundRect">
            <a:avLst/>
          </a:prstGeom>
          <a:solidFill>
            <a:schemeClr val="accent1">
              <a:lumMod val="20000"/>
              <a:lumOff val="80000"/>
            </a:schemeClr>
          </a:solidFill>
          <a:ln>
            <a:solidFill>
              <a:srgbClr val="007F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Sociālo garantiju risks</a:t>
            </a:r>
          </a:p>
        </p:txBody>
      </p:sp>
      <p:sp>
        <p:nvSpPr>
          <p:cNvPr id="12" name="Rectangle: Rounded Corners 11">
            <a:extLst>
              <a:ext uri="{FF2B5EF4-FFF2-40B4-BE49-F238E27FC236}">
                <a16:creationId xmlns:a16="http://schemas.microsoft.com/office/drawing/2014/main" id="{7E45F10B-7240-0613-DDFB-2471899B835E}"/>
              </a:ext>
            </a:extLst>
          </p:cNvPr>
          <p:cNvSpPr/>
          <p:nvPr/>
        </p:nvSpPr>
        <p:spPr>
          <a:xfrm>
            <a:off x="3726506" y="3240557"/>
            <a:ext cx="3238500" cy="360000"/>
          </a:xfrm>
          <a:prstGeom prst="roundRect">
            <a:avLst/>
          </a:prstGeom>
          <a:solidFill>
            <a:schemeClr val="accent1">
              <a:lumMod val="20000"/>
              <a:lumOff val="80000"/>
            </a:schemeClr>
          </a:solidFill>
          <a:ln>
            <a:solidFill>
              <a:srgbClr val="007F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Finanšu zaudējumi</a:t>
            </a:r>
          </a:p>
        </p:txBody>
      </p:sp>
      <p:sp>
        <p:nvSpPr>
          <p:cNvPr id="15" name="Rectangle: Rounded Corners 14">
            <a:extLst>
              <a:ext uri="{FF2B5EF4-FFF2-40B4-BE49-F238E27FC236}">
                <a16:creationId xmlns:a16="http://schemas.microsoft.com/office/drawing/2014/main" id="{14F54A5B-3F86-3AC4-A1C0-1A978701313D}"/>
              </a:ext>
            </a:extLst>
          </p:cNvPr>
          <p:cNvSpPr/>
          <p:nvPr/>
        </p:nvSpPr>
        <p:spPr>
          <a:xfrm>
            <a:off x="3191755" y="4972637"/>
            <a:ext cx="3637798" cy="360000"/>
          </a:xfrm>
          <a:prstGeom prst="roundRect">
            <a:avLst/>
          </a:prstGeom>
          <a:solidFill>
            <a:schemeClr val="accent1">
              <a:lumMod val="20000"/>
              <a:lumOff val="80000"/>
            </a:schemeClr>
          </a:solidFill>
          <a:ln>
            <a:solidFill>
              <a:srgbClr val="007F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Nestabilitāte un nedrošība</a:t>
            </a:r>
          </a:p>
        </p:txBody>
      </p:sp>
      <p:pic>
        <p:nvPicPr>
          <p:cNvPr id="38" name="Picture 37">
            <a:extLst>
              <a:ext uri="{FF2B5EF4-FFF2-40B4-BE49-F238E27FC236}">
                <a16:creationId xmlns:a16="http://schemas.microsoft.com/office/drawing/2014/main" id="{16E18036-8414-3906-4B44-7A68F45D2B82}"/>
              </a:ext>
            </a:extLst>
          </p:cNvPr>
          <p:cNvPicPr>
            <a:picLocks noChangeAspect="1"/>
          </p:cNvPicPr>
          <p:nvPr/>
        </p:nvPicPr>
        <p:blipFill>
          <a:blip r:embed="rId3">
            <a:alphaModFix amt="35000"/>
          </a:blip>
          <a:stretch>
            <a:fillRect/>
          </a:stretch>
        </p:blipFill>
        <p:spPr>
          <a:xfrm flipH="1">
            <a:off x="561975" y="2113643"/>
            <a:ext cx="1110897" cy="3538482"/>
          </a:xfrm>
          <a:prstGeom prst="rect">
            <a:avLst/>
          </a:prstGeom>
        </p:spPr>
      </p:pic>
      <p:grpSp>
        <p:nvGrpSpPr>
          <p:cNvPr id="1030" name="Group 1029">
            <a:extLst>
              <a:ext uri="{FF2B5EF4-FFF2-40B4-BE49-F238E27FC236}">
                <a16:creationId xmlns:a16="http://schemas.microsoft.com/office/drawing/2014/main" id="{44BF9B61-58E1-49F7-ADC6-438099372D3A}"/>
              </a:ext>
            </a:extLst>
          </p:cNvPr>
          <p:cNvGrpSpPr/>
          <p:nvPr/>
        </p:nvGrpSpPr>
        <p:grpSpPr>
          <a:xfrm>
            <a:off x="3127085" y="3824753"/>
            <a:ext cx="779500" cy="764512"/>
            <a:chOff x="3065100" y="3855209"/>
            <a:chExt cx="779500" cy="764512"/>
          </a:xfrm>
        </p:grpSpPr>
        <p:sp>
          <p:nvSpPr>
            <p:cNvPr id="1028" name="Oval 1027">
              <a:extLst>
                <a:ext uri="{FF2B5EF4-FFF2-40B4-BE49-F238E27FC236}">
                  <a16:creationId xmlns:a16="http://schemas.microsoft.com/office/drawing/2014/main" id="{FFEA584F-2B85-57BC-2556-80FA03066E8F}"/>
                </a:ext>
              </a:extLst>
            </p:cNvPr>
            <p:cNvSpPr/>
            <p:nvPr/>
          </p:nvSpPr>
          <p:spPr>
            <a:xfrm>
              <a:off x="3065100" y="3855209"/>
              <a:ext cx="779500" cy="764512"/>
            </a:xfrm>
            <a:prstGeom prst="ellipse">
              <a:avLst/>
            </a:prstGeom>
            <a:solidFill>
              <a:srgbClr val="85CF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29" name="Picture 1028">
              <a:extLst>
                <a:ext uri="{FF2B5EF4-FFF2-40B4-BE49-F238E27FC236}">
                  <a16:creationId xmlns:a16="http://schemas.microsoft.com/office/drawing/2014/main" id="{8EC73201-92E0-8E73-2B1D-DE5A16B1C434}"/>
                </a:ext>
              </a:extLst>
            </p:cNvPr>
            <p:cNvPicPr>
              <a:picLocks noChangeAspect="1"/>
            </p:cNvPicPr>
            <p:nvPr/>
          </p:nvPicPr>
          <p:blipFill>
            <a:blip r:embed="rId4">
              <a:duotone>
                <a:prstClr val="black"/>
                <a:schemeClr val="accent3">
                  <a:tint val="45000"/>
                  <a:satMod val="400000"/>
                </a:schemeClr>
              </a:duotone>
            </a:blip>
            <a:stretch>
              <a:fillRect/>
            </a:stretch>
          </p:blipFill>
          <p:spPr>
            <a:xfrm>
              <a:off x="3159316" y="3941931"/>
              <a:ext cx="591068" cy="591068"/>
            </a:xfrm>
            <a:prstGeom prst="rect">
              <a:avLst/>
            </a:prstGeom>
          </p:spPr>
        </p:pic>
      </p:grpSp>
      <p:grpSp>
        <p:nvGrpSpPr>
          <p:cNvPr id="1033" name="Group 1032">
            <a:extLst>
              <a:ext uri="{FF2B5EF4-FFF2-40B4-BE49-F238E27FC236}">
                <a16:creationId xmlns:a16="http://schemas.microsoft.com/office/drawing/2014/main" id="{57EEDBF8-E3B9-B2DC-B566-24BBB367662D}"/>
              </a:ext>
            </a:extLst>
          </p:cNvPr>
          <p:cNvGrpSpPr/>
          <p:nvPr/>
        </p:nvGrpSpPr>
        <p:grpSpPr>
          <a:xfrm>
            <a:off x="3793027" y="1969887"/>
            <a:ext cx="779500" cy="784646"/>
            <a:chOff x="3285753" y="1936776"/>
            <a:chExt cx="779500" cy="784646"/>
          </a:xfrm>
        </p:grpSpPr>
        <p:sp>
          <p:nvSpPr>
            <p:cNvPr id="1031" name="Oval 1030">
              <a:extLst>
                <a:ext uri="{FF2B5EF4-FFF2-40B4-BE49-F238E27FC236}">
                  <a16:creationId xmlns:a16="http://schemas.microsoft.com/office/drawing/2014/main" id="{C0FA4252-0EB0-3E19-5294-92FC844A1A53}"/>
                </a:ext>
              </a:extLst>
            </p:cNvPr>
            <p:cNvSpPr/>
            <p:nvPr/>
          </p:nvSpPr>
          <p:spPr>
            <a:xfrm>
              <a:off x="3285753" y="1956910"/>
              <a:ext cx="779500" cy="764512"/>
            </a:xfrm>
            <a:prstGeom prst="ellipse">
              <a:avLst/>
            </a:prstGeom>
            <a:solidFill>
              <a:srgbClr val="85CF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32" name="Picture 2" descr="Warranty Guarantee Icon Graphic by Legona · Creative Fabrica">
              <a:extLst>
                <a:ext uri="{FF2B5EF4-FFF2-40B4-BE49-F238E27FC236}">
                  <a16:creationId xmlns:a16="http://schemas.microsoft.com/office/drawing/2014/main" id="{F35024D0-C496-C3B4-D61E-9B6B30B736B4}"/>
                </a:ext>
              </a:extLst>
            </p:cNvPr>
            <p:cNvPicPr>
              <a:picLocks noChangeAspect="1" noChangeArrowheads="1"/>
            </p:cNvPicPr>
            <p:nvPr/>
          </p:nvPicPr>
          <p:blipFill rotWithShape="1">
            <a:blip r:embed="rId5">
              <a:duotone>
                <a:srgbClr val="E7E6E6">
                  <a:shade val="45000"/>
                  <a:satMod val="135000"/>
                </a:srgbClr>
                <a:prstClr val="white"/>
              </a:duotone>
              <a:extLst>
                <a:ext uri="{BEBA8EAE-BF5A-486C-A8C5-ECC9F3942E4B}">
                  <a14:imgProps xmlns:a14="http://schemas.microsoft.com/office/drawing/2010/main">
                    <a14:imgLayer r:embed="rId6">
                      <a14:imgEffect>
                        <a14:backgroundRemoval t="24352" b="73316" l="36897" r="64828">
                          <a14:foregroundMark x1="56897" y1="30570" x2="56897" y2="30570"/>
                          <a14:foregroundMark x1="56897" y1="30570" x2="56897" y2="30570"/>
                          <a14:foregroundMark x1="56897" y1="32383" x2="56897" y2="32383"/>
                          <a14:foregroundMark x1="60517" y1="33420" x2="60517" y2="33420"/>
                          <a14:foregroundMark x1="60517" y1="34197" x2="60517" y2="34197"/>
                          <a14:foregroundMark x1="60517" y1="34197" x2="60517" y2="34197"/>
                          <a14:foregroundMark x1="60517" y1="34197" x2="60517" y2="34197"/>
                          <a14:foregroundMark x1="60517" y1="34197" x2="60517" y2="34197"/>
                          <a14:foregroundMark x1="53448" y1="33420" x2="53448" y2="33420"/>
                          <a14:foregroundMark x1="52759" y1="43264" x2="52759" y2="43264"/>
                          <a14:foregroundMark x1="60517" y1="63990" x2="60517" y2="63990"/>
                          <a14:foregroundMark x1="44655" y1="73316" x2="44655" y2="73316"/>
                          <a14:foregroundMark x1="56552" y1="73316" x2="56552" y2="73316"/>
                          <a14:foregroundMark x1="57069" y1="31865" x2="57069" y2="31865"/>
                          <a14:foregroundMark x1="57069" y1="31347" x2="57069" y2="31347"/>
                          <a14:foregroundMark x1="57069" y1="31606" x2="57069" y2="31606"/>
                          <a14:foregroundMark x1="56897" y1="31606" x2="56897" y2="31606"/>
                          <a14:foregroundMark x1="57241" y1="31606" x2="57241" y2="31606"/>
                          <a14:foregroundMark x1="57241" y1="31606" x2="57241" y2="31606"/>
                          <a14:foregroundMark x1="57069" y1="31865" x2="57069" y2="31865"/>
                          <a14:foregroundMark x1="57069" y1="31865" x2="57069" y2="31865"/>
                          <a14:backgroundMark x1="57069" y1="32642" x2="57069" y2="32642"/>
                          <a14:backgroundMark x1="56724" y1="32124" x2="56724" y2="32124"/>
                          <a14:backgroundMark x1="56724" y1="32902" x2="56724" y2="32902"/>
                          <a14:backgroundMark x1="56724" y1="32642" x2="56724" y2="32642"/>
                          <a14:backgroundMark x1="57241" y1="31865" x2="57241" y2="31865"/>
                          <a14:backgroundMark x1="60345" y1="64249" x2="60345" y2="64249"/>
                        </a14:backgroundRemoval>
                      </a14:imgEffect>
                    </a14:imgLayer>
                  </a14:imgProps>
                </a:ext>
                <a:ext uri="{28A0092B-C50C-407E-A947-70E740481C1C}">
                  <a14:useLocalDpi xmlns:a14="http://schemas.microsoft.com/office/drawing/2010/main" val="0"/>
                </a:ext>
              </a:extLst>
            </a:blip>
            <a:srcRect l="33545" t="18955" r="31621" b="21985"/>
            <a:stretch/>
          </p:blipFill>
          <p:spPr bwMode="auto">
            <a:xfrm>
              <a:off x="3353191" y="1936776"/>
              <a:ext cx="685238" cy="7731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6" name="Group 1035">
            <a:extLst>
              <a:ext uri="{FF2B5EF4-FFF2-40B4-BE49-F238E27FC236}">
                <a16:creationId xmlns:a16="http://schemas.microsoft.com/office/drawing/2014/main" id="{0D1C43D0-DBAA-E5C9-5662-E24D590ABBCF}"/>
              </a:ext>
            </a:extLst>
          </p:cNvPr>
          <p:cNvGrpSpPr/>
          <p:nvPr/>
        </p:nvGrpSpPr>
        <p:grpSpPr>
          <a:xfrm>
            <a:off x="2520900" y="5447924"/>
            <a:ext cx="779500" cy="764512"/>
            <a:chOff x="2259499" y="5477572"/>
            <a:chExt cx="779500" cy="764512"/>
          </a:xfrm>
        </p:grpSpPr>
        <p:sp>
          <p:nvSpPr>
            <p:cNvPr id="1034" name="Oval 1033">
              <a:extLst>
                <a:ext uri="{FF2B5EF4-FFF2-40B4-BE49-F238E27FC236}">
                  <a16:creationId xmlns:a16="http://schemas.microsoft.com/office/drawing/2014/main" id="{57BABB11-2E30-8D8C-CE13-2E195B1FD2E0}"/>
                </a:ext>
              </a:extLst>
            </p:cNvPr>
            <p:cNvSpPr/>
            <p:nvPr/>
          </p:nvSpPr>
          <p:spPr>
            <a:xfrm>
              <a:off x="2259499" y="5477572"/>
              <a:ext cx="779500" cy="764512"/>
            </a:xfrm>
            <a:prstGeom prst="ellipse">
              <a:avLst/>
            </a:prstGeom>
            <a:solidFill>
              <a:srgbClr val="85CF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35" name="Picture 1034">
              <a:extLst>
                <a:ext uri="{FF2B5EF4-FFF2-40B4-BE49-F238E27FC236}">
                  <a16:creationId xmlns:a16="http://schemas.microsoft.com/office/drawing/2014/main" id="{98948E16-5A0E-5B3A-D1B4-A7D2E91DC613}"/>
                </a:ext>
              </a:extLst>
            </p:cNvPr>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ackgroundRemoval t="10000" b="90000" l="10000" r="90000">
                          <a14:foregroundMark x1="36154" y1="34643" x2="36154" y2="34643"/>
                          <a14:foregroundMark x1="35000" y1="35714" x2="35000" y2="35714"/>
                          <a14:foregroundMark x1="43077" y1="31786" x2="43077" y2="31786"/>
                          <a14:foregroundMark x1="81538" y1="24286" x2="81538" y2="24286"/>
                          <a14:foregroundMark x1="81154" y1="26429" x2="81154" y2="26429"/>
                          <a14:foregroundMark x1="54231" y1="55357" x2="54231" y2="55357"/>
                          <a14:foregroundMark x1="58846" y1="61071" x2="58846" y2="61071"/>
                          <a14:foregroundMark x1="51538" y1="63214" x2="51538" y2="63214"/>
                          <a14:foregroundMark x1="52308" y1="66429" x2="52308" y2="66429"/>
                        </a14:backgroundRemoval>
                      </a14:imgEffect>
                    </a14:imgLayer>
                  </a14:imgProps>
                </a:ext>
              </a:extLst>
            </a:blip>
            <a:srcRect l="8945" t="13965" r="17085" b="16312"/>
            <a:stretch/>
          </p:blipFill>
          <p:spPr>
            <a:xfrm flipH="1">
              <a:off x="2388249" y="5589761"/>
              <a:ext cx="497994" cy="518687"/>
            </a:xfrm>
            <a:prstGeom prst="rect">
              <a:avLst/>
            </a:prstGeom>
          </p:spPr>
        </p:pic>
      </p:grpSp>
      <p:sp>
        <p:nvSpPr>
          <p:cNvPr id="1037" name="Rounded Rectangle 7">
            <a:extLst>
              <a:ext uri="{FF2B5EF4-FFF2-40B4-BE49-F238E27FC236}">
                <a16:creationId xmlns:a16="http://schemas.microsoft.com/office/drawing/2014/main" id="{1F3CA0AF-3A59-2B98-C75B-90A0F65CF991}"/>
              </a:ext>
            </a:extLst>
          </p:cNvPr>
          <p:cNvSpPr>
            <a:spLocks noChangeAspect="1"/>
          </p:cNvSpPr>
          <p:nvPr/>
        </p:nvSpPr>
        <p:spPr>
          <a:xfrm>
            <a:off x="11734800" y="363121"/>
            <a:ext cx="314168" cy="314133"/>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38" name="Oval 2">
            <a:extLst>
              <a:ext uri="{FF2B5EF4-FFF2-40B4-BE49-F238E27FC236}">
                <a16:creationId xmlns:a16="http://schemas.microsoft.com/office/drawing/2014/main" id="{4B22B2E3-63F8-172C-C098-A22A3D79D586}"/>
              </a:ext>
            </a:extLst>
          </p:cNvPr>
          <p:cNvSpPr>
            <a:spLocks noChangeAspect="1"/>
          </p:cNvSpPr>
          <p:nvPr/>
        </p:nvSpPr>
        <p:spPr>
          <a:xfrm>
            <a:off x="11420632" y="1774631"/>
            <a:ext cx="314168" cy="242760"/>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40" name="Rectangle 1">
            <a:extLst>
              <a:ext uri="{FF2B5EF4-FFF2-40B4-BE49-F238E27FC236}">
                <a16:creationId xmlns:a16="http://schemas.microsoft.com/office/drawing/2014/main" id="{B12893EC-6858-2E68-B006-CCE1113AA757}"/>
              </a:ext>
            </a:extLst>
          </p:cNvPr>
          <p:cNvSpPr>
            <a:spLocks noChangeAspect="1"/>
          </p:cNvSpPr>
          <p:nvPr/>
        </p:nvSpPr>
        <p:spPr>
          <a:xfrm>
            <a:off x="11663758" y="2858841"/>
            <a:ext cx="314168" cy="309525"/>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41" name="Freeform 20">
            <a:extLst>
              <a:ext uri="{FF2B5EF4-FFF2-40B4-BE49-F238E27FC236}">
                <a16:creationId xmlns:a16="http://schemas.microsoft.com/office/drawing/2014/main" id="{7BFC2D40-26DF-E808-5C73-1058113A0C5C}"/>
              </a:ext>
            </a:extLst>
          </p:cNvPr>
          <p:cNvSpPr/>
          <p:nvPr/>
        </p:nvSpPr>
        <p:spPr>
          <a:xfrm flipH="1">
            <a:off x="11397700" y="3398583"/>
            <a:ext cx="333882" cy="321039"/>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42" name="Oval 10">
            <a:extLst>
              <a:ext uri="{FF2B5EF4-FFF2-40B4-BE49-F238E27FC236}">
                <a16:creationId xmlns:a16="http://schemas.microsoft.com/office/drawing/2014/main" id="{C67E322E-5593-4D6A-FAFC-C81B6FCE9940}"/>
              </a:ext>
            </a:extLst>
          </p:cNvPr>
          <p:cNvSpPr/>
          <p:nvPr/>
        </p:nvSpPr>
        <p:spPr>
          <a:xfrm>
            <a:off x="11781029" y="2336350"/>
            <a:ext cx="274046" cy="272660"/>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43" name="Down Arrow 1">
            <a:extLst>
              <a:ext uri="{FF2B5EF4-FFF2-40B4-BE49-F238E27FC236}">
                <a16:creationId xmlns:a16="http://schemas.microsoft.com/office/drawing/2014/main" id="{5DFC815B-E66F-BB9A-1887-5189E6255A93}"/>
              </a:ext>
            </a:extLst>
          </p:cNvPr>
          <p:cNvSpPr>
            <a:spLocks noChangeAspect="1"/>
          </p:cNvSpPr>
          <p:nvPr/>
        </p:nvSpPr>
        <p:spPr>
          <a:xfrm rot="10800000" flipH="1">
            <a:off x="11807730" y="3847772"/>
            <a:ext cx="241238" cy="27091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52" name="Rectangle 15">
            <a:extLst>
              <a:ext uri="{FF2B5EF4-FFF2-40B4-BE49-F238E27FC236}">
                <a16:creationId xmlns:a16="http://schemas.microsoft.com/office/drawing/2014/main" id="{F71169E8-6A28-BD2A-6722-203A4B0EB813}"/>
              </a:ext>
            </a:extLst>
          </p:cNvPr>
          <p:cNvSpPr/>
          <p:nvPr/>
        </p:nvSpPr>
        <p:spPr>
          <a:xfrm rot="5400000">
            <a:off x="11392184" y="4302475"/>
            <a:ext cx="434175" cy="423144"/>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53" name="Rectangle 7">
            <a:extLst>
              <a:ext uri="{FF2B5EF4-FFF2-40B4-BE49-F238E27FC236}">
                <a16:creationId xmlns:a16="http://schemas.microsoft.com/office/drawing/2014/main" id="{CD16AA19-EE38-BF84-EA8D-6FF77A221932}"/>
              </a:ext>
            </a:extLst>
          </p:cNvPr>
          <p:cNvSpPr/>
          <p:nvPr/>
        </p:nvSpPr>
        <p:spPr>
          <a:xfrm rot="18900000">
            <a:off x="11607523" y="5938656"/>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54" name="Teardrop 1">
            <a:extLst>
              <a:ext uri="{FF2B5EF4-FFF2-40B4-BE49-F238E27FC236}">
                <a16:creationId xmlns:a16="http://schemas.microsoft.com/office/drawing/2014/main" id="{220B9994-22B8-5D44-E426-D99DAE62AFEA}"/>
              </a:ext>
            </a:extLst>
          </p:cNvPr>
          <p:cNvSpPr/>
          <p:nvPr/>
        </p:nvSpPr>
        <p:spPr>
          <a:xfrm rot="18805991">
            <a:off x="11576819" y="5043755"/>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57" name="Block Arc 25">
            <a:extLst>
              <a:ext uri="{FF2B5EF4-FFF2-40B4-BE49-F238E27FC236}">
                <a16:creationId xmlns:a16="http://schemas.microsoft.com/office/drawing/2014/main" id="{01F5418B-C462-87EF-944B-7DBBBE05DC6C}"/>
              </a:ext>
            </a:extLst>
          </p:cNvPr>
          <p:cNvSpPr/>
          <p:nvPr/>
        </p:nvSpPr>
        <p:spPr>
          <a:xfrm>
            <a:off x="11577716" y="1017761"/>
            <a:ext cx="314169" cy="338898"/>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91973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620B-CD95-4959-028B-26779C8CE518}"/>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853764CD-8859-ADAE-7AFD-04ABE1D7A424}"/>
              </a:ext>
            </a:extLst>
          </p:cNvPr>
          <p:cNvSpPr/>
          <p:nvPr/>
        </p:nvSpPr>
        <p:spPr>
          <a:xfrm>
            <a:off x="-3144" y="1488595"/>
            <a:ext cx="2889387" cy="5369405"/>
          </a:xfrm>
          <a:custGeom>
            <a:avLst/>
            <a:gdLst>
              <a:gd name="connsiteX0" fmla="*/ 0 w 6082378"/>
              <a:gd name="connsiteY0" fmla="*/ 0 h 10312714"/>
              <a:gd name="connsiteX1" fmla="*/ 2737357 w 6082378"/>
              <a:gd name="connsiteY1" fmla="*/ 0 h 10312714"/>
              <a:gd name="connsiteX2" fmla="*/ 3040876 w 6082378"/>
              <a:gd name="connsiteY2" fmla="*/ 162300 h 10312714"/>
              <a:gd name="connsiteX3" fmla="*/ 5267253 w 6082378"/>
              <a:gd name="connsiteY3" fmla="*/ 2387867 h 10312714"/>
              <a:gd name="connsiteX4" fmla="*/ 5267789 w 6082378"/>
              <a:gd name="connsiteY4" fmla="*/ 8469286 h 10312714"/>
              <a:gd name="connsiteX5" fmla="*/ 3696850 w 6082378"/>
              <a:gd name="connsiteY5" fmla="*/ 10258281 h 10312714"/>
              <a:gd name="connsiteX6" fmla="*/ 3620706 w 6082378"/>
              <a:gd name="connsiteY6" fmla="*/ 10312714 h 10312714"/>
              <a:gd name="connsiteX7" fmla="*/ 909 w 6082378"/>
              <a:gd name="connsiteY7" fmla="*/ 10312714 h 103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378" h="10312714">
                <a:moveTo>
                  <a:pt x="0" y="0"/>
                </a:moveTo>
                <a:lnTo>
                  <a:pt x="2737357" y="0"/>
                </a:lnTo>
                <a:lnTo>
                  <a:pt x="3040876" y="162300"/>
                </a:lnTo>
                <a:cubicBezTo>
                  <a:pt x="3950284" y="687089"/>
                  <a:pt x="4723932" y="1447135"/>
                  <a:pt x="5267253" y="2387867"/>
                </a:cubicBezTo>
                <a:cubicBezTo>
                  <a:pt x="6353896" y="4269332"/>
                  <a:pt x="6354100" y="6587629"/>
                  <a:pt x="5267789" y="8469286"/>
                </a:cubicBezTo>
                <a:cubicBezTo>
                  <a:pt x="4860423" y="9174907"/>
                  <a:pt x="4323479" y="9778915"/>
                  <a:pt x="3696850" y="10258281"/>
                </a:cubicBezTo>
                <a:lnTo>
                  <a:pt x="3620706" y="10312714"/>
                </a:lnTo>
                <a:lnTo>
                  <a:pt x="909" y="10312714"/>
                </a:lnTo>
                <a:close/>
              </a:path>
            </a:pathLst>
          </a:custGeom>
          <a:solidFill>
            <a:srgbClr val="E1EED2">
              <a:alpha val="49804"/>
            </a:srgb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E6146733-AD6E-678F-7D9A-C94995F16F42}"/>
              </a:ext>
            </a:extLst>
          </p:cNvPr>
          <p:cNvSpPr/>
          <p:nvPr/>
        </p:nvSpPr>
        <p:spPr>
          <a:xfrm>
            <a:off x="11277600" y="0"/>
            <a:ext cx="914400" cy="6858000"/>
          </a:xfrm>
          <a:prstGeom prst="rect">
            <a:avLst/>
          </a:prstGeom>
          <a:solidFill>
            <a:srgbClr val="5D843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9EFFDE75-9E3D-3022-B6F2-74169A4C2CFF}"/>
              </a:ext>
            </a:extLst>
          </p:cNvPr>
          <p:cNvSpPr/>
          <p:nvPr/>
        </p:nvSpPr>
        <p:spPr>
          <a:xfrm>
            <a:off x="-4786" y="6518503"/>
            <a:ext cx="12196786" cy="339497"/>
          </a:xfrm>
          <a:prstGeom prst="rect">
            <a:avLst/>
          </a:prstGeom>
          <a:solidFill>
            <a:srgbClr val="5D843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mn-cs"/>
            </a:endParaRPr>
          </a:p>
        </p:txBody>
      </p:sp>
      <p:pic>
        <p:nvPicPr>
          <p:cNvPr id="19" name="Picture 18">
            <a:extLst>
              <a:ext uri="{FF2B5EF4-FFF2-40B4-BE49-F238E27FC236}">
                <a16:creationId xmlns:a16="http://schemas.microsoft.com/office/drawing/2014/main" id="{C14490DD-998C-1097-73B8-1F68C585849B}"/>
              </a:ext>
            </a:extLst>
          </p:cNvPr>
          <p:cNvPicPr>
            <a:picLocks noChangeAspect="1"/>
          </p:cNvPicPr>
          <p:nvPr/>
        </p:nvPicPr>
        <p:blipFill>
          <a:blip r:embed="rId3">
            <a:alphaModFix amt="50000"/>
          </a:blip>
          <a:stretch>
            <a:fillRect/>
          </a:stretch>
        </p:blipFill>
        <p:spPr>
          <a:xfrm>
            <a:off x="681053" y="2269063"/>
            <a:ext cx="902286" cy="3603048"/>
          </a:xfrm>
          <a:prstGeom prst="rect">
            <a:avLst/>
          </a:prstGeom>
        </p:spPr>
      </p:pic>
      <p:sp>
        <p:nvSpPr>
          <p:cNvPr id="5" name="Title 1">
            <a:extLst>
              <a:ext uri="{FF2B5EF4-FFF2-40B4-BE49-F238E27FC236}">
                <a16:creationId xmlns:a16="http://schemas.microsoft.com/office/drawing/2014/main" id="{6844F75A-FFDF-0173-83CC-673A5B3ADFC3}"/>
              </a:ext>
            </a:extLst>
          </p:cNvPr>
          <p:cNvSpPr>
            <a:spLocks noGrp="1"/>
          </p:cNvSpPr>
          <p:nvPr>
            <p:ph type="title"/>
          </p:nvPr>
        </p:nvSpPr>
        <p:spPr>
          <a:xfrm>
            <a:off x="2334126" y="381000"/>
            <a:ext cx="6876549" cy="1036642"/>
          </a:xfrm>
        </p:spPr>
        <p:txBody>
          <a:bodyPr/>
          <a:lstStyle/>
          <a:p>
            <a:r>
              <a:rPr lang="lv-LV" sz="2800" b="0" dirty="0">
                <a:solidFill>
                  <a:schemeClr val="tx2"/>
                </a:solidFill>
                <a:cs typeface="Times New Roman" panose="02020603050405020304" pitchFamily="18" charset="0"/>
              </a:rPr>
              <a:t>Ēnu ekonomikas dalībnieka profils –</a:t>
            </a:r>
            <a:br>
              <a:rPr lang="lv-LV" sz="2800" b="0" dirty="0">
                <a:solidFill>
                  <a:schemeClr val="tx2"/>
                </a:solidFill>
                <a:cs typeface="Times New Roman" panose="02020603050405020304" pitchFamily="18" charset="0"/>
              </a:rPr>
            </a:br>
            <a:r>
              <a:rPr lang="lv-LV" sz="2400" b="1" dirty="0">
                <a:solidFill>
                  <a:srgbClr val="5D8431"/>
                </a:solidFill>
                <a:effectLst/>
                <a:cs typeface="Aptos" panose="020B0004020202020204" pitchFamily="34" charset="0"/>
              </a:rPr>
              <a:t>Preču vai pakalpojumu pircējs </a:t>
            </a:r>
            <a:endParaRPr lang="lv-LV" dirty="0">
              <a:solidFill>
                <a:srgbClr val="5D8431"/>
              </a:solidFill>
            </a:endParaRPr>
          </a:p>
        </p:txBody>
      </p:sp>
      <p:sp>
        <p:nvSpPr>
          <p:cNvPr id="6" name="Rounded Rectangle 3">
            <a:extLst>
              <a:ext uri="{FF2B5EF4-FFF2-40B4-BE49-F238E27FC236}">
                <a16:creationId xmlns:a16="http://schemas.microsoft.com/office/drawing/2014/main" id="{95C551B3-8EBE-E0B1-5FA6-9D8C11A1E09A}"/>
              </a:ext>
            </a:extLst>
          </p:cNvPr>
          <p:cNvSpPr/>
          <p:nvPr/>
        </p:nvSpPr>
        <p:spPr>
          <a:xfrm>
            <a:off x="3496151" y="3382916"/>
            <a:ext cx="7339263" cy="1260000"/>
          </a:xfrm>
          <a:prstGeom prst="roundRect">
            <a:avLst/>
          </a:prstGeom>
          <a:noFill/>
          <a:ln>
            <a:solidFill>
              <a:srgbClr val="5D8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a:r>
              <a:rPr lang="lv-LV" altLang="ko-KR" sz="1900" dirty="0">
                <a:solidFill>
                  <a:srgbClr val="2C3E44"/>
                </a:solidFill>
                <a:latin typeface="Verdana" panose="020B0604030504040204" pitchFamily="34" charset="0"/>
                <a:ea typeface="Verdana" panose="020B0604030504040204" pitchFamily="34" charset="0"/>
              </a:rPr>
              <a:t>ja saņemtā prece ir bojāta vai pakalpojumus ir nekvalitatīvs, valsts nevar aizstāvēt patērētāja tiesības, kas var rast grūtības pircējam atgūt naudu, samainīt vai atgriezt preci, saņemt kompensāciju</a:t>
            </a:r>
          </a:p>
        </p:txBody>
      </p:sp>
      <p:sp>
        <p:nvSpPr>
          <p:cNvPr id="7" name="Rounded Rectangle 4">
            <a:extLst>
              <a:ext uri="{FF2B5EF4-FFF2-40B4-BE49-F238E27FC236}">
                <a16:creationId xmlns:a16="http://schemas.microsoft.com/office/drawing/2014/main" id="{98BFF98E-147B-7F47-39FA-F13A99CA3950}"/>
              </a:ext>
            </a:extLst>
          </p:cNvPr>
          <p:cNvSpPr/>
          <p:nvPr/>
        </p:nvSpPr>
        <p:spPr>
          <a:xfrm>
            <a:off x="4151778" y="1680806"/>
            <a:ext cx="7045419" cy="1260000"/>
          </a:xfrm>
          <a:prstGeom prst="roundRect">
            <a:avLst/>
          </a:prstGeom>
          <a:noFill/>
          <a:ln>
            <a:solidFill>
              <a:srgbClr val="5D8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a:r>
              <a:rPr lang="lv-LV" altLang="ko-KR" sz="1900" dirty="0">
                <a:solidFill>
                  <a:srgbClr val="2C3E44"/>
                </a:solidFill>
                <a:latin typeface="Verdana" panose="020B0604030504040204" pitchFamily="34" charset="0"/>
                <a:ea typeface="Verdana" panose="020B0604030504040204" pitchFamily="34" charset="0"/>
              </a:rPr>
              <a:t>iegādājoties nekvalitatīvas preces vai pakalpojumus neviens negarantē kvalitāti, kas var būt dzīvībai vai veselībai bīstami – veselības un skaistumkopšanas pakalpojumi, auto remonts</a:t>
            </a:r>
          </a:p>
        </p:txBody>
      </p:sp>
      <p:sp>
        <p:nvSpPr>
          <p:cNvPr id="8" name="Rounded Rectangle 5">
            <a:extLst>
              <a:ext uri="{FF2B5EF4-FFF2-40B4-BE49-F238E27FC236}">
                <a16:creationId xmlns:a16="http://schemas.microsoft.com/office/drawing/2014/main" id="{8D67FA1B-D538-F93D-D10D-B53092EA7D3F}"/>
              </a:ext>
            </a:extLst>
          </p:cNvPr>
          <p:cNvSpPr/>
          <p:nvPr/>
        </p:nvSpPr>
        <p:spPr>
          <a:xfrm>
            <a:off x="2946961" y="5034171"/>
            <a:ext cx="6840000" cy="1260000"/>
          </a:xfrm>
          <a:prstGeom prst="roundRect">
            <a:avLst/>
          </a:prstGeom>
          <a:noFill/>
          <a:ln>
            <a:solidFill>
              <a:srgbClr val="5D8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a:r>
              <a:rPr lang="lv-LV" altLang="ko-KR" sz="1900" dirty="0">
                <a:solidFill>
                  <a:srgbClr val="2C3E44"/>
                </a:solidFill>
                <a:latin typeface="Verdana" panose="020B0604030504040204" pitchFamily="34" charset="0"/>
                <a:ea typeface="Verdana" panose="020B0604030504040204" pitchFamily="34" charset="0"/>
              </a:rPr>
              <a:t>saglabājot toleranci pret ēnu ekonomiku tiek samazināti budžeta ienākumi, kas var ietekmēt publisko pakalpojumu kvalitāti, atalgojumu ārstiem,  ugunsdzēsējiem, skolotājiem u.c.</a:t>
            </a:r>
          </a:p>
        </p:txBody>
      </p:sp>
      <p:sp>
        <p:nvSpPr>
          <p:cNvPr id="3" name="Oval 26">
            <a:extLst>
              <a:ext uri="{FF2B5EF4-FFF2-40B4-BE49-F238E27FC236}">
                <a16:creationId xmlns:a16="http://schemas.microsoft.com/office/drawing/2014/main" id="{C8A1F490-4638-25BB-7862-A78EA67DECEA}"/>
              </a:ext>
            </a:extLst>
          </p:cNvPr>
          <p:cNvSpPr/>
          <p:nvPr/>
        </p:nvSpPr>
        <p:spPr>
          <a:xfrm>
            <a:off x="11623253" y="3856424"/>
            <a:ext cx="360000" cy="360000"/>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Freeform 19">
            <a:extLst>
              <a:ext uri="{FF2B5EF4-FFF2-40B4-BE49-F238E27FC236}">
                <a16:creationId xmlns:a16="http://schemas.microsoft.com/office/drawing/2014/main" id="{2E0E1A08-152C-C0F1-656A-5ED57733A676}"/>
              </a:ext>
            </a:extLst>
          </p:cNvPr>
          <p:cNvSpPr/>
          <p:nvPr/>
        </p:nvSpPr>
        <p:spPr>
          <a:xfrm>
            <a:off x="11753746" y="3145882"/>
            <a:ext cx="360000" cy="360000"/>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Rectangle 9">
            <a:extLst>
              <a:ext uri="{FF2B5EF4-FFF2-40B4-BE49-F238E27FC236}">
                <a16:creationId xmlns:a16="http://schemas.microsoft.com/office/drawing/2014/main" id="{378F2940-07C7-419B-A5A0-2B16F2832558}"/>
              </a:ext>
            </a:extLst>
          </p:cNvPr>
          <p:cNvSpPr/>
          <p:nvPr/>
        </p:nvSpPr>
        <p:spPr>
          <a:xfrm>
            <a:off x="11422972" y="4637998"/>
            <a:ext cx="324000" cy="2880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ound Same Side Corner Rectangle 6">
            <a:extLst>
              <a:ext uri="{FF2B5EF4-FFF2-40B4-BE49-F238E27FC236}">
                <a16:creationId xmlns:a16="http://schemas.microsoft.com/office/drawing/2014/main" id="{4EFA4CDE-9992-071F-0413-A2C32332EAD6}"/>
              </a:ext>
            </a:extLst>
          </p:cNvPr>
          <p:cNvSpPr/>
          <p:nvPr/>
        </p:nvSpPr>
        <p:spPr>
          <a:xfrm rot="2700000">
            <a:off x="11614229" y="2376517"/>
            <a:ext cx="173541" cy="58150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Isosceles Triangle 13">
            <a:extLst>
              <a:ext uri="{FF2B5EF4-FFF2-40B4-BE49-F238E27FC236}">
                <a16:creationId xmlns:a16="http://schemas.microsoft.com/office/drawing/2014/main" id="{1D50F9DE-8981-0DB5-25B7-EA7B519200D2}"/>
              </a:ext>
            </a:extLst>
          </p:cNvPr>
          <p:cNvSpPr/>
          <p:nvPr/>
        </p:nvSpPr>
        <p:spPr>
          <a:xfrm rot="10800000">
            <a:off x="11596581" y="801783"/>
            <a:ext cx="233406" cy="32400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Rectangle 15">
            <a:extLst>
              <a:ext uri="{FF2B5EF4-FFF2-40B4-BE49-F238E27FC236}">
                <a16:creationId xmlns:a16="http://schemas.microsoft.com/office/drawing/2014/main" id="{41A012A2-79B5-1F02-76DC-1F3EE2E9FAD0}"/>
              </a:ext>
            </a:extLst>
          </p:cNvPr>
          <p:cNvSpPr/>
          <p:nvPr/>
        </p:nvSpPr>
        <p:spPr>
          <a:xfrm rot="5400000">
            <a:off x="11310284" y="1294926"/>
            <a:ext cx="411116" cy="35285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Block Arc 41">
            <a:extLst>
              <a:ext uri="{FF2B5EF4-FFF2-40B4-BE49-F238E27FC236}">
                <a16:creationId xmlns:a16="http://schemas.microsoft.com/office/drawing/2014/main" id="{E7C92544-2B8C-395B-243A-10A33F48F42B}"/>
              </a:ext>
            </a:extLst>
          </p:cNvPr>
          <p:cNvSpPr/>
          <p:nvPr/>
        </p:nvSpPr>
        <p:spPr>
          <a:xfrm>
            <a:off x="11653735" y="5322859"/>
            <a:ext cx="378274" cy="549252"/>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Left Arrow 1">
            <a:extLst>
              <a:ext uri="{FF2B5EF4-FFF2-40B4-BE49-F238E27FC236}">
                <a16:creationId xmlns:a16="http://schemas.microsoft.com/office/drawing/2014/main" id="{3F4B196D-A11F-1FB3-0D75-B7B6DC8ED463}"/>
              </a:ext>
            </a:extLst>
          </p:cNvPr>
          <p:cNvSpPr>
            <a:spLocks noChangeAspect="1"/>
          </p:cNvSpPr>
          <p:nvPr/>
        </p:nvSpPr>
        <p:spPr>
          <a:xfrm>
            <a:off x="11398040" y="6236312"/>
            <a:ext cx="400562" cy="389871"/>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6" name="Rectangle: Rounded Corners 1055">
            <a:extLst>
              <a:ext uri="{FF2B5EF4-FFF2-40B4-BE49-F238E27FC236}">
                <a16:creationId xmlns:a16="http://schemas.microsoft.com/office/drawing/2014/main" id="{E1DB68EA-5FAB-5620-4191-C9E779B8FC49}"/>
              </a:ext>
            </a:extLst>
          </p:cNvPr>
          <p:cNvSpPr/>
          <p:nvPr/>
        </p:nvSpPr>
        <p:spPr>
          <a:xfrm>
            <a:off x="3804575" y="3092382"/>
            <a:ext cx="4284000"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Garantiju un aizsardzības risks</a:t>
            </a:r>
          </a:p>
        </p:txBody>
      </p:sp>
      <p:sp>
        <p:nvSpPr>
          <p:cNvPr id="26" name="Rectangle: Rounded Corners 25">
            <a:extLst>
              <a:ext uri="{FF2B5EF4-FFF2-40B4-BE49-F238E27FC236}">
                <a16:creationId xmlns:a16="http://schemas.microsoft.com/office/drawing/2014/main" id="{A04353DF-514C-FFCE-0774-4435D9D24960}"/>
              </a:ext>
            </a:extLst>
          </p:cNvPr>
          <p:cNvSpPr/>
          <p:nvPr/>
        </p:nvSpPr>
        <p:spPr>
          <a:xfrm>
            <a:off x="3292974" y="4748333"/>
            <a:ext cx="3238500"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Ietekme uz ekonomiku</a:t>
            </a:r>
          </a:p>
        </p:txBody>
      </p:sp>
      <p:sp>
        <p:nvSpPr>
          <p:cNvPr id="27" name="Rectangle: Rounded Corners 26">
            <a:extLst>
              <a:ext uri="{FF2B5EF4-FFF2-40B4-BE49-F238E27FC236}">
                <a16:creationId xmlns:a16="http://schemas.microsoft.com/office/drawing/2014/main" id="{FB5FCCB1-80AC-7D0C-6C94-FF173695A545}"/>
              </a:ext>
            </a:extLst>
          </p:cNvPr>
          <p:cNvSpPr/>
          <p:nvPr/>
        </p:nvSpPr>
        <p:spPr>
          <a:xfrm>
            <a:off x="4490578" y="1356924"/>
            <a:ext cx="3861853"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Kvalitātes un drošības risks</a:t>
            </a:r>
          </a:p>
        </p:txBody>
      </p:sp>
      <p:grpSp>
        <p:nvGrpSpPr>
          <p:cNvPr id="38" name="Group 37">
            <a:extLst>
              <a:ext uri="{FF2B5EF4-FFF2-40B4-BE49-F238E27FC236}">
                <a16:creationId xmlns:a16="http://schemas.microsoft.com/office/drawing/2014/main" id="{0507011F-289E-B668-2CEF-B0C8109BD3F3}"/>
              </a:ext>
            </a:extLst>
          </p:cNvPr>
          <p:cNvGrpSpPr/>
          <p:nvPr/>
        </p:nvGrpSpPr>
        <p:grpSpPr>
          <a:xfrm>
            <a:off x="3748460" y="2010935"/>
            <a:ext cx="779500" cy="764512"/>
            <a:chOff x="4205663" y="2010935"/>
            <a:chExt cx="779500" cy="764512"/>
          </a:xfrm>
        </p:grpSpPr>
        <p:sp>
          <p:nvSpPr>
            <p:cNvPr id="29" name="Oval 28">
              <a:extLst>
                <a:ext uri="{FF2B5EF4-FFF2-40B4-BE49-F238E27FC236}">
                  <a16:creationId xmlns:a16="http://schemas.microsoft.com/office/drawing/2014/main" id="{CEB7674F-63A8-6321-92F4-F279E996F4FE}"/>
                </a:ext>
              </a:extLst>
            </p:cNvPr>
            <p:cNvSpPr/>
            <p:nvPr/>
          </p:nvSpPr>
          <p:spPr>
            <a:xfrm>
              <a:off x="4205663" y="2010935"/>
              <a:ext cx="779500" cy="764512"/>
            </a:xfrm>
            <a:prstGeom prst="ellipse">
              <a:avLst/>
            </a:prstGeom>
            <a:solidFill>
              <a:srgbClr val="A7B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1" name="Picture 30">
              <a:extLst>
                <a:ext uri="{FF2B5EF4-FFF2-40B4-BE49-F238E27FC236}">
                  <a16:creationId xmlns:a16="http://schemas.microsoft.com/office/drawing/2014/main" id="{A7BFDD79-5EE8-80EA-F626-F2CA52C0DAA6}"/>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4018" b="96429" l="2667" r="95556">
                          <a14:foregroundMark x1="30222" y1="12946" x2="30222" y2="12946"/>
                          <a14:foregroundMark x1="44000" y1="7143" x2="44000" y2="7143"/>
                          <a14:foregroundMark x1="95556" y1="18304" x2="95556" y2="18304"/>
                          <a14:foregroundMark x1="81333" y1="7143" x2="81333" y2="7143"/>
                          <a14:foregroundMark x1="7111" y1="20089" x2="7111" y2="20089"/>
                          <a14:foregroundMark x1="4000" y1="18304" x2="4000" y2="18304"/>
                          <a14:foregroundMark x1="3111" y1="18304" x2="3111" y2="18304"/>
                          <a14:foregroundMark x1="3111" y1="19196" x2="3111" y2="19196"/>
                          <a14:foregroundMark x1="9333" y1="19196" x2="9333" y2="19196"/>
                          <a14:foregroundMark x1="10222" y1="18304" x2="13333" y2="16964"/>
                          <a14:foregroundMark x1="22222" y1="15179" x2="22222" y2="15179"/>
                          <a14:foregroundMark x1="24000" y1="15179" x2="24000" y2="15179"/>
                          <a14:foregroundMark x1="25778" y1="14286" x2="25778" y2="14286"/>
                          <a14:foregroundMark x1="32889" y1="11161" x2="32889" y2="11161"/>
                          <a14:foregroundMark x1="32889" y1="10268" x2="32889" y2="10268"/>
                          <a14:foregroundMark x1="40889" y1="9375" x2="40889" y2="9375"/>
                          <a14:foregroundMark x1="41778" y1="9375" x2="41778" y2="9375"/>
                          <a14:foregroundMark x1="41778" y1="9375" x2="41778" y2="9375"/>
                          <a14:foregroundMark x1="41778" y1="8036" x2="41778" y2="8036"/>
                          <a14:foregroundMark x1="40000" y1="8036" x2="40000" y2="8036"/>
                          <a14:foregroundMark x1="36889" y1="9375" x2="36889" y2="9375"/>
                          <a14:foregroundMark x1="39111" y1="9375" x2="39111" y2="9375"/>
                          <a14:foregroundMark x1="40889" y1="7143" x2="40889" y2="7143"/>
                          <a14:foregroundMark x1="45778" y1="4464" x2="45778" y2="4464"/>
                          <a14:foregroundMark x1="46667" y1="4464" x2="46667" y2="4464"/>
                          <a14:foregroundMark x1="48000" y1="5357" x2="48000" y2="5357"/>
                          <a14:foregroundMark x1="50667" y1="6250" x2="50667" y2="6250"/>
                          <a14:foregroundMark x1="50667" y1="7143" x2="50667" y2="7143"/>
                          <a14:foregroundMark x1="52000" y1="8036" x2="52000" y2="8036"/>
                          <a14:foregroundMark x1="52000" y1="8036" x2="52000" y2="8036"/>
                          <a14:foregroundMark x1="55556" y1="11161" x2="55556" y2="11161"/>
                          <a14:foregroundMark x1="55556" y1="11161" x2="55556" y2="11161"/>
                          <a14:foregroundMark x1="36889" y1="43750" x2="36889" y2="43750"/>
                          <a14:foregroundMark x1="45778" y1="50893" x2="45778" y2="50893"/>
                          <a14:foregroundMark x1="52000" y1="49107" x2="52000" y2="49107"/>
                          <a14:foregroundMark x1="52000" y1="49107" x2="52000" y2="49107"/>
                          <a14:foregroundMark x1="52000" y1="49107" x2="52000" y2="49107"/>
                          <a14:foregroundMark x1="52000" y1="50000" x2="52889" y2="53125"/>
                          <a14:foregroundMark x1="52889" y1="55804" x2="52889" y2="58036"/>
                          <a14:foregroundMark x1="52889" y1="58929" x2="52889" y2="58929"/>
                          <a14:foregroundMark x1="52889" y1="60714" x2="52889" y2="60714"/>
                          <a14:foregroundMark x1="52889" y1="60714" x2="52889" y2="58036"/>
                          <a14:foregroundMark x1="52889" y1="57143" x2="52889" y2="57143"/>
                          <a14:foregroundMark x1="52889" y1="55804" x2="52889" y2="51786"/>
                          <a14:foregroundMark x1="52889" y1="50000" x2="52889" y2="50000"/>
                          <a14:foregroundMark x1="52889" y1="50000" x2="52889" y2="50000"/>
                          <a14:foregroundMark x1="52889" y1="48214" x2="52889" y2="48214"/>
                          <a14:foregroundMark x1="56444" y1="48214" x2="56444" y2="48214"/>
                          <a14:foregroundMark x1="56444" y1="50000" x2="56444" y2="52679"/>
                          <a14:foregroundMark x1="56444" y1="54911" x2="56444" y2="54911"/>
                          <a14:foregroundMark x1="56444" y1="57143" x2="56444" y2="59821"/>
                          <a14:foregroundMark x1="56444" y1="60714" x2="56444" y2="60714"/>
                          <a14:foregroundMark x1="52889" y1="65625" x2="52889" y2="65625"/>
                          <a14:foregroundMark x1="50667" y1="65625" x2="50667" y2="65625"/>
                          <a14:foregroundMark x1="46667" y1="64732" x2="46667" y2="64732"/>
                          <a14:foregroundMark x1="43556" y1="64732" x2="43556" y2="64732"/>
                          <a14:foregroundMark x1="39111" y1="64732" x2="39111" y2="64732"/>
                          <a14:foregroundMark x1="35111" y1="62946" x2="35111" y2="62946"/>
                          <a14:foregroundMark x1="31111" y1="56696" x2="31111" y2="56696"/>
                          <a14:foregroundMark x1="31111" y1="51786" x2="31111" y2="51786"/>
                          <a14:foregroundMark x1="31111" y1="51786" x2="31111" y2="51786"/>
                          <a14:foregroundMark x1="34667" y1="47768" x2="34667" y2="47768"/>
                          <a14:foregroundMark x1="35111" y1="47768" x2="37778" y2="47768"/>
                          <a14:foregroundMark x1="37778" y1="47768" x2="37778" y2="47768"/>
                          <a14:foregroundMark x1="38667" y1="47768" x2="38667" y2="47768"/>
                          <a14:foregroundMark x1="40889" y1="47768" x2="40889" y2="47768"/>
                          <a14:foregroundMark x1="41778" y1="47768" x2="41778" y2="47768"/>
                          <a14:foregroundMark x1="16000" y1="71875" x2="16000" y2="71875"/>
                          <a14:foregroundMark x1="19111" y1="78571" x2="19111" y2="78571"/>
                          <a14:foregroundMark x1="23111" y1="82589" x2="23111" y2="82589"/>
                          <a14:foregroundMark x1="23111" y1="82589" x2="25778" y2="83929"/>
                          <a14:foregroundMark x1="26222" y1="86607" x2="26222" y2="86607"/>
                          <a14:foregroundMark x1="28000" y1="87946" x2="28000" y2="87946"/>
                          <a14:foregroundMark x1="29778" y1="90625" x2="29778" y2="90625"/>
                          <a14:foregroundMark x1="30222" y1="90625" x2="30222" y2="90625"/>
                          <a14:foregroundMark x1="32889" y1="92411" x2="32889" y2="92411"/>
                          <a14:foregroundMark x1="34667" y1="92857" x2="34667" y2="92857"/>
                          <a14:foregroundMark x1="36000" y1="93750" x2="36000" y2="93750"/>
                          <a14:foregroundMark x1="38667" y1="94643" x2="40889" y2="96429"/>
                          <a14:foregroundMark x1="44889" y1="96429" x2="44889" y2="96429"/>
                          <a14:foregroundMark x1="78222" y1="18304" x2="78222" y2="18304"/>
                          <a14:foregroundMark x1="75556" y1="12054" x2="75556" y2="12054"/>
                          <a14:foregroundMark x1="75556" y1="12054" x2="75556" y2="12054"/>
                          <a14:foregroundMark x1="75556" y1="13393" x2="75556" y2="13393"/>
                          <a14:foregroundMark x1="72444" y1="15179" x2="72444" y2="15179"/>
                          <a14:foregroundMark x1="72444" y1="15179" x2="72444" y2="15179"/>
                          <a14:foregroundMark x1="70667" y1="15179" x2="70667" y2="15179"/>
                        </a14:backgroundRemoval>
                      </a14:imgEffect>
                    </a14:imgLayer>
                  </a14:imgProps>
                </a:ext>
              </a:extLst>
            </a:blip>
            <a:stretch>
              <a:fillRect/>
            </a:stretch>
          </p:blipFill>
          <p:spPr>
            <a:xfrm>
              <a:off x="4375175" y="2159651"/>
              <a:ext cx="468000" cy="465920"/>
            </a:xfrm>
            <a:prstGeom prst="rect">
              <a:avLst/>
            </a:prstGeom>
          </p:spPr>
        </p:pic>
      </p:grpSp>
      <p:grpSp>
        <p:nvGrpSpPr>
          <p:cNvPr id="39" name="Group 38">
            <a:extLst>
              <a:ext uri="{FF2B5EF4-FFF2-40B4-BE49-F238E27FC236}">
                <a16:creationId xmlns:a16="http://schemas.microsoft.com/office/drawing/2014/main" id="{FCB42138-293F-39A1-68FE-7274D50EF95A}"/>
              </a:ext>
            </a:extLst>
          </p:cNvPr>
          <p:cNvGrpSpPr/>
          <p:nvPr/>
        </p:nvGrpSpPr>
        <p:grpSpPr>
          <a:xfrm>
            <a:off x="3108300" y="3638760"/>
            <a:ext cx="779500" cy="764512"/>
            <a:chOff x="3565503" y="3638760"/>
            <a:chExt cx="779500" cy="764512"/>
          </a:xfrm>
        </p:grpSpPr>
        <p:sp>
          <p:nvSpPr>
            <p:cNvPr id="32" name="Oval 31">
              <a:extLst>
                <a:ext uri="{FF2B5EF4-FFF2-40B4-BE49-F238E27FC236}">
                  <a16:creationId xmlns:a16="http://schemas.microsoft.com/office/drawing/2014/main" id="{478B118E-3BD4-1B83-18D0-CADFCA8DC358}"/>
                </a:ext>
              </a:extLst>
            </p:cNvPr>
            <p:cNvSpPr/>
            <p:nvPr/>
          </p:nvSpPr>
          <p:spPr>
            <a:xfrm>
              <a:off x="3565503" y="3638760"/>
              <a:ext cx="779500" cy="764512"/>
            </a:xfrm>
            <a:prstGeom prst="ellipse">
              <a:avLst/>
            </a:prstGeom>
            <a:solidFill>
              <a:srgbClr val="A7B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0" name="Picture 2" descr="11,533 Consumer Protection Icon Royalty-Free Photos and Stock Images |  Shutterstock">
              <a:extLst>
                <a:ext uri="{FF2B5EF4-FFF2-40B4-BE49-F238E27FC236}">
                  <a16:creationId xmlns:a16="http://schemas.microsoft.com/office/drawing/2014/main" id="{457CAD0F-E286-4983-B2B9-1C55ABE198C4}"/>
                </a:ext>
              </a:extLst>
            </p:cNvPr>
            <p:cNvPicPr>
              <a:picLocks noChangeAspect="1" noChangeArrowheads="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27556" b="72889" l="28444" r="71556">
                          <a14:foregroundMark x1="51111" y1="27556" x2="51111" y2="27556"/>
                          <a14:foregroundMark x1="59556" y1="48444" x2="59556" y2="48444"/>
                          <a14:foregroundMark x1="46667" y1="60889" x2="46667" y2="60889"/>
                          <a14:foregroundMark x1="28444" y1="63556" x2="28444" y2="63556"/>
                          <a14:backgroundMark x1="59111" y1="47556" x2="59111" y2="47556"/>
                        </a14:backgroundRemoval>
                      </a14:imgEffect>
                    </a14:imgLayer>
                  </a14:imgProps>
                </a:ext>
                <a:ext uri="{28A0092B-C50C-407E-A947-70E740481C1C}">
                  <a14:useLocalDpi xmlns:a14="http://schemas.microsoft.com/office/drawing/2010/main" val="0"/>
                </a:ext>
              </a:extLst>
            </a:blip>
            <a:srcRect l="23976" t="23930" r="23083" b="21281"/>
            <a:stretch/>
          </p:blipFill>
          <p:spPr bwMode="auto">
            <a:xfrm>
              <a:off x="3735767" y="3804182"/>
              <a:ext cx="432000" cy="447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BF1EF9CD-65BC-782C-B7E6-2E5DF3544C9A}"/>
              </a:ext>
            </a:extLst>
          </p:cNvPr>
          <p:cNvGrpSpPr/>
          <p:nvPr/>
        </p:nvGrpSpPr>
        <p:grpSpPr>
          <a:xfrm>
            <a:off x="2537154" y="5322859"/>
            <a:ext cx="779500" cy="764512"/>
            <a:chOff x="2994357" y="5322859"/>
            <a:chExt cx="779500" cy="764512"/>
          </a:xfrm>
        </p:grpSpPr>
        <p:sp>
          <p:nvSpPr>
            <p:cNvPr id="33" name="Oval 32">
              <a:extLst>
                <a:ext uri="{FF2B5EF4-FFF2-40B4-BE49-F238E27FC236}">
                  <a16:creationId xmlns:a16="http://schemas.microsoft.com/office/drawing/2014/main" id="{ECD4209F-55E8-78B0-9EB4-5EF1503F69CC}"/>
                </a:ext>
              </a:extLst>
            </p:cNvPr>
            <p:cNvSpPr/>
            <p:nvPr/>
          </p:nvSpPr>
          <p:spPr>
            <a:xfrm>
              <a:off x="2994357" y="5322859"/>
              <a:ext cx="779500" cy="764512"/>
            </a:xfrm>
            <a:prstGeom prst="ellipse">
              <a:avLst/>
            </a:prstGeom>
            <a:solidFill>
              <a:srgbClr val="A7B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Rectangle 7">
              <a:extLst>
                <a:ext uri="{FF2B5EF4-FFF2-40B4-BE49-F238E27FC236}">
                  <a16:creationId xmlns:a16="http://schemas.microsoft.com/office/drawing/2014/main" id="{8CF187BC-C0B8-82F2-5A5B-9370EE011162}"/>
                </a:ext>
              </a:extLst>
            </p:cNvPr>
            <p:cNvSpPr/>
            <p:nvPr/>
          </p:nvSpPr>
          <p:spPr>
            <a:xfrm>
              <a:off x="3178698" y="5499588"/>
              <a:ext cx="432000" cy="44131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6" name="Pie 24">
            <a:extLst>
              <a:ext uri="{FF2B5EF4-FFF2-40B4-BE49-F238E27FC236}">
                <a16:creationId xmlns:a16="http://schemas.microsoft.com/office/drawing/2014/main" id="{2757B866-67B8-F0B1-51C0-6307D2038E10}"/>
              </a:ext>
            </a:extLst>
          </p:cNvPr>
          <p:cNvSpPr/>
          <p:nvPr/>
        </p:nvSpPr>
        <p:spPr>
          <a:xfrm>
            <a:off x="11715281" y="1879249"/>
            <a:ext cx="352852" cy="324001"/>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55" name="Rectangle 130">
            <a:extLst>
              <a:ext uri="{FF2B5EF4-FFF2-40B4-BE49-F238E27FC236}">
                <a16:creationId xmlns:a16="http://schemas.microsoft.com/office/drawing/2014/main" id="{FDEBCD8A-E39D-BDB2-32E6-53EDB3285B30}"/>
              </a:ext>
            </a:extLst>
          </p:cNvPr>
          <p:cNvSpPr/>
          <p:nvPr/>
        </p:nvSpPr>
        <p:spPr>
          <a:xfrm>
            <a:off x="11514239" y="83781"/>
            <a:ext cx="504000" cy="50400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Tree>
    <p:extLst>
      <p:ext uri="{BB962C8B-B14F-4D97-AF65-F5344CB8AC3E}">
        <p14:creationId xmlns:p14="http://schemas.microsoft.com/office/powerpoint/2010/main" val="4939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E0DC0-3348-FE09-B338-71F73D416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83125-F94B-AC90-82B5-69C05ECF759D}"/>
              </a:ext>
            </a:extLst>
          </p:cNvPr>
          <p:cNvSpPr>
            <a:spLocks noGrp="1"/>
          </p:cNvSpPr>
          <p:nvPr>
            <p:ph type="title"/>
          </p:nvPr>
        </p:nvSpPr>
        <p:spPr>
          <a:xfrm>
            <a:off x="2334126" y="381000"/>
            <a:ext cx="7562349" cy="1036642"/>
          </a:xfrm>
        </p:spPr>
        <p:txBody>
          <a:bodyPr/>
          <a:lstStyle/>
          <a:p>
            <a:r>
              <a:rPr lang="lv-LV" sz="2800" b="0" dirty="0">
                <a:solidFill>
                  <a:schemeClr val="tx2"/>
                </a:solidFill>
                <a:cs typeface="Times New Roman" panose="02020603050405020304" pitchFamily="18" charset="0"/>
              </a:rPr>
              <a:t>Ēnu ekonomikas dalībnieka profils –</a:t>
            </a:r>
            <a:br>
              <a:rPr lang="lv-LV" sz="2800" b="0" dirty="0">
                <a:solidFill>
                  <a:schemeClr val="tx2"/>
                </a:solidFill>
                <a:cs typeface="Times New Roman" panose="02020603050405020304" pitchFamily="18" charset="0"/>
              </a:rPr>
            </a:br>
            <a:r>
              <a:rPr lang="lv-LV" sz="2400" b="1" dirty="0">
                <a:solidFill>
                  <a:srgbClr val="1F497D"/>
                </a:solidFill>
                <a:effectLst/>
                <a:cs typeface="Aptos" panose="020B0004020202020204" pitchFamily="34" charset="0"/>
              </a:rPr>
              <a:t>Uzņēmējs</a:t>
            </a:r>
            <a:endParaRPr lang="lv-LV" dirty="0">
              <a:solidFill>
                <a:srgbClr val="1F497D"/>
              </a:solidFill>
            </a:endParaRPr>
          </a:p>
        </p:txBody>
      </p:sp>
      <p:sp>
        <p:nvSpPr>
          <p:cNvPr id="10" name="Rectangle 9">
            <a:extLst>
              <a:ext uri="{FF2B5EF4-FFF2-40B4-BE49-F238E27FC236}">
                <a16:creationId xmlns:a16="http://schemas.microsoft.com/office/drawing/2014/main" id="{D5679A28-FE49-C999-369E-4D414CED3C96}"/>
              </a:ext>
            </a:extLst>
          </p:cNvPr>
          <p:cNvSpPr/>
          <p:nvPr/>
        </p:nvSpPr>
        <p:spPr>
          <a:xfrm>
            <a:off x="11277600" y="0"/>
            <a:ext cx="914400" cy="6858000"/>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39E7A257-3338-77F3-4AA5-A824325C6D1D}"/>
              </a:ext>
            </a:extLst>
          </p:cNvPr>
          <p:cNvSpPr/>
          <p:nvPr/>
        </p:nvSpPr>
        <p:spPr>
          <a:xfrm>
            <a:off x="-4786" y="6518503"/>
            <a:ext cx="12196786" cy="339497"/>
          </a:xfrm>
          <a:prstGeom prst="rect">
            <a:avLst/>
          </a:prstGeom>
          <a:solidFill>
            <a:srgbClr val="1F497D"/>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mn-cs"/>
            </a:endParaRPr>
          </a:p>
        </p:txBody>
      </p:sp>
      <p:pic>
        <p:nvPicPr>
          <p:cNvPr id="3" name="Picture 2">
            <a:extLst>
              <a:ext uri="{FF2B5EF4-FFF2-40B4-BE49-F238E27FC236}">
                <a16:creationId xmlns:a16="http://schemas.microsoft.com/office/drawing/2014/main" id="{0F0A2390-C76A-36B5-F32C-9E899618F11B}"/>
              </a:ext>
            </a:extLst>
          </p:cNvPr>
          <p:cNvPicPr>
            <a:picLocks noChangeAspect="1"/>
          </p:cNvPicPr>
          <p:nvPr/>
        </p:nvPicPr>
        <p:blipFill>
          <a:blip r:embed="rId3">
            <a:duotone>
              <a:schemeClr val="accent1">
                <a:shade val="45000"/>
                <a:satMod val="135000"/>
              </a:schemeClr>
              <a:prstClr val="white"/>
            </a:duotone>
          </a:blip>
          <a:stretch>
            <a:fillRect/>
          </a:stretch>
        </p:blipFill>
        <p:spPr>
          <a:xfrm>
            <a:off x="600789" y="2021436"/>
            <a:ext cx="1103472" cy="3462828"/>
          </a:xfrm>
          <a:prstGeom prst="rect">
            <a:avLst/>
          </a:prstGeom>
        </p:spPr>
      </p:pic>
      <p:sp>
        <p:nvSpPr>
          <p:cNvPr id="8" name="Rounded Rectangle 3">
            <a:extLst>
              <a:ext uri="{FF2B5EF4-FFF2-40B4-BE49-F238E27FC236}">
                <a16:creationId xmlns:a16="http://schemas.microsoft.com/office/drawing/2014/main" id="{2B418A4A-1D08-0E41-C2DE-3B6C66FD449A}"/>
              </a:ext>
            </a:extLst>
          </p:cNvPr>
          <p:cNvSpPr/>
          <p:nvPr/>
        </p:nvSpPr>
        <p:spPr>
          <a:xfrm>
            <a:off x="3646962" y="1463684"/>
            <a:ext cx="7476410" cy="684000"/>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r>
              <a:rPr lang="lv-LV" altLang="ko-KR" sz="1900" dirty="0">
                <a:solidFill>
                  <a:srgbClr val="2C3E44"/>
                </a:solidFill>
                <a:latin typeface="Verdana" panose="020B0604030504040204" pitchFamily="34" charset="0"/>
                <a:ea typeface="Verdana" panose="020B0604030504040204" pitchFamily="34" charset="0"/>
              </a:rPr>
              <a:t>nodokļu uzrēķini, sodi, administratīvā un kriminālatbildība</a:t>
            </a:r>
            <a:endParaRPr lang="ko-KR" altLang="en-US" sz="1900" dirty="0">
              <a:solidFill>
                <a:srgbClr val="2C3E44"/>
              </a:solidFill>
              <a:latin typeface="Verdana" panose="020B0604030504040204" pitchFamily="34" charset="0"/>
            </a:endParaRPr>
          </a:p>
        </p:txBody>
      </p:sp>
      <p:sp>
        <p:nvSpPr>
          <p:cNvPr id="11" name="Rounded Rectangle 4">
            <a:extLst>
              <a:ext uri="{FF2B5EF4-FFF2-40B4-BE49-F238E27FC236}">
                <a16:creationId xmlns:a16="http://schemas.microsoft.com/office/drawing/2014/main" id="{DE562E29-B212-C919-90EE-7484835C252D}"/>
              </a:ext>
            </a:extLst>
          </p:cNvPr>
          <p:cNvSpPr/>
          <p:nvPr/>
        </p:nvSpPr>
        <p:spPr>
          <a:xfrm>
            <a:off x="3399311" y="2442789"/>
            <a:ext cx="7662663" cy="684000"/>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r>
              <a:rPr lang="lv-LV" altLang="ko-KR" sz="1900" dirty="0">
                <a:solidFill>
                  <a:srgbClr val="2C3E44"/>
                </a:solidFill>
                <a:latin typeface="Verdana" panose="020B0604030504040204" pitchFamily="34" charset="0"/>
                <a:ea typeface="Verdana" panose="020B0604030504040204" pitchFamily="34" charset="0"/>
              </a:rPr>
              <a:t>nevar izmantot oficiālas finanšu sistēmas priekšrocības – investīcijas, banku aizdevumus, apdrošināšanu</a:t>
            </a:r>
            <a:endParaRPr lang="ko-KR" altLang="en-US" sz="1900" dirty="0">
              <a:solidFill>
                <a:srgbClr val="2C3E44"/>
              </a:solidFill>
              <a:latin typeface="Verdana" panose="020B0604030504040204" pitchFamily="34" charset="0"/>
            </a:endParaRPr>
          </a:p>
        </p:txBody>
      </p:sp>
      <p:sp>
        <p:nvSpPr>
          <p:cNvPr id="12" name="Rounded Rectangle 5">
            <a:extLst>
              <a:ext uri="{FF2B5EF4-FFF2-40B4-BE49-F238E27FC236}">
                <a16:creationId xmlns:a16="http://schemas.microsoft.com/office/drawing/2014/main" id="{8ACBB5F2-D779-4E2A-6F1F-04D6559B1C18}"/>
              </a:ext>
            </a:extLst>
          </p:cNvPr>
          <p:cNvSpPr/>
          <p:nvPr/>
        </p:nvSpPr>
        <p:spPr>
          <a:xfrm>
            <a:off x="3170712" y="3448422"/>
            <a:ext cx="7476410" cy="684000"/>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r>
              <a:rPr lang="lv-LV" altLang="ko-KR" sz="1900" dirty="0">
                <a:solidFill>
                  <a:srgbClr val="2C3E44"/>
                </a:solidFill>
                <a:latin typeface="Verdana" panose="020B0604030504040204" pitchFamily="34" charset="0"/>
                <a:ea typeface="Verdana" panose="020B0604030504040204" pitchFamily="34" charset="0"/>
              </a:rPr>
              <a:t>slikta reputācija var ietekmēt turpmākās biznesa iespējas, sadarbību ar citiem komersantiem un valsti</a:t>
            </a:r>
          </a:p>
        </p:txBody>
      </p:sp>
      <p:sp>
        <p:nvSpPr>
          <p:cNvPr id="13" name="Rounded Rectangle 6">
            <a:extLst>
              <a:ext uri="{FF2B5EF4-FFF2-40B4-BE49-F238E27FC236}">
                <a16:creationId xmlns:a16="http://schemas.microsoft.com/office/drawing/2014/main" id="{C00560D7-6985-BE6F-F42F-7127D6E9D778}"/>
              </a:ext>
            </a:extLst>
          </p:cNvPr>
          <p:cNvSpPr/>
          <p:nvPr/>
        </p:nvSpPr>
        <p:spPr>
          <a:xfrm>
            <a:off x="2923062" y="4454055"/>
            <a:ext cx="7476410" cy="684000"/>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a:r>
              <a:rPr lang="lv-LV" altLang="ko-KR" sz="1900" dirty="0">
                <a:solidFill>
                  <a:srgbClr val="2C3E44"/>
                </a:solidFill>
                <a:latin typeface="Verdana" panose="020B0604030504040204" pitchFamily="34" charset="0"/>
                <a:ea typeface="Verdana" panose="020B0604030504040204" pitchFamily="34" charset="0"/>
              </a:rPr>
              <a:t>darbiniekiem liegtas sociālās garantijas, veselības apdrošināšana, uzkrājumi pensijas fondā</a:t>
            </a:r>
            <a:endParaRPr lang="ko-KR" altLang="en-US" sz="1900" dirty="0">
              <a:solidFill>
                <a:srgbClr val="2C3E44"/>
              </a:solidFill>
              <a:latin typeface="Verdana" panose="020B0604030504040204" pitchFamily="34" charset="0"/>
            </a:endParaRPr>
          </a:p>
        </p:txBody>
      </p:sp>
      <p:sp>
        <p:nvSpPr>
          <p:cNvPr id="78" name="Rounded Rectangle 6">
            <a:extLst>
              <a:ext uri="{FF2B5EF4-FFF2-40B4-BE49-F238E27FC236}">
                <a16:creationId xmlns:a16="http://schemas.microsoft.com/office/drawing/2014/main" id="{B7A841A4-6826-BC78-6A01-19CB2E651C08}"/>
              </a:ext>
            </a:extLst>
          </p:cNvPr>
          <p:cNvSpPr/>
          <p:nvPr/>
        </p:nvSpPr>
        <p:spPr>
          <a:xfrm>
            <a:off x="2637311" y="5459686"/>
            <a:ext cx="7476410" cy="684000"/>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2788"/>
            <a:r>
              <a:rPr lang="lv-LV" altLang="ko-KR" sz="1900" dirty="0">
                <a:solidFill>
                  <a:srgbClr val="2C3E44"/>
                </a:solidFill>
                <a:latin typeface="Verdana" panose="020B0604030504040204" pitchFamily="34" charset="0"/>
                <a:ea typeface="Verdana" panose="020B0604030504040204" pitchFamily="34" charset="0"/>
              </a:rPr>
              <a:t>negodīga konkurence, negatīvā ietekme uz uzņēmējdarbības vidi un valsts ekonomiku kopumā</a:t>
            </a:r>
            <a:endParaRPr lang="ko-KR" altLang="en-US" sz="1900" dirty="0">
              <a:solidFill>
                <a:srgbClr val="2C3E44"/>
              </a:solidFill>
              <a:latin typeface="Verdana" panose="020B0604030504040204" pitchFamily="34" charset="0"/>
            </a:endParaRPr>
          </a:p>
        </p:txBody>
      </p:sp>
      <p:sp>
        <p:nvSpPr>
          <p:cNvPr id="37" name="Rectangle: Rounded Corners 36">
            <a:extLst>
              <a:ext uri="{FF2B5EF4-FFF2-40B4-BE49-F238E27FC236}">
                <a16:creationId xmlns:a16="http://schemas.microsoft.com/office/drawing/2014/main" id="{D9673782-2224-57E7-C688-00E3FF789A29}"/>
              </a:ext>
            </a:extLst>
          </p:cNvPr>
          <p:cNvSpPr/>
          <p:nvPr/>
        </p:nvSpPr>
        <p:spPr>
          <a:xfrm>
            <a:off x="3968175" y="1168579"/>
            <a:ext cx="3861853"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Juridiskās sekas</a:t>
            </a:r>
          </a:p>
        </p:txBody>
      </p:sp>
      <p:sp>
        <p:nvSpPr>
          <p:cNvPr id="5" name="Rectangle: Rounded Corners 4">
            <a:extLst>
              <a:ext uri="{FF2B5EF4-FFF2-40B4-BE49-F238E27FC236}">
                <a16:creationId xmlns:a16="http://schemas.microsoft.com/office/drawing/2014/main" id="{02D47C30-CED5-7312-1D29-D8FDD0C8612F}"/>
              </a:ext>
            </a:extLst>
          </p:cNvPr>
          <p:cNvSpPr/>
          <p:nvPr/>
        </p:nvSpPr>
        <p:spPr>
          <a:xfrm>
            <a:off x="3680119" y="2186942"/>
            <a:ext cx="3861853"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Finanšu zaudējumi</a:t>
            </a:r>
          </a:p>
        </p:txBody>
      </p:sp>
      <p:sp>
        <p:nvSpPr>
          <p:cNvPr id="6" name="Rectangle: Rounded Corners 5">
            <a:extLst>
              <a:ext uri="{FF2B5EF4-FFF2-40B4-BE49-F238E27FC236}">
                <a16:creationId xmlns:a16="http://schemas.microsoft.com/office/drawing/2014/main" id="{46FE468B-4B0B-FDE0-7574-6A1D75EC9DFF}"/>
              </a:ext>
            </a:extLst>
          </p:cNvPr>
          <p:cNvSpPr/>
          <p:nvPr/>
        </p:nvSpPr>
        <p:spPr>
          <a:xfrm>
            <a:off x="3491925" y="3172831"/>
            <a:ext cx="3861853"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Reputācijas risks</a:t>
            </a:r>
          </a:p>
        </p:txBody>
      </p:sp>
      <p:sp>
        <p:nvSpPr>
          <p:cNvPr id="7" name="Rectangle: Rounded Corners 6">
            <a:extLst>
              <a:ext uri="{FF2B5EF4-FFF2-40B4-BE49-F238E27FC236}">
                <a16:creationId xmlns:a16="http://schemas.microsoft.com/office/drawing/2014/main" id="{8977FF0F-D97C-6DC3-DA52-384B87372109}"/>
              </a:ext>
            </a:extLst>
          </p:cNvPr>
          <p:cNvSpPr/>
          <p:nvPr/>
        </p:nvSpPr>
        <p:spPr>
          <a:xfrm>
            <a:off x="3203869" y="4188020"/>
            <a:ext cx="5126581"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Darbinieku sociālās aizsardzības risks</a:t>
            </a:r>
          </a:p>
        </p:txBody>
      </p:sp>
      <p:sp>
        <p:nvSpPr>
          <p:cNvPr id="15" name="Rectangle: Rounded Corners 14">
            <a:extLst>
              <a:ext uri="{FF2B5EF4-FFF2-40B4-BE49-F238E27FC236}">
                <a16:creationId xmlns:a16="http://schemas.microsoft.com/office/drawing/2014/main" id="{779B59FE-F4BD-BBC3-F53D-F9DE1AD5B34B}"/>
              </a:ext>
            </a:extLst>
          </p:cNvPr>
          <p:cNvSpPr/>
          <p:nvPr/>
        </p:nvSpPr>
        <p:spPr>
          <a:xfrm>
            <a:off x="2918119" y="5198945"/>
            <a:ext cx="3861853" cy="360000"/>
          </a:xfrm>
          <a:prstGeom prst="roundRect">
            <a:avLst/>
          </a:prstGeom>
          <a:solidFill>
            <a:schemeClr val="accent1">
              <a:lumMod val="20000"/>
              <a:lumOff val="80000"/>
            </a:schemeClr>
          </a:solidFill>
          <a:ln>
            <a:solidFill>
              <a:srgbClr val="5D8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v-LV" altLang="ko-KR" sz="1800" b="1" dirty="0">
                <a:solidFill>
                  <a:srgbClr val="2C3E44"/>
                </a:solidFill>
                <a:latin typeface="Verdana" panose="020B0604030504040204" pitchFamily="34" charset="0"/>
                <a:ea typeface="Verdana" panose="020B0604030504040204" pitchFamily="34" charset="0"/>
              </a:rPr>
              <a:t>Tirgus izkropļošana</a:t>
            </a:r>
          </a:p>
        </p:txBody>
      </p:sp>
      <p:sp>
        <p:nvSpPr>
          <p:cNvPr id="16" name="Oval 15">
            <a:extLst>
              <a:ext uri="{FF2B5EF4-FFF2-40B4-BE49-F238E27FC236}">
                <a16:creationId xmlns:a16="http://schemas.microsoft.com/office/drawing/2014/main" id="{08C29BFF-DB4C-E442-41AA-85AC1ADD6D3C}"/>
              </a:ext>
            </a:extLst>
          </p:cNvPr>
          <p:cNvSpPr/>
          <p:nvPr/>
        </p:nvSpPr>
        <p:spPr>
          <a:xfrm>
            <a:off x="3392119" y="1512121"/>
            <a:ext cx="576000" cy="576000"/>
          </a:xfrm>
          <a:prstGeom prst="ellipse">
            <a:avLst/>
          </a:prstGeom>
          <a:solidFill>
            <a:srgbClr val="A9B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a:extLst>
              <a:ext uri="{FF2B5EF4-FFF2-40B4-BE49-F238E27FC236}">
                <a16:creationId xmlns:a16="http://schemas.microsoft.com/office/drawing/2014/main" id="{6949E2BB-7B50-5728-E2F7-F161ADBC9E37}"/>
              </a:ext>
            </a:extLst>
          </p:cNvPr>
          <p:cNvSpPr/>
          <p:nvPr/>
        </p:nvSpPr>
        <p:spPr>
          <a:xfrm>
            <a:off x="3113359" y="2494837"/>
            <a:ext cx="576000" cy="576000"/>
          </a:xfrm>
          <a:prstGeom prst="ellipse">
            <a:avLst/>
          </a:prstGeom>
          <a:solidFill>
            <a:srgbClr val="A9B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al 17">
            <a:extLst>
              <a:ext uri="{FF2B5EF4-FFF2-40B4-BE49-F238E27FC236}">
                <a16:creationId xmlns:a16="http://schemas.microsoft.com/office/drawing/2014/main" id="{82FC416D-1922-3B11-4FE8-F788AD8BCC78}"/>
              </a:ext>
            </a:extLst>
          </p:cNvPr>
          <p:cNvSpPr/>
          <p:nvPr/>
        </p:nvSpPr>
        <p:spPr>
          <a:xfrm>
            <a:off x="2673403" y="4532835"/>
            <a:ext cx="576000" cy="576000"/>
          </a:xfrm>
          <a:prstGeom prst="ellipse">
            <a:avLst/>
          </a:prstGeom>
          <a:solidFill>
            <a:srgbClr val="A9B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Oval 18">
            <a:extLst>
              <a:ext uri="{FF2B5EF4-FFF2-40B4-BE49-F238E27FC236}">
                <a16:creationId xmlns:a16="http://schemas.microsoft.com/office/drawing/2014/main" id="{61382F4C-0EEB-56F6-A712-663499457630}"/>
              </a:ext>
            </a:extLst>
          </p:cNvPr>
          <p:cNvSpPr/>
          <p:nvPr/>
        </p:nvSpPr>
        <p:spPr>
          <a:xfrm>
            <a:off x="2896716" y="3511942"/>
            <a:ext cx="576000" cy="576000"/>
          </a:xfrm>
          <a:prstGeom prst="ellipse">
            <a:avLst/>
          </a:prstGeom>
          <a:solidFill>
            <a:srgbClr val="A9B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Oval 19">
            <a:extLst>
              <a:ext uri="{FF2B5EF4-FFF2-40B4-BE49-F238E27FC236}">
                <a16:creationId xmlns:a16="http://schemas.microsoft.com/office/drawing/2014/main" id="{F1E1A808-705E-71A7-AB24-DD55C111C328}"/>
              </a:ext>
            </a:extLst>
          </p:cNvPr>
          <p:cNvSpPr/>
          <p:nvPr/>
        </p:nvSpPr>
        <p:spPr>
          <a:xfrm>
            <a:off x="2351805" y="5492846"/>
            <a:ext cx="576000" cy="576000"/>
          </a:xfrm>
          <a:prstGeom prst="ellipse">
            <a:avLst/>
          </a:prstGeom>
          <a:solidFill>
            <a:srgbClr val="A9BA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Picture 20">
            <a:extLst>
              <a:ext uri="{FF2B5EF4-FFF2-40B4-BE49-F238E27FC236}">
                <a16:creationId xmlns:a16="http://schemas.microsoft.com/office/drawing/2014/main" id="{B5C65C69-D1DD-1F00-286E-6A1BBBF83591}"/>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23929" b="68571" l="22692" r="78077">
                        <a14:foregroundMark x1="41538" y1="66786" x2="41538" y2="66786"/>
                        <a14:foregroundMark x1="38846" y1="62143" x2="38846" y2="62143"/>
                        <a14:foregroundMark x1="36923" y1="50714" x2="36923" y2="50714"/>
                        <a14:foregroundMark x1="48846" y1="27857" x2="48846" y2="27857"/>
                        <a14:foregroundMark x1="60000" y1="48929" x2="60000" y2="48929"/>
                        <a14:foregroundMark x1="43077" y1="23929" x2="43077" y2="23929"/>
                        <a14:foregroundMark x1="78077" y1="60000" x2="78077" y2="60000"/>
                        <a14:foregroundMark x1="42692" y1="68214" x2="42692" y2="68214"/>
                        <a14:foregroundMark x1="35000" y1="67500" x2="35000" y2="67500"/>
                        <a14:foregroundMark x1="28846" y1="68214" x2="28846" y2="68214"/>
                        <a14:foregroundMark x1="22692" y1="68571" x2="22692" y2="68571"/>
                        <a14:foregroundMark x1="24231" y1="68214" x2="24231" y2="68214"/>
                      </a14:backgroundRemoval>
                    </a14:imgEffect>
                  </a14:imgLayer>
                </a14:imgProps>
              </a:ext>
            </a:extLst>
          </a:blip>
          <a:srcRect l="18087" t="21540" r="16715" b="30684"/>
          <a:stretch/>
        </p:blipFill>
        <p:spPr>
          <a:xfrm>
            <a:off x="3490499" y="1616746"/>
            <a:ext cx="405450" cy="319956"/>
          </a:xfrm>
          <a:prstGeom prst="rect">
            <a:avLst/>
          </a:prstGeom>
        </p:spPr>
      </p:pic>
      <p:pic>
        <p:nvPicPr>
          <p:cNvPr id="22" name="Picture 21">
            <a:extLst>
              <a:ext uri="{FF2B5EF4-FFF2-40B4-BE49-F238E27FC236}">
                <a16:creationId xmlns:a16="http://schemas.microsoft.com/office/drawing/2014/main" id="{0E61507F-9DF6-6634-E742-D96B302A0A50}"/>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backgroundRemoval t="9778" b="89778" l="8444" r="94667">
                        <a14:foregroundMark x1="45333" y1="45333" x2="45333" y2="45333"/>
                        <a14:foregroundMark x1="77333" y1="67556" x2="77333" y2="67556"/>
                        <a14:foregroundMark x1="94667" y1="71111" x2="94667" y2="71111"/>
                        <a14:foregroundMark x1="26222" y1="89333" x2="26222" y2="89333"/>
                        <a14:foregroundMark x1="8444" y1="79556" x2="8444" y2="79556"/>
                      </a14:backgroundRemoval>
                    </a14:imgEffect>
                  </a14:imgLayer>
                </a14:imgProps>
              </a:ext>
            </a:extLst>
          </a:blip>
          <a:stretch>
            <a:fillRect/>
          </a:stretch>
        </p:blipFill>
        <p:spPr>
          <a:xfrm>
            <a:off x="11580221" y="6191974"/>
            <a:ext cx="513728" cy="513728"/>
          </a:xfrm>
          <a:prstGeom prst="rect">
            <a:avLst/>
          </a:prstGeom>
        </p:spPr>
      </p:pic>
      <p:pic>
        <p:nvPicPr>
          <p:cNvPr id="3076" name="Picture 4" descr="Finance icon PNG and SVG Vector Free Download">
            <a:extLst>
              <a:ext uri="{FF2B5EF4-FFF2-40B4-BE49-F238E27FC236}">
                <a16:creationId xmlns:a16="http://schemas.microsoft.com/office/drawing/2014/main" id="{6738C412-76AB-1C16-195B-A454F3569F9E}"/>
              </a:ext>
            </a:extLst>
          </p:cNvPr>
          <p:cNvPicPr>
            <a:picLocks noChangeAspect="1" noChangeArrowheads="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ackgroundRemoval t="5310" b="98673" l="1794" r="96861">
                        <a14:foregroundMark x1="41256" y1="18142" x2="41256" y2="18142"/>
                        <a14:foregroundMark x1="41704" y1="13717" x2="41704" y2="13717"/>
                        <a14:foregroundMark x1="41256" y1="6195" x2="41256" y2="6195"/>
                        <a14:foregroundMark x1="40807" y1="5752" x2="40807" y2="5752"/>
                        <a14:foregroundMark x1="39910" y1="5310" x2="39910" y2="5310"/>
                        <a14:foregroundMark x1="44843" y1="40265" x2="44843" y2="40265"/>
                        <a14:foregroundMark x1="17937" y1="71681" x2="17937" y2="71681"/>
                        <a14:foregroundMark x1="11211" y1="87168" x2="11211" y2="87168"/>
                        <a14:foregroundMark x1="8969" y1="73894" x2="8969" y2="73894"/>
                        <a14:foregroundMark x1="8969" y1="73894" x2="8969" y2="73894"/>
                        <a14:foregroundMark x1="1794" y1="75221" x2="1794" y2="75221"/>
                        <a14:foregroundMark x1="1794" y1="75221" x2="1794" y2="75221"/>
                        <a14:foregroundMark x1="16143" y1="95133" x2="16143" y2="95133"/>
                        <a14:foregroundMark x1="21076" y1="96460" x2="21076" y2="96460"/>
                        <a14:foregroundMark x1="47534" y1="81858" x2="47534" y2="81858"/>
                        <a14:foregroundMark x1="47534" y1="90708" x2="47534" y2="90708"/>
                        <a14:foregroundMark x1="52915" y1="98230" x2="52915" y2="98230"/>
                        <a14:foregroundMark x1="53363" y1="76106" x2="53363" y2="76106"/>
                        <a14:foregroundMark x1="81166" y1="61504" x2="81166" y2="61504"/>
                        <a14:foregroundMark x1="82063" y1="69469" x2="82063" y2="69469"/>
                        <a14:foregroundMark x1="96861" y1="64602" x2="96861" y2="64602"/>
                        <a14:foregroundMark x1="85650" y1="77876" x2="85650" y2="77876"/>
                        <a14:foregroundMark x1="86547" y1="88938" x2="86547" y2="88938"/>
                        <a14:foregroundMark x1="89238" y1="98673" x2="89238" y2="98673"/>
                      </a14:backgroundRemoval>
                    </a14:imgEffect>
                  </a14:imgLayer>
                </a14:imgProps>
              </a:ext>
              <a:ext uri="{28A0092B-C50C-407E-A947-70E740481C1C}">
                <a14:useLocalDpi xmlns:a14="http://schemas.microsoft.com/office/drawing/2010/main" val="0"/>
              </a:ext>
            </a:extLst>
          </a:blip>
          <a:srcRect/>
          <a:stretch>
            <a:fillRect/>
          </a:stretch>
        </p:blipFill>
        <p:spPr bwMode="auto">
          <a:xfrm>
            <a:off x="3193549" y="2563852"/>
            <a:ext cx="405925" cy="4113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ACCFF3F-6FF5-EDF9-C5F4-B69316E5E898}"/>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ackgroundRemoval t="10000" b="90000" l="10000" r="90000">
                        <a14:foregroundMark x1="20982" y1="30804" x2="20982" y2="30804"/>
                        <a14:foregroundMark x1="52232" y1="23661" x2="52232" y2="23661"/>
                        <a14:foregroundMark x1="83036" y1="29911" x2="83036" y2="29911"/>
                      </a14:backgroundRemoval>
                    </a14:imgEffect>
                  </a14:imgLayer>
                </a14:imgProps>
              </a:ext>
            </a:extLst>
          </a:blip>
          <a:stretch>
            <a:fillRect/>
          </a:stretch>
        </p:blipFill>
        <p:spPr>
          <a:xfrm>
            <a:off x="2966040" y="3578283"/>
            <a:ext cx="449705" cy="449705"/>
          </a:xfrm>
          <a:prstGeom prst="rect">
            <a:avLst/>
          </a:prstGeom>
        </p:spPr>
      </p:pic>
      <p:pic>
        <p:nvPicPr>
          <p:cNvPr id="24" name="Picture 23">
            <a:extLst>
              <a:ext uri="{FF2B5EF4-FFF2-40B4-BE49-F238E27FC236}">
                <a16:creationId xmlns:a16="http://schemas.microsoft.com/office/drawing/2014/main" id="{B59DB8E5-A531-74C8-94CF-6B4662B2A167}"/>
              </a:ext>
            </a:extLst>
          </p:cNvPr>
          <p:cNvPicPr>
            <a:picLocks noChangeAspect="1"/>
          </p:cNvPicPr>
          <p:nvPr/>
        </p:nvPicPr>
        <p:blipFill>
          <a:blip r:embed="rId12">
            <a:duotone>
              <a:prstClr val="black"/>
              <a:schemeClr val="accent3">
                <a:tint val="45000"/>
                <a:satMod val="400000"/>
              </a:schemeClr>
            </a:duotone>
          </a:blip>
          <a:stretch>
            <a:fillRect/>
          </a:stretch>
        </p:blipFill>
        <p:spPr>
          <a:xfrm>
            <a:off x="2755112" y="4601989"/>
            <a:ext cx="415600" cy="415600"/>
          </a:xfrm>
          <a:prstGeom prst="rect">
            <a:avLst/>
          </a:prstGeom>
        </p:spPr>
      </p:pic>
      <p:pic>
        <p:nvPicPr>
          <p:cNvPr id="26" name="Picture 25">
            <a:extLst>
              <a:ext uri="{FF2B5EF4-FFF2-40B4-BE49-F238E27FC236}">
                <a16:creationId xmlns:a16="http://schemas.microsoft.com/office/drawing/2014/main" id="{19410420-0E68-394C-C446-DDC2DF26C849}"/>
              </a:ext>
            </a:extLst>
          </p:cNvPr>
          <p:cNvPicPr>
            <a:picLocks noChangeAspect="1"/>
          </p:cNvPicPr>
          <p:nvPr/>
        </p:nvPicPr>
        <p:blipFill>
          <a:blip r:embed="rId13">
            <a:biLevel thresh="25000"/>
          </a:blip>
          <a:stretch>
            <a:fillRect/>
          </a:stretch>
        </p:blipFill>
        <p:spPr>
          <a:xfrm>
            <a:off x="11348816" y="4913450"/>
            <a:ext cx="432752" cy="432752"/>
          </a:xfrm>
          <a:prstGeom prst="rect">
            <a:avLst/>
          </a:prstGeom>
        </p:spPr>
      </p:pic>
      <p:pic>
        <p:nvPicPr>
          <p:cNvPr id="28" name="Picture 27">
            <a:extLst>
              <a:ext uri="{FF2B5EF4-FFF2-40B4-BE49-F238E27FC236}">
                <a16:creationId xmlns:a16="http://schemas.microsoft.com/office/drawing/2014/main" id="{9FC93761-41BF-9B11-85A3-7B18D662977E}"/>
              </a:ext>
            </a:extLst>
          </p:cNvPr>
          <p:cNvPicPr>
            <a:picLocks noChangeAspect="1"/>
          </p:cNvPicPr>
          <p:nvPr/>
        </p:nvPicPr>
        <p:blipFill>
          <a:blip r:embed="rId14">
            <a:duotone>
              <a:schemeClr val="accent3">
                <a:shade val="45000"/>
                <a:satMod val="135000"/>
              </a:schemeClr>
              <a:prstClr val="white"/>
            </a:duotone>
            <a:extLst>
              <a:ext uri="{BEBA8EAE-BF5A-486C-A8C5-ECC9F3942E4B}">
                <a14:imgProps xmlns:a14="http://schemas.microsoft.com/office/drawing/2010/main">
                  <a14:imgLayer r:embed="rId15">
                    <a14:imgEffect>
                      <a14:backgroundRemoval t="22500" b="55714" l="24797" r="73984">
                        <a14:foregroundMark x1="25203" y1="23929" x2="25203" y2="23929"/>
                        <a14:foregroundMark x1="35772" y1="44643" x2="35772" y2="44643"/>
                        <a14:foregroundMark x1="70325" y1="33929" x2="70325" y2="33929"/>
                        <a14:foregroundMark x1="73984" y1="47500" x2="73984" y2="47500"/>
                        <a14:foregroundMark x1="64228" y1="55714" x2="64228" y2="55714"/>
                      </a14:backgroundRemoval>
                    </a14:imgEffect>
                    <a14:imgEffect>
                      <a14:artisticPhotocopy/>
                    </a14:imgEffect>
                    <a14:imgEffect>
                      <a14:brightnessContrast contrast="-40000"/>
                    </a14:imgEffect>
                  </a14:imgLayer>
                </a14:imgProps>
              </a:ext>
            </a:extLst>
          </a:blip>
          <a:srcRect l="23984" t="19210" r="23379" b="42568"/>
          <a:stretch/>
        </p:blipFill>
        <p:spPr>
          <a:xfrm>
            <a:off x="2459636" y="5641614"/>
            <a:ext cx="355350" cy="293693"/>
          </a:xfrm>
          <a:prstGeom prst="rect">
            <a:avLst/>
          </a:prstGeom>
        </p:spPr>
      </p:pic>
      <p:sp>
        <p:nvSpPr>
          <p:cNvPr id="31" name="Block Arc 14">
            <a:extLst>
              <a:ext uri="{FF2B5EF4-FFF2-40B4-BE49-F238E27FC236}">
                <a16:creationId xmlns:a16="http://schemas.microsoft.com/office/drawing/2014/main" id="{C53252F0-7A5B-3719-78EE-5B31E29D35E1}"/>
              </a:ext>
            </a:extLst>
          </p:cNvPr>
          <p:cNvSpPr/>
          <p:nvPr/>
        </p:nvSpPr>
        <p:spPr>
          <a:xfrm rot="16200000">
            <a:off x="11523007" y="160805"/>
            <a:ext cx="430833" cy="47510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2" name="Round Same Side Corner Rectangle 11">
            <a:extLst>
              <a:ext uri="{FF2B5EF4-FFF2-40B4-BE49-F238E27FC236}">
                <a16:creationId xmlns:a16="http://schemas.microsoft.com/office/drawing/2014/main" id="{05C4BAD7-B9DB-F18D-3F6D-3E2BF52A2629}"/>
              </a:ext>
            </a:extLst>
          </p:cNvPr>
          <p:cNvSpPr/>
          <p:nvPr/>
        </p:nvSpPr>
        <p:spPr>
          <a:xfrm rot="9900000">
            <a:off x="11724618" y="1006245"/>
            <a:ext cx="351326" cy="31552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ectangle 9">
            <a:extLst>
              <a:ext uri="{FF2B5EF4-FFF2-40B4-BE49-F238E27FC236}">
                <a16:creationId xmlns:a16="http://schemas.microsoft.com/office/drawing/2014/main" id="{35C2DE74-AFC5-52FC-37BF-A38AE44D04A4}"/>
              </a:ext>
            </a:extLst>
          </p:cNvPr>
          <p:cNvSpPr/>
          <p:nvPr/>
        </p:nvSpPr>
        <p:spPr>
          <a:xfrm>
            <a:off x="11509720" y="1621008"/>
            <a:ext cx="397823" cy="395701"/>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Donut 39">
            <a:extLst>
              <a:ext uri="{FF2B5EF4-FFF2-40B4-BE49-F238E27FC236}">
                <a16:creationId xmlns:a16="http://schemas.microsoft.com/office/drawing/2014/main" id="{0E38D0E5-E361-A28A-9946-1183DD4DAB98}"/>
              </a:ext>
            </a:extLst>
          </p:cNvPr>
          <p:cNvSpPr/>
          <p:nvPr/>
        </p:nvSpPr>
        <p:spPr>
          <a:xfrm>
            <a:off x="11639792" y="3227944"/>
            <a:ext cx="336183" cy="35033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8" name="Rectangle 16">
            <a:extLst>
              <a:ext uri="{FF2B5EF4-FFF2-40B4-BE49-F238E27FC236}">
                <a16:creationId xmlns:a16="http://schemas.microsoft.com/office/drawing/2014/main" id="{284CEB2D-7EAE-C013-009F-C228D1927C62}"/>
              </a:ext>
            </a:extLst>
          </p:cNvPr>
          <p:cNvSpPr/>
          <p:nvPr/>
        </p:nvSpPr>
        <p:spPr>
          <a:xfrm>
            <a:off x="11581606" y="5480387"/>
            <a:ext cx="462403" cy="30276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Oval 21">
            <a:extLst>
              <a:ext uri="{FF2B5EF4-FFF2-40B4-BE49-F238E27FC236}">
                <a16:creationId xmlns:a16="http://schemas.microsoft.com/office/drawing/2014/main" id="{35415AB5-84BE-3AA1-BB8E-5D40E4EBD9C0}"/>
              </a:ext>
            </a:extLst>
          </p:cNvPr>
          <p:cNvSpPr>
            <a:spLocks noChangeAspect="1"/>
          </p:cNvSpPr>
          <p:nvPr/>
        </p:nvSpPr>
        <p:spPr>
          <a:xfrm>
            <a:off x="11735599" y="4220097"/>
            <a:ext cx="358350" cy="36134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Chord 38">
            <a:extLst>
              <a:ext uri="{FF2B5EF4-FFF2-40B4-BE49-F238E27FC236}">
                <a16:creationId xmlns:a16="http://schemas.microsoft.com/office/drawing/2014/main" id="{99C1B108-64B8-B89A-2492-BE7C71B21891}"/>
              </a:ext>
            </a:extLst>
          </p:cNvPr>
          <p:cNvSpPr/>
          <p:nvPr/>
        </p:nvSpPr>
        <p:spPr>
          <a:xfrm>
            <a:off x="11399775" y="2487757"/>
            <a:ext cx="298445" cy="427899"/>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082" name="Picture 10" descr="Dot Icon Business Analytics Collection Thin Stock Vector (Royalty Free)  2209953283 | Shutterstock">
            <a:extLst>
              <a:ext uri="{FF2B5EF4-FFF2-40B4-BE49-F238E27FC236}">
                <a16:creationId xmlns:a16="http://schemas.microsoft.com/office/drawing/2014/main" id="{D0A519DE-B560-E111-026B-5B2F707AFF82}"/>
              </a:ext>
            </a:extLst>
          </p:cNvPr>
          <p:cNvPicPr>
            <a:picLocks noChangeAspect="1" noChangeArrowheads="1"/>
          </p:cNvPicPr>
          <p:nvPr/>
        </p:nvPicPr>
        <p:blipFill rotWithShape="1">
          <a:blip r:embed="rId16">
            <a:lum bright="70000" contrast="-70000"/>
            <a:extLst>
              <a:ext uri="{BEBA8EAE-BF5A-486C-A8C5-ECC9F3942E4B}">
                <a14:imgProps xmlns:a14="http://schemas.microsoft.com/office/drawing/2010/main">
                  <a14:imgLayer r:embed="rId17">
                    <a14:imgEffect>
                      <a14:backgroundRemoval t="22747" b="53219" l="26389" r="73611">
                        <a14:foregroundMark x1="33333" y1="22747" x2="33333" y2="22747"/>
                        <a14:foregroundMark x1="28241" y1="49785" x2="28241" y2="49785"/>
                        <a14:foregroundMark x1="26389" y1="50215" x2="26389" y2="50215"/>
                        <a14:foregroundMark x1="27778" y1="53648" x2="27778" y2="53648"/>
                        <a14:foregroundMark x1="73611" y1="50215" x2="73611" y2="50215"/>
                        <a14:backgroundMark x1="36111" y1="29185" x2="36111" y2="29185"/>
                        <a14:backgroundMark x1="46759" y1="31330" x2="46759" y2="31330"/>
                        <a14:backgroundMark x1="33796" y1="37768" x2="33796" y2="37768"/>
                        <a14:backgroundMark x1="44444" y1="38197" x2="44444" y2="38197"/>
                        <a14:backgroundMark x1="58796" y1="42918" x2="58796" y2="42918"/>
                        <a14:backgroundMark x1="60185" y1="37339" x2="60185" y2="37339"/>
                        <a14:backgroundMark x1="62963" y1="48069" x2="62963" y2="48069"/>
                        <a14:backgroundMark x1="38889" y1="48498" x2="38889" y2="48498"/>
                        <a14:backgroundMark x1="31481" y1="46781" x2="31481" y2="46781"/>
                        <a14:backgroundMark x1="31019" y1="23605" x2="31019" y2="23605"/>
                        <a14:backgroundMark x1="27778" y1="52361" x2="27778" y2="52361"/>
                        <a14:backgroundMark x1="58796" y1="33906" x2="58796" y2="33906"/>
                        <a14:backgroundMark x1="72222" y1="51502" x2="72222" y2="51502"/>
                        <a14:backgroundMark x1="27315" y1="51073" x2="27315" y2="51073"/>
                        <a14:backgroundMark x1="28241" y1="50644" x2="28241" y2="50644"/>
                        <a14:backgroundMark x1="72685" y1="50644" x2="72685" y2="50644"/>
                        <a14:backgroundMark x1="26852" y1="50644" x2="26852" y2="50644"/>
                        <a14:backgroundMark x1="28241" y1="50215" x2="28241" y2="50215"/>
                        <a14:backgroundMark x1="89815" y1="26180" x2="87963" y2="25751"/>
                      </a14:backgroundRemoval>
                    </a14:imgEffect>
                  </a14:imgLayer>
                </a14:imgProps>
              </a:ext>
              <a:ext uri="{28A0092B-C50C-407E-A947-70E740481C1C}">
                <a14:useLocalDpi xmlns:a14="http://schemas.microsoft.com/office/drawing/2010/main" val="0"/>
              </a:ext>
            </a:extLst>
          </a:blip>
          <a:srcRect l="24317" t="19576" r="23729" b="45533"/>
          <a:stretch/>
        </p:blipFill>
        <p:spPr bwMode="auto">
          <a:xfrm>
            <a:off x="11408958" y="3740157"/>
            <a:ext cx="397259" cy="28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30A0-2927-7457-8246-526C4A3A698D}"/>
              </a:ext>
            </a:extLst>
          </p:cNvPr>
          <p:cNvSpPr>
            <a:spLocks noGrp="1"/>
          </p:cNvSpPr>
          <p:nvPr>
            <p:ph type="title"/>
          </p:nvPr>
        </p:nvSpPr>
        <p:spPr>
          <a:xfrm>
            <a:off x="2089382" y="342899"/>
            <a:ext cx="9913658" cy="843709"/>
          </a:xfrm>
        </p:spPr>
        <p:txBody>
          <a:bodyPr vert="horz" lIns="91440" tIns="45720" rIns="91440" bIns="45720" rtlCol="0" anchor="ctr">
            <a:noAutofit/>
          </a:bodyPr>
          <a:lstStyle/>
          <a:p>
            <a:r>
              <a:rPr lang="lv-LV" sz="2800" b="0" dirty="0">
                <a:solidFill>
                  <a:schemeClr val="tx2"/>
                </a:solidFill>
                <a:cs typeface="Times New Roman" panose="02020603050405020304" pitchFamily="18" charset="0"/>
              </a:rPr>
              <a:t>Ēnu ekonomikas cēloņi un sakarības </a:t>
            </a:r>
          </a:p>
        </p:txBody>
      </p:sp>
      <p:sp>
        <p:nvSpPr>
          <p:cNvPr id="4" name="TextBox 3">
            <a:extLst>
              <a:ext uri="{FF2B5EF4-FFF2-40B4-BE49-F238E27FC236}">
                <a16:creationId xmlns:a16="http://schemas.microsoft.com/office/drawing/2014/main" id="{5AD1AB53-32AD-6FAE-BB74-F13D53F613C2}"/>
              </a:ext>
            </a:extLst>
          </p:cNvPr>
          <p:cNvSpPr txBox="1"/>
          <p:nvPr/>
        </p:nvSpPr>
        <p:spPr>
          <a:xfrm>
            <a:off x="397381" y="1528944"/>
            <a:ext cx="4713150" cy="4878643"/>
          </a:xfrm>
          <a:prstGeom prst="rect">
            <a:avLst/>
          </a:prstGeom>
          <a:noFill/>
        </p:spPr>
        <p:txBody>
          <a:bodyPr wrap="square">
            <a:spAutoFit/>
          </a:bodyPr>
          <a:lstStyle/>
          <a:p>
            <a:pPr algn="just">
              <a:lnSpc>
                <a:spcPct val="107000"/>
              </a:lnSpc>
              <a:spcAft>
                <a:spcPts val="800"/>
              </a:spcAft>
            </a:pP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Galvenās hipotēzes, kas stimulē </a:t>
            </a:r>
            <a:r>
              <a:rPr lang="lv-LV" b="1" kern="0" dirty="0">
                <a:solidFill>
                  <a:srgbClr val="2C3E44"/>
                </a:solidFill>
                <a:latin typeface="Verdana" panose="020B0604030504040204" pitchFamily="34" charset="0"/>
                <a:ea typeface="Verdana" panose="020B0604030504040204" pitchFamily="34" charset="0"/>
                <a:cs typeface="Times New Roman" panose="02020603050405020304" pitchFamily="18" charset="0"/>
              </a:rPr>
              <a:t>iesaistīšanos ēnu ekonomikā</a:t>
            </a:r>
            <a:r>
              <a:rPr lang="lv-LV" kern="0" dirty="0">
                <a:solidFill>
                  <a:srgbClr val="2C3E44"/>
                </a:solidFill>
                <a:latin typeface="Verdana" panose="020B0604030504040204" pitchFamily="34" charset="0"/>
                <a:ea typeface="Verdana" panose="020B0604030504040204" pitchFamily="34" charset="0"/>
                <a:cs typeface="Times New Roman" panose="02020603050405020304" pitchFamily="18" charset="0"/>
              </a:rPr>
              <a:t>:</a:t>
            </a:r>
          </a:p>
          <a:p>
            <a:pPr algn="just">
              <a:lnSpc>
                <a:spcPct val="107000"/>
              </a:lnSpc>
              <a:spcAft>
                <a:spcPts val="800"/>
              </a:spcAft>
            </a:pPr>
            <a:endParaRPr lang="lv-LV"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augsts nodokļu slogs</a:t>
            </a:r>
            <a:endParaRPr lang="lv-LV"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pārmērīgs valsts regulējums</a:t>
            </a:r>
            <a:endParaRPr lang="lv-LV"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zema valsts institūciju pakalpojumu kvalitāte</a:t>
            </a:r>
            <a:endParaRPr lang="lv-LV"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lv-LV" b="1" kern="0" dirty="0">
                <a:solidFill>
                  <a:schemeClr val="accent1"/>
                </a:solidFill>
                <a:effectLst/>
                <a:latin typeface="Verdana" panose="020B0604030504040204" pitchFamily="34" charset="0"/>
                <a:ea typeface="Verdana" panose="020B0604030504040204" pitchFamily="34" charset="0"/>
                <a:cs typeface="Times New Roman" panose="02020603050405020304" pitchFamily="18" charset="0"/>
              </a:rPr>
              <a:t>zema nodokļu morāle</a:t>
            </a:r>
            <a:endParaRPr lang="lv-LV" b="1" kern="100" dirty="0">
              <a:solidFill>
                <a:schemeClr val="accent1"/>
              </a:solidFill>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spcAft>
                <a:spcPts val="1000"/>
              </a:spcAft>
              <a:buFont typeface="Wingdings" panose="05000000000000000000" pitchFamily="2" charset="2"/>
              <a:buChar char=""/>
            </a:pPr>
            <a:r>
              <a:rPr lang="lv-LV" kern="0" dirty="0">
                <a:solidFill>
                  <a:srgbClr val="2C3E44"/>
                </a:solidFill>
                <a:latin typeface="Verdana" panose="020B0604030504040204" pitchFamily="34" charset="0"/>
                <a:ea typeface="Verdana" panose="020B0604030504040204" pitchFamily="34" charset="0"/>
                <a:cs typeface="Times New Roman" panose="02020603050405020304" pitchFamily="18" charset="0"/>
              </a:rPr>
              <a:t>zems IKP uz vienu iedzīvotāju valstī</a:t>
            </a:r>
            <a:endParaRPr lang="lv-LV" kern="100" dirty="0">
              <a:solidFill>
                <a:srgbClr val="2C3E44"/>
              </a:solidFill>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augsts </a:t>
            </a:r>
            <a:r>
              <a:rPr lang="lv-LV" kern="0" dirty="0" err="1">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pašnodarbinātības</a:t>
            </a: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 līmenis</a:t>
            </a:r>
            <a:endParaRPr lang="lv-LV" kern="10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spcAft>
                <a:spcPts val="1000"/>
              </a:spcAft>
              <a:buFont typeface="Wingdings" panose="05000000000000000000" pitchFamily="2" charset="2"/>
              <a:buChar char=""/>
            </a:pPr>
            <a:r>
              <a:rPr lang="lv-LV" kern="0" dirty="0">
                <a:solidFill>
                  <a:srgbClr val="2C3E44"/>
                </a:solidFill>
                <a:latin typeface="Verdana" panose="020B0604030504040204" pitchFamily="34" charset="0"/>
                <a:ea typeface="Verdana" panose="020B0604030504040204" pitchFamily="34" charset="0"/>
                <a:cs typeface="Times New Roman" panose="02020603050405020304" pitchFamily="18" charset="0"/>
              </a:rPr>
              <a:t>augsts bezdarbs</a:t>
            </a:r>
            <a:endParaRPr lang="lv-LV" kern="100" dirty="0">
              <a:solidFill>
                <a:srgbClr val="2C3E44"/>
              </a:solidFill>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zems brīvības līmenis</a:t>
            </a:r>
          </a:p>
          <a:p>
            <a:pPr lvl="0" algn="just">
              <a:lnSpc>
                <a:spcPct val="107000"/>
              </a:lnSpc>
              <a:spcAft>
                <a:spcPts val="800"/>
              </a:spcAft>
            </a:pPr>
            <a:endParaRPr lang="lv-LV" sz="1100" kern="100" dirty="0">
              <a:solidFill>
                <a:srgbClr val="2C3E4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74F252A-B817-DB1D-93EA-0433EAF8C3BF}"/>
              </a:ext>
            </a:extLst>
          </p:cNvPr>
          <p:cNvSpPr txBox="1"/>
          <p:nvPr/>
        </p:nvSpPr>
        <p:spPr>
          <a:xfrm>
            <a:off x="6327260" y="1525738"/>
            <a:ext cx="5512697" cy="646331"/>
          </a:xfrm>
          <a:prstGeom prst="rect">
            <a:avLst/>
          </a:prstGeom>
          <a:noFill/>
        </p:spPr>
        <p:txBody>
          <a:bodyPr wrap="square">
            <a:spAutoFit/>
          </a:bodyPr>
          <a:lstStyle/>
          <a:p>
            <a:pPr lvl="0" algn="ctr"/>
            <a:r>
              <a:rPr lang="lv-LV"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Iesaisti ēnu ekonomikā Latvijā ietekmē </a:t>
            </a:r>
          </a:p>
          <a:p>
            <a:pPr lvl="0" algn="ctr"/>
            <a:r>
              <a:rPr lang="lv-LV" b="1" kern="0" dirty="0">
                <a:solidFill>
                  <a:srgbClr val="2C3E44"/>
                </a:solidFill>
                <a:effectLst/>
                <a:latin typeface="Verdana" panose="020B0604030504040204" pitchFamily="34" charset="0"/>
                <a:ea typeface="Verdana" panose="020B0604030504040204" pitchFamily="34" charset="0"/>
                <a:cs typeface="Times New Roman" panose="02020603050405020304" pitchFamily="18" charset="0"/>
              </a:rPr>
              <a:t>ekonomiskais motīvs</a:t>
            </a:r>
          </a:p>
        </p:txBody>
      </p:sp>
      <p:grpSp>
        <p:nvGrpSpPr>
          <p:cNvPr id="10" name="Group 9">
            <a:extLst>
              <a:ext uri="{FF2B5EF4-FFF2-40B4-BE49-F238E27FC236}">
                <a16:creationId xmlns:a16="http://schemas.microsoft.com/office/drawing/2014/main" id="{A76CDB0C-D376-905B-4026-828CEABEA093}"/>
              </a:ext>
            </a:extLst>
          </p:cNvPr>
          <p:cNvGrpSpPr/>
          <p:nvPr/>
        </p:nvGrpSpPr>
        <p:grpSpPr>
          <a:xfrm>
            <a:off x="5486400" y="2511198"/>
            <a:ext cx="6516640" cy="4146831"/>
            <a:chOff x="5486400" y="2113734"/>
            <a:chExt cx="6516640" cy="4146831"/>
          </a:xfrm>
        </p:grpSpPr>
        <p:graphicFrame>
          <p:nvGraphicFramePr>
            <p:cNvPr id="6" name="Chart 5">
              <a:extLst>
                <a:ext uri="{FF2B5EF4-FFF2-40B4-BE49-F238E27FC236}">
                  <a16:creationId xmlns:a16="http://schemas.microsoft.com/office/drawing/2014/main" id="{942928D5-A936-20D6-3F87-931DEFA89A9B}"/>
                </a:ext>
              </a:extLst>
            </p:cNvPr>
            <p:cNvGraphicFramePr>
              <a:graphicFrameLocks/>
            </p:cNvGraphicFramePr>
            <p:nvPr>
              <p:extLst>
                <p:ext uri="{D42A27DB-BD31-4B8C-83A1-F6EECF244321}">
                  <p14:modId xmlns:p14="http://schemas.microsoft.com/office/powerpoint/2010/main" val="3173045153"/>
                </p:ext>
              </p:extLst>
            </p:nvPr>
          </p:nvGraphicFramePr>
          <p:xfrm>
            <a:off x="8204471" y="2113734"/>
            <a:ext cx="3798569" cy="414683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C36EC87-2E1A-459C-ED92-8BF0AFB083B7}"/>
                </a:ext>
              </a:extLst>
            </p:cNvPr>
            <p:cNvSpPr txBox="1"/>
            <p:nvPr/>
          </p:nvSpPr>
          <p:spPr>
            <a:xfrm>
              <a:off x="5486400" y="2279725"/>
              <a:ext cx="2869589" cy="3470181"/>
            </a:xfrm>
            <a:prstGeom prst="rect">
              <a:avLst/>
            </a:prstGeom>
            <a:noFill/>
          </p:spPr>
          <p:txBody>
            <a:bodyPr wrap="square">
              <a:spAutoFit/>
            </a:bodyPr>
            <a:lstStyle/>
            <a:p>
              <a:pPr algn="r"/>
              <a:r>
                <a:rPr lang="lv-LV" sz="1400" dirty="0">
                  <a:latin typeface="Verdana" panose="020B0604030504040204" pitchFamily="34" charset="0"/>
                  <a:ea typeface="Verdana" panose="020B0604030504040204" pitchFamily="34" charset="0"/>
                </a:rPr>
                <a:t>Labāka kvalitāte</a:t>
              </a:r>
            </a:p>
            <a:p>
              <a:pPr algn="r"/>
              <a:endParaRPr lang="lv-LV" sz="1600" dirty="0">
                <a:latin typeface="Verdana" panose="020B0604030504040204" pitchFamily="34" charset="0"/>
                <a:ea typeface="Verdana" panose="020B0604030504040204" pitchFamily="34" charset="0"/>
              </a:endParaRPr>
            </a:p>
            <a:p>
              <a:pPr algn="r"/>
              <a:r>
                <a:rPr lang="lv-LV" sz="1400" dirty="0">
                  <a:latin typeface="Verdana" panose="020B0604030504040204" pitchFamily="34" charset="0"/>
                  <a:ea typeface="Verdana" panose="020B0604030504040204" pitchFamily="34" charset="0"/>
                </a:rPr>
                <a:t>Prece vai pakalpojums nav pieejams parastajā tirgū</a:t>
              </a:r>
            </a:p>
            <a:p>
              <a:pPr algn="r"/>
              <a:endParaRPr lang="lv-LV" sz="800" dirty="0">
                <a:latin typeface="Verdana" panose="020B0604030504040204" pitchFamily="34" charset="0"/>
                <a:ea typeface="Verdana" panose="020B0604030504040204" pitchFamily="34" charset="0"/>
              </a:endParaRPr>
            </a:p>
            <a:p>
              <a:pPr algn="r"/>
              <a:r>
                <a:rPr lang="lv-LV" sz="1400" dirty="0">
                  <a:latin typeface="Verdana" panose="020B0604030504040204" pitchFamily="34" charset="0"/>
                  <a:ea typeface="Verdana" panose="020B0604030504040204" pitchFamily="34" charset="0"/>
                </a:rPr>
                <a:t>Sapratu vēlāk, ka prece vai pakalpojums ir nedeklarēts</a:t>
              </a:r>
            </a:p>
            <a:p>
              <a:pPr algn="r"/>
              <a:endParaRPr lang="lv-LV" sz="1000" dirty="0">
                <a:latin typeface="Verdana" panose="020B0604030504040204" pitchFamily="34" charset="0"/>
                <a:ea typeface="Verdana" panose="020B0604030504040204" pitchFamily="34" charset="0"/>
              </a:endParaRPr>
            </a:p>
            <a:p>
              <a:pPr algn="r"/>
              <a:r>
                <a:rPr lang="lv-LV" sz="1400" dirty="0">
                  <a:latin typeface="Verdana" panose="020B0604030504040204" pitchFamily="34" charset="0"/>
                  <a:ea typeface="Verdana" panose="020B0604030504040204" pitchFamily="34" charset="0"/>
                </a:rPr>
                <a:t>Ātrāka apkalpošana</a:t>
              </a:r>
            </a:p>
            <a:p>
              <a:pPr algn="r"/>
              <a:endParaRPr lang="lv-LV" sz="1050" dirty="0">
                <a:latin typeface="Verdana" panose="020B0604030504040204" pitchFamily="34" charset="0"/>
                <a:ea typeface="Verdana" panose="020B0604030504040204" pitchFamily="34" charset="0"/>
              </a:endParaRPr>
            </a:p>
            <a:p>
              <a:pPr algn="r"/>
              <a:r>
                <a:rPr lang="lv-LV" sz="1400" dirty="0">
                  <a:latin typeface="Verdana" panose="020B0604030504040204" pitchFamily="34" charset="0"/>
                  <a:ea typeface="Verdana" panose="020B0604030504040204" pitchFamily="34" charset="0"/>
                </a:rPr>
                <a:t>Iespēja palīdzēt kādam, </a:t>
              </a:r>
            </a:p>
            <a:p>
              <a:pPr algn="r"/>
              <a:r>
                <a:rPr lang="lv-LV" sz="1400" dirty="0">
                  <a:latin typeface="Verdana" panose="020B0604030504040204" pitchFamily="34" charset="0"/>
                  <a:ea typeface="Verdana" panose="020B0604030504040204" pitchFamily="34" charset="0"/>
                </a:rPr>
                <a:t>kam vajadzīga nauda</a:t>
              </a:r>
            </a:p>
            <a:p>
              <a:pPr algn="r"/>
              <a:endParaRPr lang="lv-LV" sz="700" dirty="0">
                <a:latin typeface="Verdana" panose="020B0604030504040204" pitchFamily="34" charset="0"/>
                <a:ea typeface="Verdana" panose="020B0604030504040204" pitchFamily="34" charset="0"/>
              </a:endParaRPr>
            </a:p>
            <a:p>
              <a:pPr algn="r"/>
              <a:r>
                <a:rPr lang="lv-LV" sz="1400" dirty="0">
                  <a:latin typeface="Verdana" panose="020B0604030504040204" pitchFamily="34" charset="0"/>
                  <a:ea typeface="Verdana" panose="020B0604030504040204" pitchFamily="34" charset="0"/>
                </a:rPr>
                <a:t>Pakalpojums starp draugiem, kolēģiem vai radiniekiem</a:t>
              </a:r>
            </a:p>
            <a:p>
              <a:pPr algn="r"/>
              <a:endParaRPr lang="lv-LV" sz="700" dirty="0">
                <a:latin typeface="Verdana" panose="020B0604030504040204" pitchFamily="34" charset="0"/>
                <a:ea typeface="Verdana" panose="020B0604030504040204" pitchFamily="34" charset="0"/>
              </a:endParaRPr>
            </a:p>
            <a:p>
              <a:pPr algn="r"/>
              <a:r>
                <a:rPr lang="lv-LV" sz="1400" dirty="0">
                  <a:latin typeface="Verdana" panose="020B0604030504040204" pitchFamily="34" charset="0"/>
                  <a:ea typeface="Verdana" panose="020B0604030504040204" pitchFamily="34" charset="0"/>
                </a:rPr>
                <a:t>Zemāka cena</a:t>
              </a:r>
            </a:p>
          </p:txBody>
        </p:sp>
      </p:grpSp>
      <p:sp>
        <p:nvSpPr>
          <p:cNvPr id="11" name="TextBox 10">
            <a:extLst>
              <a:ext uri="{FF2B5EF4-FFF2-40B4-BE49-F238E27FC236}">
                <a16:creationId xmlns:a16="http://schemas.microsoft.com/office/drawing/2014/main" id="{C0310E3F-F3B2-262C-14F3-B781F5EFF527}"/>
              </a:ext>
            </a:extLst>
          </p:cNvPr>
          <p:cNvSpPr txBox="1"/>
          <p:nvPr/>
        </p:nvSpPr>
        <p:spPr>
          <a:xfrm>
            <a:off x="7289890" y="6404006"/>
            <a:ext cx="4713150" cy="400110"/>
          </a:xfrm>
          <a:prstGeom prst="rect">
            <a:avLst/>
          </a:prstGeom>
          <a:noFill/>
        </p:spPr>
        <p:txBody>
          <a:bodyPr wrap="none" rtlCol="0">
            <a:spAutoFit/>
          </a:bodyPr>
          <a:lstStyle/>
          <a:p>
            <a:pPr algn="r"/>
            <a:r>
              <a:rPr lang="lv-LV" sz="1000" i="1" dirty="0">
                <a:latin typeface="Verdana" panose="020B0604030504040204" pitchFamily="34" charset="0"/>
                <a:ea typeface="Verdana" panose="020B0604030504040204" pitchFamily="34" charset="0"/>
              </a:rPr>
              <a:t>Kāpēc jūs iegādājaties preces vai pakalpojumus nedeklarētā veidā, %</a:t>
            </a:r>
          </a:p>
          <a:p>
            <a:pPr algn="r"/>
            <a:r>
              <a:rPr lang="lv-LV" sz="1000" i="1" dirty="0">
                <a:latin typeface="Verdana" panose="020B0604030504040204" pitchFamily="34" charset="0"/>
                <a:ea typeface="Verdana" panose="020B0604030504040204" pitchFamily="34" charset="0"/>
              </a:rPr>
              <a:t>(iespējamas vairākas atbildes) </a:t>
            </a:r>
            <a:r>
              <a:rPr lang="lv-LV" sz="1000" i="1" dirty="0" err="1">
                <a:latin typeface="Verdana" panose="020B0604030504040204" pitchFamily="34" charset="0"/>
                <a:ea typeface="Verdana" panose="020B0604030504040204" pitchFamily="34" charset="0"/>
              </a:rPr>
              <a:t>Eurobarometrs</a:t>
            </a:r>
            <a:r>
              <a:rPr lang="lv-LV" sz="1000" i="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4178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96523B-59C7-C071-7435-11FA9EE30E19}"/>
              </a:ext>
            </a:extLst>
          </p:cNvPr>
          <p:cNvSpPr/>
          <p:nvPr/>
        </p:nvSpPr>
        <p:spPr>
          <a:xfrm>
            <a:off x="251945" y="1507864"/>
            <a:ext cx="11456887" cy="4953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extBox 7">
            <a:extLst>
              <a:ext uri="{FF2B5EF4-FFF2-40B4-BE49-F238E27FC236}">
                <a16:creationId xmlns:a16="http://schemas.microsoft.com/office/drawing/2014/main" id="{D9E5DC29-F8B4-F61E-EB9C-E7113774C36B}"/>
              </a:ext>
            </a:extLst>
          </p:cNvPr>
          <p:cNvSpPr txBox="1"/>
          <p:nvPr/>
        </p:nvSpPr>
        <p:spPr>
          <a:xfrm>
            <a:off x="2101110" y="357180"/>
            <a:ext cx="7313824" cy="698240"/>
          </a:xfrm>
          <a:prstGeom prst="rect">
            <a:avLst/>
          </a:prstGeom>
        </p:spPr>
        <p:txBody>
          <a:bodyPr vert="horz" lIns="91440" tIns="45720" rIns="91440" bIns="45720" rtlCol="0" anchor="ctr">
            <a:noAutofit/>
          </a:bodyPr>
          <a:lstStyle>
            <a:defPPr>
              <a:defRPr lang="lv-LV"/>
            </a:defPPr>
            <a:lvl1pPr>
              <a:lnSpc>
                <a:spcPct val="90000"/>
              </a:lnSpc>
              <a:spcBef>
                <a:spcPct val="0"/>
              </a:spcBef>
              <a:buNone/>
              <a:defRPr sz="2800" b="0">
                <a:solidFill>
                  <a:schemeClr val="tx2"/>
                </a:solidFill>
                <a:latin typeface="Verdana" panose="020B0604030504040204" pitchFamily="34" charset="0"/>
                <a:ea typeface="Verdana" panose="020B0604030504040204" pitchFamily="34" charset="0"/>
                <a:cs typeface="Times New Roman" panose="02020603050405020304" pitchFamily="18"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lv-LV" dirty="0"/>
              <a:t>Ēnu ekonomikas ierobežošanas pasākumi</a:t>
            </a:r>
          </a:p>
        </p:txBody>
      </p:sp>
      <p:sp>
        <p:nvSpPr>
          <p:cNvPr id="3" name="TextBox 2">
            <a:extLst>
              <a:ext uri="{FF2B5EF4-FFF2-40B4-BE49-F238E27FC236}">
                <a16:creationId xmlns:a16="http://schemas.microsoft.com/office/drawing/2014/main" id="{61015F71-1490-A971-CF34-8E42031AF78E}"/>
              </a:ext>
            </a:extLst>
          </p:cNvPr>
          <p:cNvSpPr txBox="1"/>
          <p:nvPr/>
        </p:nvSpPr>
        <p:spPr>
          <a:xfrm>
            <a:off x="782470" y="1714512"/>
            <a:ext cx="10926362" cy="4539704"/>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Risinājumi būvniecības, veselības, mazumtirdzniecības u.c. nozarēs</a:t>
            </a:r>
          </a:p>
          <a:p>
            <a:pPr marL="285750"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A reitinga uzņēmumiem priekšrocība publiskajos iepirkumos</a:t>
            </a:r>
          </a:p>
          <a:p>
            <a:pPr marL="285750" indent="-285750">
              <a:spcAft>
                <a:spcPts val="600"/>
              </a:spcAft>
              <a:buFont typeface="Wingdings" panose="05000000000000000000" pitchFamily="2" charset="2"/>
              <a:buChar char="§"/>
            </a:pPr>
            <a:r>
              <a:rPr lang="lv-LV" dirty="0">
                <a:solidFill>
                  <a:srgbClr val="405A62"/>
                </a:solidFill>
                <a:latin typeface="Verdana" panose="020B0604030504040204" pitchFamily="34" charset="0"/>
                <a:ea typeface="Verdana" panose="020B0604030504040204" pitchFamily="34" charset="0"/>
                <a:cs typeface="Times New Roman" panose="02020603050405020304" pitchFamily="18" charset="0"/>
              </a:rPr>
              <a:t>Pienākums uzņēmējiem informēt VID par darba algas izmaksu skaidrā naudā</a:t>
            </a:r>
          </a:p>
          <a:p>
            <a:pPr marL="285750" indent="-285750">
              <a:spcAft>
                <a:spcPts val="600"/>
              </a:spcAft>
              <a:buFont typeface="Wingdings" panose="05000000000000000000" pitchFamily="2" charset="2"/>
              <a:buChar char="§"/>
            </a:pPr>
            <a:r>
              <a:rPr lang="lv-LV" dirty="0">
                <a:solidFill>
                  <a:srgbClr val="405A62"/>
                </a:solidFill>
                <a:latin typeface="Verdana" panose="020B0604030504040204" pitchFamily="34" charset="0"/>
                <a:ea typeface="Verdana" panose="020B0604030504040204" pitchFamily="34" charset="0"/>
                <a:cs typeface="Times New Roman" panose="02020603050405020304" pitchFamily="18" charset="0"/>
              </a:rPr>
              <a:t>Ziņošana par skaidras naudas iemaksām un izmaksām bankomātos</a:t>
            </a:r>
          </a:p>
          <a:p>
            <a:pPr marL="285750" indent="-285750">
              <a:spcAft>
                <a:spcPts val="600"/>
              </a:spcAft>
              <a:buFont typeface="Wingdings" panose="05000000000000000000" pitchFamily="2" charset="2"/>
              <a:buChar char="§"/>
            </a:pPr>
            <a:r>
              <a:rPr lang="lv-LV" dirty="0">
                <a:solidFill>
                  <a:srgbClr val="405A62"/>
                </a:solidFill>
                <a:latin typeface="Verdana" panose="020B0604030504040204" pitchFamily="34" charset="0"/>
                <a:ea typeface="Verdana" panose="020B0604030504040204" pitchFamily="34" charset="0"/>
                <a:cs typeface="Times New Roman" panose="02020603050405020304" pitchFamily="18" charset="0"/>
              </a:rPr>
              <a:t>Skaidras naudas plūsmas monitorings</a:t>
            </a:r>
          </a:p>
          <a:p>
            <a:pPr marL="285750" indent="-285750">
              <a:spcAft>
                <a:spcPts val="600"/>
              </a:spcAft>
              <a:buFont typeface="Wingdings" panose="05000000000000000000" pitchFamily="2" charset="2"/>
              <a:buChar char="§"/>
            </a:pPr>
            <a:r>
              <a:rPr lang="lv-LV" sz="1800" dirty="0">
                <a:solidFill>
                  <a:srgbClr val="405A62"/>
                </a:solidFill>
                <a:effectLst/>
                <a:latin typeface="Verdana" panose="020B0604030504040204" pitchFamily="34" charset="0"/>
                <a:ea typeface="Verdana" panose="020B0604030504040204" pitchFamily="34" charset="0"/>
                <a:cs typeface="Times New Roman" panose="02020603050405020304" pitchFamily="18" charset="0"/>
              </a:rPr>
              <a:t>Noteikt par primāro algas izmaksas veidu bezskaidras naudas maksājumu</a:t>
            </a:r>
          </a:p>
          <a:p>
            <a:pPr marL="285750"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Obligāto POS termināļu ieviešana, sākot ar 50 tūkst. apgrozījumu</a:t>
            </a:r>
          </a:p>
          <a:p>
            <a:pPr marL="285750" lvl="1" indent="-285750">
              <a:spcAft>
                <a:spcPts val="600"/>
              </a:spcAft>
              <a:buFont typeface="Wingdings" panose="05000000000000000000" pitchFamily="2" charset="2"/>
              <a:buChar char="§"/>
            </a:pPr>
            <a:r>
              <a:rPr lang="lv-LV" dirty="0">
                <a:solidFill>
                  <a:srgbClr val="405A62"/>
                </a:solidFill>
                <a:latin typeface="Verdana" panose="020B0604030504040204" pitchFamily="34" charset="0"/>
                <a:ea typeface="Verdana" panose="020B0604030504040204" pitchFamily="34" charset="0"/>
                <a:cs typeface="Times New Roman" panose="02020603050405020304" pitchFamily="18" charset="0"/>
              </a:rPr>
              <a:t>Bezskaidras naudas norēķinu veicināšana</a:t>
            </a:r>
          </a:p>
          <a:p>
            <a:pPr marL="285750" lvl="1"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E-rēķinu ieviešana</a:t>
            </a:r>
          </a:p>
          <a:p>
            <a:pPr marL="285750" lvl="1"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Atbalsta risinājumi nodokļu nemaksātāju grupām (ilgstošie parādnieki, t.sk. uzturlīdzekļu nemaksātāji)</a:t>
            </a:r>
          </a:p>
          <a:p>
            <a:pPr marL="285750" lvl="1"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Uzņēmumu ar ilgstošu negatīva pašu kapitālu darbības ierobežošana</a:t>
            </a:r>
          </a:p>
          <a:p>
            <a:pPr marL="285750" lvl="1" indent="-285750">
              <a:spcAft>
                <a:spcPts val="600"/>
              </a:spcAft>
              <a:buFont typeface="Wingdings" panose="05000000000000000000" pitchFamily="2" charset="2"/>
              <a:buChar char="§"/>
            </a:pPr>
            <a:r>
              <a:rPr lang="lv-LV" dirty="0">
                <a:solidFill>
                  <a:srgbClr val="44546A"/>
                </a:solidFill>
                <a:latin typeface="Verdana" panose="020B0604030504040204" pitchFamily="34" charset="0"/>
                <a:ea typeface="Verdana" panose="020B0604030504040204" pitchFamily="34" charset="0"/>
              </a:rPr>
              <a:t>Datu apmaiņas uzlabošana starp valsts un pašvaldību iestādēm (DAGR)</a:t>
            </a:r>
          </a:p>
        </p:txBody>
      </p:sp>
      <p:sp>
        <p:nvSpPr>
          <p:cNvPr id="5" name="Rectangle 12">
            <a:extLst>
              <a:ext uri="{FF2B5EF4-FFF2-40B4-BE49-F238E27FC236}">
                <a16:creationId xmlns:a16="http://schemas.microsoft.com/office/drawing/2014/main" id="{084F9041-601B-B482-501F-CCA9B7381114}"/>
              </a:ext>
            </a:extLst>
          </p:cNvPr>
          <p:cNvSpPr/>
          <p:nvPr/>
        </p:nvSpPr>
        <p:spPr>
          <a:xfrm>
            <a:off x="251945" y="1507864"/>
            <a:ext cx="54731" cy="4953000"/>
          </a:xfrm>
          <a:prstGeom prst="rect">
            <a:avLst/>
          </a:prstGeom>
          <a:solidFill>
            <a:schemeClr val="tx2">
              <a:alpha val="92000"/>
            </a:schemeClr>
          </a:solidFill>
          <a:ln w="12700" cap="flat" cmpd="sng" algn="ctr">
            <a:noFill/>
            <a:prstDash val="solid"/>
            <a:miter lim="800000"/>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a:defRPr/>
            </a:pPr>
            <a:endParaRPr kumimoji="0" lang="lv-LV" altLang="ko-KR" sz="1800" i="0" u="none" strike="noStrike" kern="0" cap="none" spc="0" normalizeH="0" baseline="0" dirty="0">
              <a:ln>
                <a:noFill/>
              </a:ln>
              <a:solidFill>
                <a:schemeClr val="accent4">
                  <a:lumMod val="20000"/>
                  <a:lumOff val="80000"/>
                </a:schemeClr>
              </a:solidFill>
              <a:effectLst/>
              <a:uLnTx/>
              <a:uFillTx/>
              <a:latin typeface="Verdana" panose="020B0604030504040204" pitchFamily="34" charset="0"/>
              <a:ea typeface="Verdana" panose="020B0604030504040204" pitchFamily="34" charset="0"/>
              <a:cs typeface="+mn-cs"/>
            </a:endParaRPr>
          </a:p>
        </p:txBody>
      </p:sp>
      <p:sp>
        <p:nvSpPr>
          <p:cNvPr id="7" name="Rectangle 12">
            <a:extLst>
              <a:ext uri="{FF2B5EF4-FFF2-40B4-BE49-F238E27FC236}">
                <a16:creationId xmlns:a16="http://schemas.microsoft.com/office/drawing/2014/main" id="{905B89BD-8F45-154E-4213-8BB555618F84}"/>
              </a:ext>
            </a:extLst>
          </p:cNvPr>
          <p:cNvSpPr/>
          <p:nvPr/>
        </p:nvSpPr>
        <p:spPr>
          <a:xfrm>
            <a:off x="336105" y="1510136"/>
            <a:ext cx="108000" cy="4953000"/>
          </a:xfrm>
          <a:prstGeom prst="rect">
            <a:avLst/>
          </a:prstGeom>
          <a:solidFill>
            <a:schemeClr val="tx2">
              <a:alpha val="92000"/>
            </a:schemeClr>
          </a:solidFill>
          <a:ln w="12700" cap="flat" cmpd="sng" algn="ctr">
            <a:noFill/>
            <a:prstDash val="solid"/>
            <a:miter lim="800000"/>
          </a:ln>
          <a:effectLst/>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lvl="0" algn="ctr">
              <a:defRPr/>
            </a:pPr>
            <a:endParaRPr kumimoji="0" lang="lv-LV" altLang="ko-KR" sz="1800" i="0" u="none" strike="noStrike" kern="0" cap="none" spc="0" normalizeH="0" baseline="0" dirty="0">
              <a:ln>
                <a:noFill/>
              </a:ln>
              <a:solidFill>
                <a:schemeClr val="accent4">
                  <a:lumMod val="20000"/>
                  <a:lumOff val="80000"/>
                </a:schemeClr>
              </a:solidFill>
              <a:effectLst/>
              <a:uLnTx/>
              <a:uFillTx/>
              <a:latin typeface="Verdana" panose="020B060403050404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7D50F8A9-CBC3-BF0A-3767-977940FD35EB}"/>
              </a:ext>
            </a:extLst>
          </p:cNvPr>
          <p:cNvPicPr>
            <a:picLocks noChangeAspect="1"/>
          </p:cNvPicPr>
          <p:nvPr/>
        </p:nvPicPr>
        <p:blipFill rotWithShape="1">
          <a:blip r:embed="rId3"/>
          <a:srcRect l="9328" t="8905" r="855" b="23391"/>
          <a:stretch/>
        </p:blipFill>
        <p:spPr>
          <a:xfrm>
            <a:off x="8410841" y="0"/>
            <a:ext cx="3781159" cy="1505592"/>
          </a:xfrm>
          <a:prstGeom prst="rect">
            <a:avLst/>
          </a:prstGeom>
        </p:spPr>
      </p:pic>
    </p:spTree>
    <p:extLst>
      <p:ext uri="{BB962C8B-B14F-4D97-AF65-F5344CB8AC3E}">
        <p14:creationId xmlns:p14="http://schemas.microsoft.com/office/powerpoint/2010/main" val="119573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8212-C876-F9A3-9BCD-1BE8D321FDA7}"/>
              </a:ext>
            </a:extLst>
          </p:cNvPr>
          <p:cNvSpPr>
            <a:spLocks noGrp="1"/>
          </p:cNvSpPr>
          <p:nvPr>
            <p:ph type="title"/>
          </p:nvPr>
        </p:nvSpPr>
        <p:spPr>
          <a:xfrm>
            <a:off x="2266122" y="202650"/>
            <a:ext cx="9104243" cy="1036642"/>
          </a:xfrm>
        </p:spPr>
        <p:txBody>
          <a:bodyPr vert="horz" lIns="91440" tIns="45720" rIns="91440" bIns="45720" rtlCol="0" anchor="ctr">
            <a:noAutofit/>
          </a:bodyPr>
          <a:lstStyle/>
          <a:p>
            <a:r>
              <a:rPr lang="lv-LV" sz="2800" b="0" dirty="0">
                <a:solidFill>
                  <a:schemeClr val="tx2"/>
                </a:solidFill>
                <a:cs typeface="Times New Roman" panose="02020603050405020304" pitchFamily="18" charset="0"/>
              </a:rPr>
              <a:t>Informācijas avoti</a:t>
            </a:r>
          </a:p>
        </p:txBody>
      </p:sp>
      <p:sp>
        <p:nvSpPr>
          <p:cNvPr id="9" name="Rectangle 8">
            <a:extLst>
              <a:ext uri="{FF2B5EF4-FFF2-40B4-BE49-F238E27FC236}">
                <a16:creationId xmlns:a16="http://schemas.microsoft.com/office/drawing/2014/main" id="{53358E22-C4B1-BC28-9BF7-394AB8A2C156}"/>
              </a:ext>
            </a:extLst>
          </p:cNvPr>
          <p:cNvSpPr/>
          <p:nvPr/>
        </p:nvSpPr>
        <p:spPr>
          <a:xfrm>
            <a:off x="40649" y="1396072"/>
            <a:ext cx="1698362" cy="539496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3EBF597-3D67-3AAD-A241-02B3D4BEAB97}"/>
              </a:ext>
            </a:extLst>
          </p:cNvPr>
          <p:cNvSpPr/>
          <p:nvPr/>
        </p:nvSpPr>
        <p:spPr>
          <a:xfrm rot="5400000">
            <a:off x="3051186" y="3980412"/>
            <a:ext cx="816748" cy="3346014"/>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7C5D70-131F-183A-B2AD-8156286F4434}"/>
              </a:ext>
            </a:extLst>
          </p:cNvPr>
          <p:cNvSpPr/>
          <p:nvPr/>
        </p:nvSpPr>
        <p:spPr>
          <a:xfrm rot="5400000">
            <a:off x="6091158" y="2728311"/>
            <a:ext cx="1483070" cy="3310129"/>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69D1B0A-1A39-4A92-3BFB-7BCC442901B7}"/>
              </a:ext>
            </a:extLst>
          </p:cNvPr>
          <p:cNvSpPr/>
          <p:nvPr/>
        </p:nvSpPr>
        <p:spPr>
          <a:xfrm>
            <a:off x="8480919" y="1432151"/>
            <a:ext cx="1936271" cy="369276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BC423C5-781F-8DFA-F4F4-66A207585776}"/>
              </a:ext>
            </a:extLst>
          </p:cNvPr>
          <p:cNvSpPr/>
          <p:nvPr/>
        </p:nvSpPr>
        <p:spPr>
          <a:xfrm flipV="1">
            <a:off x="3883767" y="1388197"/>
            <a:ext cx="1248800" cy="2238021"/>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C31E4A0-4496-E129-8AEF-A077CE35536B}"/>
              </a:ext>
            </a:extLst>
          </p:cNvPr>
          <p:cNvSpPr txBox="1"/>
          <p:nvPr/>
        </p:nvSpPr>
        <p:spPr>
          <a:xfrm>
            <a:off x="108406" y="1323820"/>
            <a:ext cx="1548909" cy="307777"/>
          </a:xfrm>
          <a:prstGeom prst="rect">
            <a:avLst/>
          </a:prstGeom>
          <a:noFill/>
        </p:spPr>
        <p:txBody>
          <a:bodyPr wrap="square" rtlCol="0">
            <a:spAutoFit/>
          </a:bodyPr>
          <a:lstStyle/>
          <a:p>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Ārējā drošība</a:t>
            </a:r>
          </a:p>
        </p:txBody>
      </p:sp>
      <p:sp>
        <p:nvSpPr>
          <p:cNvPr id="44" name="TextBox 43">
            <a:extLst>
              <a:ext uri="{FF2B5EF4-FFF2-40B4-BE49-F238E27FC236}">
                <a16:creationId xmlns:a16="http://schemas.microsoft.com/office/drawing/2014/main" id="{8F0CD39D-1A02-88B3-A5B1-BFE6B6DD6168}"/>
              </a:ext>
            </a:extLst>
          </p:cNvPr>
          <p:cNvSpPr txBox="1"/>
          <p:nvPr/>
        </p:nvSpPr>
        <p:spPr>
          <a:xfrm>
            <a:off x="108406" y="2406107"/>
            <a:ext cx="1597515" cy="307777"/>
          </a:xfrm>
          <a:prstGeom prst="rect">
            <a:avLst/>
          </a:prstGeom>
          <a:noFill/>
        </p:spPr>
        <p:txBody>
          <a:bodyPr wrap="square" rtlCol="0">
            <a:spAutoFit/>
          </a:bodyPr>
          <a:lstStyle/>
          <a:p>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Iekšējā drošība</a:t>
            </a:r>
          </a:p>
        </p:txBody>
      </p:sp>
      <p:sp>
        <p:nvSpPr>
          <p:cNvPr id="45" name="TextBox 44">
            <a:extLst>
              <a:ext uri="{FF2B5EF4-FFF2-40B4-BE49-F238E27FC236}">
                <a16:creationId xmlns:a16="http://schemas.microsoft.com/office/drawing/2014/main" id="{8CBE9BC1-DE84-6411-C74E-957C6E209D19}"/>
              </a:ext>
            </a:extLst>
          </p:cNvPr>
          <p:cNvSpPr txBox="1"/>
          <p:nvPr/>
        </p:nvSpPr>
        <p:spPr>
          <a:xfrm>
            <a:off x="146169" y="3481492"/>
            <a:ext cx="1197041" cy="307777"/>
          </a:xfrm>
          <a:prstGeom prst="rect">
            <a:avLst/>
          </a:prstGeom>
          <a:noFill/>
        </p:spPr>
        <p:txBody>
          <a:bodyPr wrap="square" rtlCol="0">
            <a:spAutoFit/>
          </a:bodyPr>
          <a:lstStyle/>
          <a:p>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Izglītība</a:t>
            </a:r>
          </a:p>
        </p:txBody>
      </p:sp>
      <p:sp>
        <p:nvSpPr>
          <p:cNvPr id="46" name="TextBox 45">
            <a:extLst>
              <a:ext uri="{FF2B5EF4-FFF2-40B4-BE49-F238E27FC236}">
                <a16:creationId xmlns:a16="http://schemas.microsoft.com/office/drawing/2014/main" id="{ACD00E44-27AE-A90D-ADFB-C4B0743A0EFA}"/>
              </a:ext>
            </a:extLst>
          </p:cNvPr>
          <p:cNvSpPr txBox="1"/>
          <p:nvPr/>
        </p:nvSpPr>
        <p:spPr>
          <a:xfrm>
            <a:off x="128575" y="4533190"/>
            <a:ext cx="1377195" cy="307777"/>
          </a:xfrm>
          <a:prstGeom prst="rect">
            <a:avLst/>
          </a:prstGeom>
          <a:noFill/>
        </p:spPr>
        <p:txBody>
          <a:bodyPr wrap="square" rtlCol="0">
            <a:spAutoFit/>
          </a:bodyPr>
          <a:lstStyle/>
          <a:p>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Veselība</a:t>
            </a:r>
          </a:p>
        </p:txBody>
      </p:sp>
      <p:pic>
        <p:nvPicPr>
          <p:cNvPr id="47" name="Online Media 2" title="#Budžets2024. Ārējā drošība. Tavi nodokļi - Tava drošība.">
            <a:hlinkClick r:id="" action="ppaction://media"/>
            <a:extLst>
              <a:ext uri="{FF2B5EF4-FFF2-40B4-BE49-F238E27FC236}">
                <a16:creationId xmlns:a16="http://schemas.microsoft.com/office/drawing/2014/main" id="{E87698CF-29BF-6183-D3D3-224381C5AFCD}"/>
              </a:ext>
            </a:extLst>
          </p:cNvPr>
          <p:cNvPicPr>
            <a:picLocks noRot="1" noChangeAspect="1"/>
          </p:cNvPicPr>
          <p:nvPr>
            <a:videoFile r:link="rId1"/>
          </p:nvPr>
        </p:nvPicPr>
        <p:blipFill>
          <a:blip r:embed="rId12"/>
          <a:stretch>
            <a:fillRect/>
          </a:stretch>
        </p:blipFill>
        <p:spPr>
          <a:xfrm>
            <a:off x="191489" y="1619362"/>
            <a:ext cx="1514432" cy="854985"/>
          </a:xfrm>
          <a:prstGeom prst="rect">
            <a:avLst/>
          </a:prstGeom>
        </p:spPr>
      </p:pic>
      <p:pic>
        <p:nvPicPr>
          <p:cNvPr id="48" name="Online Media 3" title="#Budžets2024. Iekšējā drošība. Tavi nodokļi - Tava drošība.">
            <a:hlinkClick r:id="" action="ppaction://media"/>
            <a:extLst>
              <a:ext uri="{FF2B5EF4-FFF2-40B4-BE49-F238E27FC236}">
                <a16:creationId xmlns:a16="http://schemas.microsoft.com/office/drawing/2014/main" id="{351ADF06-ED63-041C-41B4-A0E443DDF9A2}"/>
              </a:ext>
            </a:extLst>
          </p:cNvPr>
          <p:cNvPicPr>
            <a:picLocks noRot="1" noChangeAspect="1"/>
          </p:cNvPicPr>
          <p:nvPr>
            <a:videoFile r:link="rId2"/>
          </p:nvPr>
        </p:nvPicPr>
        <p:blipFill>
          <a:blip r:embed="rId13"/>
          <a:stretch>
            <a:fillRect/>
          </a:stretch>
        </p:blipFill>
        <p:spPr>
          <a:xfrm>
            <a:off x="193800" y="2672516"/>
            <a:ext cx="1514432" cy="854985"/>
          </a:xfrm>
          <a:prstGeom prst="rect">
            <a:avLst/>
          </a:prstGeom>
        </p:spPr>
      </p:pic>
      <p:pic>
        <p:nvPicPr>
          <p:cNvPr id="49" name="Online Media 4" title="#Budžets2024. Izglītība. Tavi nodokļi – Tava izglītība.">
            <a:hlinkClick r:id="" action="ppaction://media"/>
            <a:extLst>
              <a:ext uri="{FF2B5EF4-FFF2-40B4-BE49-F238E27FC236}">
                <a16:creationId xmlns:a16="http://schemas.microsoft.com/office/drawing/2014/main" id="{7223E070-A9CA-C564-092B-1E0F8895252A}"/>
              </a:ext>
            </a:extLst>
          </p:cNvPr>
          <p:cNvPicPr>
            <a:picLocks noRot="1" noChangeAspect="1"/>
          </p:cNvPicPr>
          <p:nvPr>
            <a:videoFile r:link="rId3"/>
          </p:nvPr>
        </p:nvPicPr>
        <p:blipFill>
          <a:blip r:embed="rId14"/>
          <a:stretch>
            <a:fillRect/>
          </a:stretch>
        </p:blipFill>
        <p:spPr>
          <a:xfrm>
            <a:off x="182245" y="3767370"/>
            <a:ext cx="1503095" cy="848585"/>
          </a:xfrm>
          <a:prstGeom prst="rect">
            <a:avLst/>
          </a:prstGeom>
        </p:spPr>
      </p:pic>
      <p:pic>
        <p:nvPicPr>
          <p:cNvPr id="50" name="Online Media 5" title="#Budžets2024. Veselība. Tavi nodokļi - Tava veselība.">
            <a:hlinkClick r:id="" action="ppaction://media"/>
            <a:extLst>
              <a:ext uri="{FF2B5EF4-FFF2-40B4-BE49-F238E27FC236}">
                <a16:creationId xmlns:a16="http://schemas.microsoft.com/office/drawing/2014/main" id="{6184BC78-9688-D0D4-6DBE-1FA3F8BF0886}"/>
              </a:ext>
            </a:extLst>
          </p:cNvPr>
          <p:cNvPicPr>
            <a:picLocks noRot="1" noChangeAspect="1"/>
          </p:cNvPicPr>
          <p:nvPr>
            <a:videoFile r:link="rId4"/>
          </p:nvPr>
        </p:nvPicPr>
        <p:blipFill>
          <a:blip r:embed="rId15"/>
          <a:stretch>
            <a:fillRect/>
          </a:stretch>
        </p:blipFill>
        <p:spPr>
          <a:xfrm>
            <a:off x="177842" y="4812180"/>
            <a:ext cx="1503095" cy="848585"/>
          </a:xfrm>
          <a:prstGeom prst="rect">
            <a:avLst/>
          </a:prstGeom>
        </p:spPr>
      </p:pic>
      <p:grpSp>
        <p:nvGrpSpPr>
          <p:cNvPr id="4107" name="Group 4106">
            <a:extLst>
              <a:ext uri="{FF2B5EF4-FFF2-40B4-BE49-F238E27FC236}">
                <a16:creationId xmlns:a16="http://schemas.microsoft.com/office/drawing/2014/main" id="{885C73AD-D7F4-96AC-1506-C8C3EE16F1CB}"/>
              </a:ext>
            </a:extLst>
          </p:cNvPr>
          <p:cNvGrpSpPr/>
          <p:nvPr/>
        </p:nvGrpSpPr>
        <p:grpSpPr>
          <a:xfrm>
            <a:off x="5167305" y="1381495"/>
            <a:ext cx="3386536" cy="2248323"/>
            <a:chOff x="4847297" y="1234626"/>
            <a:chExt cx="2077624" cy="1681625"/>
          </a:xfrm>
        </p:grpSpPr>
        <p:sp>
          <p:nvSpPr>
            <p:cNvPr id="29" name="Rectangle 28">
              <a:extLst>
                <a:ext uri="{FF2B5EF4-FFF2-40B4-BE49-F238E27FC236}">
                  <a16:creationId xmlns:a16="http://schemas.microsoft.com/office/drawing/2014/main" id="{3C0C944B-D825-ED85-B281-3A89BC5BEB34}"/>
                </a:ext>
              </a:extLst>
            </p:cNvPr>
            <p:cNvSpPr/>
            <p:nvPr/>
          </p:nvSpPr>
          <p:spPr>
            <a:xfrm>
              <a:off x="4872372" y="1237671"/>
              <a:ext cx="1995678" cy="16785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0B661AB-9D53-3A90-6D57-1A392F8DCE02}"/>
                </a:ext>
              </a:extLst>
            </p:cNvPr>
            <p:cNvSpPr txBox="1"/>
            <p:nvPr/>
          </p:nvSpPr>
          <p:spPr>
            <a:xfrm>
              <a:off x="4847297" y="1234626"/>
              <a:ext cx="2077624" cy="539953"/>
            </a:xfrm>
            <a:prstGeom prst="rect">
              <a:avLst/>
            </a:prstGeom>
            <a:noFill/>
          </p:spPr>
          <p:txBody>
            <a:bodyPr wrap="square">
              <a:spAutoFit/>
            </a:bodyPr>
            <a:lstStyle/>
            <a:p>
              <a:pPr algn="ctr"/>
              <a:r>
                <a:rPr lang="lv-LV"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Mānīgs prieks – </a:t>
              </a:r>
            </a:p>
            <a:p>
              <a:pPr algn="ctr"/>
              <a:r>
                <a:rPr lang="lv-LV"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aplokšņu alga </a:t>
              </a:r>
              <a:endParaRPr lang="lv-LV" sz="2000" dirty="0"/>
            </a:p>
          </p:txBody>
        </p:sp>
        <p:pic>
          <p:nvPicPr>
            <p:cNvPr id="53" name="Online Media 7" title="Mānīgais prieks – aplokšņu alga!">
              <a:hlinkClick r:id="" action="ppaction://media"/>
              <a:extLst>
                <a:ext uri="{FF2B5EF4-FFF2-40B4-BE49-F238E27FC236}">
                  <a16:creationId xmlns:a16="http://schemas.microsoft.com/office/drawing/2014/main" id="{FFBD4601-F364-51A1-E4D9-A7473E505E6E}"/>
                </a:ext>
              </a:extLst>
            </p:cNvPr>
            <p:cNvPicPr>
              <a:picLocks noRot="1" noChangeAspect="1"/>
            </p:cNvPicPr>
            <p:nvPr>
              <a:videoFile r:link="rId9"/>
            </p:nvPr>
          </p:nvPicPr>
          <p:blipFill>
            <a:blip r:embed="rId16"/>
            <a:stretch>
              <a:fillRect/>
            </a:stretch>
          </p:blipFill>
          <p:spPr>
            <a:xfrm>
              <a:off x="4905462" y="1767803"/>
              <a:ext cx="1962589" cy="1107996"/>
            </a:xfrm>
            <a:prstGeom prst="rect">
              <a:avLst/>
            </a:prstGeom>
          </p:spPr>
        </p:pic>
      </p:grpSp>
      <p:sp>
        <p:nvSpPr>
          <p:cNvPr id="55" name="TextBox 54">
            <a:extLst>
              <a:ext uri="{FF2B5EF4-FFF2-40B4-BE49-F238E27FC236}">
                <a16:creationId xmlns:a16="http://schemas.microsoft.com/office/drawing/2014/main" id="{6CAE453A-66CC-7C4D-5FB0-751AAFEB414B}"/>
              </a:ext>
            </a:extLst>
          </p:cNvPr>
          <p:cNvSpPr txBox="1"/>
          <p:nvPr/>
        </p:nvSpPr>
        <p:spPr>
          <a:xfrm>
            <a:off x="108406" y="5636057"/>
            <a:ext cx="1548909" cy="769441"/>
          </a:xfrm>
          <a:prstGeom prst="rect">
            <a:avLst/>
          </a:prstGeom>
          <a:noFill/>
        </p:spPr>
        <p:txBody>
          <a:bodyPr wrap="square">
            <a:spAutoFit/>
          </a:bodyPr>
          <a:lstStyle/>
          <a:p>
            <a:r>
              <a:rPr lang="lv-LV" sz="1400" b="0" dirty="0">
                <a:solidFill>
                  <a:schemeClr val="bg1"/>
                </a:solidFill>
                <a:latin typeface="Verdana" panose="020B0604030504040204" pitchFamily="34" charset="0"/>
                <a:ea typeface="Verdana" panose="020B0604030504040204" pitchFamily="34" charset="0"/>
                <a:cs typeface="Times New Roman" panose="02020603050405020304" pitchFamily="18" charset="0"/>
              </a:rPr>
              <a:t>Tavi nodokļi – Tava drošība</a:t>
            </a:r>
          </a:p>
          <a:p>
            <a:r>
              <a:rPr lang="lv-LV" sz="800" dirty="0">
                <a:solidFill>
                  <a:schemeClr val="bg1"/>
                </a:solidFill>
                <a:latin typeface="Verdana" panose="020B0604030504040204" pitchFamily="34" charset="0"/>
                <a:ea typeface="Verdana" panose="020B0604030504040204" pitchFamily="34" charset="0"/>
                <a:cs typeface="Times New Roman" panose="02020603050405020304" pitchFamily="18" charset="0"/>
              </a:rPr>
              <a:t>https://www.fm.gov.lv/lv/budzets2024 </a:t>
            </a:r>
            <a:r>
              <a:rPr lang="lv-LV" sz="800" b="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endParaRPr lang="lv-LV" sz="800" dirty="0">
              <a:solidFill>
                <a:schemeClr val="bg1"/>
              </a:solidFill>
            </a:endParaRPr>
          </a:p>
        </p:txBody>
      </p:sp>
      <p:pic>
        <p:nvPicPr>
          <p:cNvPr id="58" name="Picture 2" descr="Budžets2024 prioritāte - veselība">
            <a:extLst>
              <a:ext uri="{FF2B5EF4-FFF2-40B4-BE49-F238E27FC236}">
                <a16:creationId xmlns:a16="http://schemas.microsoft.com/office/drawing/2014/main" id="{6E560C3E-02D0-0C54-28A9-08361628C42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5296" y="6391905"/>
            <a:ext cx="226696" cy="33677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E6585869-3595-9501-2EDA-A105D6706B13}"/>
              </a:ext>
            </a:extLst>
          </p:cNvPr>
          <p:cNvPicPr>
            <a:picLocks noChangeAspect="1"/>
          </p:cNvPicPr>
          <p:nvPr/>
        </p:nvPicPr>
        <p:blipFill>
          <a:blip r:embed="rId18"/>
          <a:stretch>
            <a:fillRect/>
          </a:stretch>
        </p:blipFill>
        <p:spPr>
          <a:xfrm>
            <a:off x="588742" y="6387723"/>
            <a:ext cx="226696" cy="336770"/>
          </a:xfrm>
          <a:prstGeom prst="rect">
            <a:avLst/>
          </a:prstGeom>
        </p:spPr>
      </p:pic>
      <p:pic>
        <p:nvPicPr>
          <p:cNvPr id="60" name="Picture 59">
            <a:extLst>
              <a:ext uri="{FF2B5EF4-FFF2-40B4-BE49-F238E27FC236}">
                <a16:creationId xmlns:a16="http://schemas.microsoft.com/office/drawing/2014/main" id="{5918BA13-B47A-9B7C-5A14-46AF6BA70948}"/>
              </a:ext>
            </a:extLst>
          </p:cNvPr>
          <p:cNvPicPr>
            <a:picLocks noChangeAspect="1"/>
          </p:cNvPicPr>
          <p:nvPr/>
        </p:nvPicPr>
        <p:blipFill>
          <a:blip r:embed="rId19"/>
          <a:stretch>
            <a:fillRect/>
          </a:stretch>
        </p:blipFill>
        <p:spPr>
          <a:xfrm>
            <a:off x="1260423" y="6378546"/>
            <a:ext cx="248708" cy="350472"/>
          </a:xfrm>
          <a:prstGeom prst="rect">
            <a:avLst/>
          </a:prstGeom>
        </p:spPr>
      </p:pic>
      <p:pic>
        <p:nvPicPr>
          <p:cNvPr id="61" name="Picture 60">
            <a:extLst>
              <a:ext uri="{FF2B5EF4-FFF2-40B4-BE49-F238E27FC236}">
                <a16:creationId xmlns:a16="http://schemas.microsoft.com/office/drawing/2014/main" id="{A0CAE8C5-F64E-A309-7FA0-DF699E9301D1}"/>
              </a:ext>
            </a:extLst>
          </p:cNvPr>
          <p:cNvPicPr>
            <a:picLocks noChangeAspect="1"/>
          </p:cNvPicPr>
          <p:nvPr/>
        </p:nvPicPr>
        <p:blipFill>
          <a:blip r:embed="rId20"/>
          <a:stretch>
            <a:fillRect/>
          </a:stretch>
        </p:blipFill>
        <p:spPr>
          <a:xfrm>
            <a:off x="916976" y="6392247"/>
            <a:ext cx="226697" cy="336771"/>
          </a:xfrm>
          <a:prstGeom prst="rect">
            <a:avLst/>
          </a:prstGeom>
        </p:spPr>
      </p:pic>
      <p:grpSp>
        <p:nvGrpSpPr>
          <p:cNvPr id="4100" name="Group 4099">
            <a:extLst>
              <a:ext uri="{FF2B5EF4-FFF2-40B4-BE49-F238E27FC236}">
                <a16:creationId xmlns:a16="http://schemas.microsoft.com/office/drawing/2014/main" id="{9630B4ED-52F8-8722-4D91-DC13EF0F9B47}"/>
              </a:ext>
            </a:extLst>
          </p:cNvPr>
          <p:cNvGrpSpPr/>
          <p:nvPr/>
        </p:nvGrpSpPr>
        <p:grpSpPr>
          <a:xfrm>
            <a:off x="1786553" y="3632267"/>
            <a:ext cx="3356160" cy="627520"/>
            <a:chOff x="1882310" y="3402889"/>
            <a:chExt cx="3356160" cy="627520"/>
          </a:xfrm>
        </p:grpSpPr>
        <p:sp>
          <p:nvSpPr>
            <p:cNvPr id="11" name="Rectangle 10">
              <a:extLst>
                <a:ext uri="{FF2B5EF4-FFF2-40B4-BE49-F238E27FC236}">
                  <a16:creationId xmlns:a16="http://schemas.microsoft.com/office/drawing/2014/main" id="{C1CAECCA-84D4-C823-5138-736DA6C3469B}"/>
                </a:ext>
              </a:extLst>
            </p:cNvPr>
            <p:cNvSpPr/>
            <p:nvPr/>
          </p:nvSpPr>
          <p:spPr>
            <a:xfrm rot="5400000">
              <a:off x="3263476" y="2055416"/>
              <a:ext cx="593827" cy="335616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1CDF43-DD57-4E41-C557-02AC835C7685}"/>
                </a:ext>
              </a:extLst>
            </p:cNvPr>
            <p:cNvSpPr txBox="1"/>
            <p:nvPr/>
          </p:nvSpPr>
          <p:spPr>
            <a:xfrm>
              <a:off x="3368519" y="3614911"/>
              <a:ext cx="1802906" cy="415498"/>
            </a:xfrm>
            <a:prstGeom prst="rect">
              <a:avLst/>
            </a:prstGeom>
            <a:noFill/>
          </p:spPr>
          <p:txBody>
            <a:bodyPr wrap="square">
              <a:spAutoFit/>
            </a:bodyPr>
            <a:lstStyle/>
            <a:p>
              <a:r>
                <a:rPr lang="lv-LV" sz="700" dirty="0">
                  <a:solidFill>
                    <a:schemeClr val="bg1"/>
                  </a:solidFill>
                  <a:latin typeface="Verdana" panose="020B0604030504040204" pitchFamily="34" charset="0"/>
                  <a:ea typeface="Verdana" panose="020B0604030504040204" pitchFamily="34" charset="0"/>
                  <a:hlinkClick r:id="rId21">
                    <a:extLst>
                      <a:ext uri="{A12FA001-AC4F-418D-AE19-62706E023703}">
                        <ahyp:hlinkClr xmlns:ahyp="http://schemas.microsoft.com/office/drawing/2018/hyperlinkcolor" val="tx"/>
                      </a:ext>
                    </a:extLst>
                  </a:hlinkClick>
                </a:rPr>
                <a:t>https://www.sseriga.edu/enu-ekonomikas-indekss-2023-latvija-starp-planiem-un-realitati</a:t>
              </a:r>
              <a:endParaRPr lang="lv-LV" sz="700" dirty="0">
                <a:solidFill>
                  <a:schemeClr val="bg1"/>
                </a:solidFill>
                <a:latin typeface="Verdana" panose="020B0604030504040204" pitchFamily="34" charset="0"/>
                <a:ea typeface="Verdana" panose="020B0604030504040204" pitchFamily="34" charset="0"/>
              </a:endParaRPr>
            </a:p>
          </p:txBody>
        </p:sp>
        <p:pic>
          <p:nvPicPr>
            <p:cNvPr id="4098" name="Picture 2" descr="eek">
              <a:extLst>
                <a:ext uri="{FF2B5EF4-FFF2-40B4-BE49-F238E27FC236}">
                  <a16:creationId xmlns:a16="http://schemas.microsoft.com/office/drawing/2014/main" id="{566D0AA4-2559-4F8D-D985-C8F69A7D14B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23334"/>
            <a:stretch/>
          </p:blipFill>
          <p:spPr bwMode="auto">
            <a:xfrm>
              <a:off x="1909474" y="3466005"/>
              <a:ext cx="1523938" cy="503306"/>
            </a:xfrm>
            <a:prstGeom prst="rect">
              <a:avLst/>
            </a:prstGeom>
            <a:noFill/>
            <a:extLst>
              <a:ext uri="{909E8E84-426E-40DD-AFC4-6F175D3DCCD1}">
                <a14:hiddenFill xmlns:a14="http://schemas.microsoft.com/office/drawing/2010/main">
                  <a:solidFill>
                    <a:srgbClr val="FFFFFF"/>
                  </a:solidFill>
                </a14:hiddenFill>
              </a:ext>
            </a:extLst>
          </p:spPr>
        </p:pic>
        <p:sp>
          <p:nvSpPr>
            <p:cNvPr id="4097" name="TextBox 4096">
              <a:extLst>
                <a:ext uri="{FF2B5EF4-FFF2-40B4-BE49-F238E27FC236}">
                  <a16:creationId xmlns:a16="http://schemas.microsoft.com/office/drawing/2014/main" id="{971A5AAA-D647-79A8-8B7B-FA4E05E13EB4}"/>
                </a:ext>
              </a:extLst>
            </p:cNvPr>
            <p:cNvSpPr txBox="1"/>
            <p:nvPr/>
          </p:nvSpPr>
          <p:spPr>
            <a:xfrm>
              <a:off x="3381038" y="3402889"/>
              <a:ext cx="1851158" cy="307777"/>
            </a:xfrm>
            <a:prstGeom prst="rect">
              <a:avLst/>
            </a:prstGeom>
            <a:noFill/>
          </p:spPr>
          <p:txBody>
            <a:bodyPr wrap="square" rtlCol="0">
              <a:spAutoFit/>
            </a:bodyPr>
            <a:lstStyle>
              <a:defPPr>
                <a:defRPr lang="lv-LV"/>
              </a:defPPr>
              <a:lvl1pPr>
                <a:defRPr sz="1400">
                  <a:solidFill>
                    <a:schemeClr val="bg1"/>
                  </a:solidFill>
                  <a:latin typeface="Verdana" panose="020B0604030504040204" pitchFamily="34" charset="0"/>
                  <a:ea typeface="Verdana" panose="020B0604030504040204" pitchFamily="34" charset="0"/>
                  <a:cs typeface="Adobe Devanagari" panose="02040503050201020203" pitchFamily="18" charset="0"/>
                </a:defRPr>
              </a:lvl1pPr>
            </a:lstStyle>
            <a:p>
              <a:r>
                <a:rPr lang="lv-LV" dirty="0"/>
                <a:t>SSE </a:t>
              </a:r>
              <a:r>
                <a:rPr lang="lv-LV" dirty="0" err="1"/>
                <a:t>Riga</a:t>
              </a:r>
              <a:r>
                <a:rPr lang="lv-LV" dirty="0"/>
                <a:t> pētījums </a:t>
              </a:r>
            </a:p>
          </p:txBody>
        </p:sp>
      </p:grpSp>
      <p:grpSp>
        <p:nvGrpSpPr>
          <p:cNvPr id="4101" name="Group 4100">
            <a:extLst>
              <a:ext uri="{FF2B5EF4-FFF2-40B4-BE49-F238E27FC236}">
                <a16:creationId xmlns:a16="http://schemas.microsoft.com/office/drawing/2014/main" id="{7F40A397-6A1A-A462-73F1-A1F584152EDA}"/>
              </a:ext>
            </a:extLst>
          </p:cNvPr>
          <p:cNvGrpSpPr/>
          <p:nvPr/>
        </p:nvGrpSpPr>
        <p:grpSpPr>
          <a:xfrm>
            <a:off x="1790428" y="4259639"/>
            <a:ext cx="3352286" cy="959584"/>
            <a:chOff x="1886185" y="4246488"/>
            <a:chExt cx="3352286" cy="959584"/>
          </a:xfrm>
        </p:grpSpPr>
        <p:sp>
          <p:nvSpPr>
            <p:cNvPr id="13" name="Rectangle 12">
              <a:extLst>
                <a:ext uri="{FF2B5EF4-FFF2-40B4-BE49-F238E27FC236}">
                  <a16:creationId xmlns:a16="http://schemas.microsoft.com/office/drawing/2014/main" id="{92170010-FF0E-C1C9-CC38-123E77206101}"/>
                </a:ext>
              </a:extLst>
            </p:cNvPr>
            <p:cNvSpPr/>
            <p:nvPr/>
          </p:nvSpPr>
          <p:spPr>
            <a:xfrm rot="5400000">
              <a:off x="3097526" y="3071401"/>
              <a:ext cx="923330" cy="3346011"/>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Freeform 15">
              <a:extLst>
                <a:ext uri="{FF2B5EF4-FFF2-40B4-BE49-F238E27FC236}">
                  <a16:creationId xmlns:a16="http://schemas.microsoft.com/office/drawing/2014/main" id="{543E28EF-3BE9-5466-7768-E9195313ED5C}"/>
                </a:ext>
              </a:extLst>
            </p:cNvPr>
            <p:cNvSpPr>
              <a:spLocks noEditPoints="1"/>
            </p:cNvSpPr>
            <p:nvPr/>
          </p:nvSpPr>
          <p:spPr bwMode="auto">
            <a:xfrm>
              <a:off x="4736964" y="4317319"/>
              <a:ext cx="453325" cy="507404"/>
            </a:xfrm>
            <a:custGeom>
              <a:avLst/>
              <a:gdLst>
                <a:gd name="T0" fmla="*/ 2122 w 4310"/>
                <a:gd name="T1" fmla="*/ 959 h 4313"/>
                <a:gd name="T2" fmla="*/ 2657 w 4310"/>
                <a:gd name="T3" fmla="*/ 1118 h 4313"/>
                <a:gd name="T4" fmla="*/ 3066 w 4310"/>
                <a:gd name="T5" fmla="*/ 1581 h 4313"/>
                <a:gd name="T6" fmla="*/ 3500 w 4310"/>
                <a:gd name="T7" fmla="*/ 1551 h 4313"/>
                <a:gd name="T8" fmla="*/ 3781 w 4310"/>
                <a:gd name="T9" fmla="*/ 1650 h 4313"/>
                <a:gd name="T10" fmla="*/ 3308 w 4310"/>
                <a:gd name="T11" fmla="*/ 1945 h 4313"/>
                <a:gd name="T12" fmla="*/ 2728 w 4310"/>
                <a:gd name="T13" fmla="*/ 1708 h 4313"/>
                <a:gd name="T14" fmla="*/ 2596 w 4310"/>
                <a:gd name="T15" fmla="*/ 1930 h 4313"/>
                <a:gd name="T16" fmla="*/ 2630 w 4310"/>
                <a:gd name="T17" fmla="*/ 2487 h 4313"/>
                <a:gd name="T18" fmla="*/ 2681 w 4310"/>
                <a:gd name="T19" fmla="*/ 3240 h 4313"/>
                <a:gd name="T20" fmla="*/ 2788 w 4310"/>
                <a:gd name="T21" fmla="*/ 3897 h 4313"/>
                <a:gd name="T22" fmla="*/ 2943 w 4310"/>
                <a:gd name="T23" fmla="*/ 3558 h 4313"/>
                <a:gd name="T24" fmla="*/ 3386 w 4310"/>
                <a:gd name="T25" fmla="*/ 3548 h 4313"/>
                <a:gd name="T26" fmla="*/ 3529 w 4310"/>
                <a:gd name="T27" fmla="*/ 3957 h 4313"/>
                <a:gd name="T28" fmla="*/ 2773 w 4310"/>
                <a:gd name="T29" fmla="*/ 4261 h 4313"/>
                <a:gd name="T30" fmla="*/ 1600 w 4310"/>
                <a:gd name="T31" fmla="*/ 4276 h 4313"/>
                <a:gd name="T32" fmla="*/ 784 w 4310"/>
                <a:gd name="T33" fmla="*/ 3992 h 4313"/>
                <a:gd name="T34" fmla="*/ 844 w 4310"/>
                <a:gd name="T35" fmla="*/ 3575 h 4313"/>
                <a:gd name="T36" fmla="*/ 1392 w 4310"/>
                <a:gd name="T37" fmla="*/ 3501 h 4313"/>
                <a:gd name="T38" fmla="*/ 1349 w 4310"/>
                <a:gd name="T39" fmla="*/ 3833 h 4313"/>
                <a:gd name="T40" fmla="*/ 1747 w 4310"/>
                <a:gd name="T41" fmla="*/ 1954 h 4313"/>
                <a:gd name="T42" fmla="*/ 1680 w 4310"/>
                <a:gd name="T43" fmla="*/ 1525 h 4313"/>
                <a:gd name="T44" fmla="*/ 1214 w 4310"/>
                <a:gd name="T45" fmla="*/ 1929 h 4313"/>
                <a:gd name="T46" fmla="*/ 525 w 4310"/>
                <a:gd name="T47" fmla="*/ 1768 h 4313"/>
                <a:gd name="T48" fmla="*/ 645 w 4310"/>
                <a:gd name="T49" fmla="*/ 1509 h 4313"/>
                <a:gd name="T50" fmla="*/ 1059 w 4310"/>
                <a:gd name="T51" fmla="*/ 1624 h 4313"/>
                <a:gd name="T52" fmla="*/ 1438 w 4310"/>
                <a:gd name="T53" fmla="*/ 1302 h 4313"/>
                <a:gd name="T54" fmla="*/ 1923 w 4310"/>
                <a:gd name="T55" fmla="*/ 987 h 4313"/>
                <a:gd name="T56" fmla="*/ 4009 w 4310"/>
                <a:gd name="T57" fmla="*/ 977 h 4313"/>
                <a:gd name="T58" fmla="*/ 4132 w 4310"/>
                <a:gd name="T59" fmla="*/ 1065 h 4313"/>
                <a:gd name="T60" fmla="*/ 854 w 4310"/>
                <a:gd name="T61" fmla="*/ 850 h 4313"/>
                <a:gd name="T62" fmla="*/ 810 w 4310"/>
                <a:gd name="T63" fmla="*/ 1083 h 4313"/>
                <a:gd name="T64" fmla="*/ 921 w 4310"/>
                <a:gd name="T65" fmla="*/ 943 h 4313"/>
                <a:gd name="T66" fmla="*/ 4221 w 4310"/>
                <a:gd name="T67" fmla="*/ 790 h 4313"/>
                <a:gd name="T68" fmla="*/ 4249 w 4310"/>
                <a:gd name="T69" fmla="*/ 1141 h 4313"/>
                <a:gd name="T70" fmla="*/ 3903 w 4310"/>
                <a:gd name="T71" fmla="*/ 1138 h 4313"/>
                <a:gd name="T72" fmla="*/ 3925 w 4310"/>
                <a:gd name="T73" fmla="*/ 795 h 4313"/>
                <a:gd name="T74" fmla="*/ 1025 w 4310"/>
                <a:gd name="T75" fmla="*/ 812 h 4313"/>
                <a:gd name="T76" fmla="*/ 998 w 4310"/>
                <a:gd name="T77" fmla="*/ 1163 h 4313"/>
                <a:gd name="T78" fmla="*/ 662 w 4310"/>
                <a:gd name="T79" fmla="*/ 1116 h 4313"/>
                <a:gd name="T80" fmla="*/ 727 w 4310"/>
                <a:gd name="T81" fmla="*/ 780 h 4313"/>
                <a:gd name="T82" fmla="*/ 3389 w 4310"/>
                <a:gd name="T83" fmla="*/ 479 h 4313"/>
                <a:gd name="T84" fmla="*/ 3500 w 4310"/>
                <a:gd name="T85" fmla="*/ 617 h 4313"/>
                <a:gd name="T86" fmla="*/ 3456 w 4310"/>
                <a:gd name="T87" fmla="*/ 386 h 4313"/>
                <a:gd name="T88" fmla="*/ 178 w 4310"/>
                <a:gd name="T89" fmla="*/ 599 h 4313"/>
                <a:gd name="T90" fmla="*/ 301 w 4310"/>
                <a:gd name="T91" fmla="*/ 513 h 4313"/>
                <a:gd name="T92" fmla="*/ 3458 w 4310"/>
                <a:gd name="T93" fmla="*/ 1204 h 4313"/>
                <a:gd name="T94" fmla="*/ 3686 w 4310"/>
                <a:gd name="T95" fmla="*/ 472 h 4313"/>
                <a:gd name="T96" fmla="*/ 3456 w 4310"/>
                <a:gd name="T97" fmla="*/ 738 h 4313"/>
                <a:gd name="T98" fmla="*/ 3223 w 4310"/>
                <a:gd name="T99" fmla="*/ 511 h 4313"/>
                <a:gd name="T100" fmla="*/ 3456 w 4310"/>
                <a:gd name="T101" fmla="*/ 285 h 4313"/>
                <a:gd name="T102" fmla="*/ 403 w 4310"/>
                <a:gd name="T103" fmla="*/ 346 h 4313"/>
                <a:gd name="T104" fmla="*/ 377 w 4310"/>
                <a:gd name="T105" fmla="*/ 699 h 4313"/>
                <a:gd name="T106" fmla="*/ 41 w 4310"/>
                <a:gd name="T107" fmla="*/ 651 h 4313"/>
                <a:gd name="T108" fmla="*/ 106 w 4310"/>
                <a:gd name="T109" fmla="*/ 314 h 4313"/>
                <a:gd name="T110" fmla="*/ 2498 w 4310"/>
                <a:gd name="T111" fmla="*/ 115 h 4313"/>
                <a:gd name="T112" fmla="*/ 2599 w 4310"/>
                <a:gd name="T113" fmla="*/ 671 h 4313"/>
                <a:gd name="T114" fmla="*/ 2076 w 4310"/>
                <a:gd name="T115" fmla="*/ 899 h 4313"/>
                <a:gd name="T116" fmla="*/ 1727 w 4310"/>
                <a:gd name="T117" fmla="*/ 456 h 4313"/>
                <a:gd name="T118" fmla="*/ 2076 w 4310"/>
                <a:gd name="T119" fmla="*/ 14 h 4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10" h="4313">
                  <a:moveTo>
                    <a:pt x="2171" y="2662"/>
                  </a:moveTo>
                  <a:lnTo>
                    <a:pt x="2150" y="2665"/>
                  </a:lnTo>
                  <a:lnTo>
                    <a:pt x="2126" y="2670"/>
                  </a:lnTo>
                  <a:lnTo>
                    <a:pt x="2031" y="4008"/>
                  </a:lnTo>
                  <a:lnTo>
                    <a:pt x="2129" y="4009"/>
                  </a:lnTo>
                  <a:lnTo>
                    <a:pt x="2218" y="4008"/>
                  </a:lnTo>
                  <a:lnTo>
                    <a:pt x="2305" y="4003"/>
                  </a:lnTo>
                  <a:lnTo>
                    <a:pt x="2218" y="2666"/>
                  </a:lnTo>
                  <a:lnTo>
                    <a:pt x="2194" y="2664"/>
                  </a:lnTo>
                  <a:lnTo>
                    <a:pt x="2171" y="2662"/>
                  </a:lnTo>
                  <a:close/>
                  <a:moveTo>
                    <a:pt x="2122" y="959"/>
                  </a:moveTo>
                  <a:lnTo>
                    <a:pt x="1973" y="2199"/>
                  </a:lnTo>
                  <a:lnTo>
                    <a:pt x="2169" y="2398"/>
                  </a:lnTo>
                  <a:lnTo>
                    <a:pt x="2342" y="2199"/>
                  </a:lnTo>
                  <a:lnTo>
                    <a:pt x="2223" y="960"/>
                  </a:lnTo>
                  <a:lnTo>
                    <a:pt x="2299" y="968"/>
                  </a:lnTo>
                  <a:lnTo>
                    <a:pt x="2374" y="983"/>
                  </a:lnTo>
                  <a:lnTo>
                    <a:pt x="2447" y="1002"/>
                  </a:lnTo>
                  <a:lnTo>
                    <a:pt x="2504" y="1025"/>
                  </a:lnTo>
                  <a:lnTo>
                    <a:pt x="2558" y="1052"/>
                  </a:lnTo>
                  <a:lnTo>
                    <a:pt x="2609" y="1082"/>
                  </a:lnTo>
                  <a:lnTo>
                    <a:pt x="2657" y="1118"/>
                  </a:lnTo>
                  <a:lnTo>
                    <a:pt x="2703" y="1157"/>
                  </a:lnTo>
                  <a:lnTo>
                    <a:pt x="2745" y="1199"/>
                  </a:lnTo>
                  <a:lnTo>
                    <a:pt x="2786" y="1242"/>
                  </a:lnTo>
                  <a:lnTo>
                    <a:pt x="2825" y="1289"/>
                  </a:lnTo>
                  <a:lnTo>
                    <a:pt x="2862" y="1336"/>
                  </a:lnTo>
                  <a:lnTo>
                    <a:pt x="2897" y="1386"/>
                  </a:lnTo>
                  <a:lnTo>
                    <a:pt x="2930" y="1433"/>
                  </a:lnTo>
                  <a:lnTo>
                    <a:pt x="2964" y="1479"/>
                  </a:lnTo>
                  <a:lnTo>
                    <a:pt x="2998" y="1521"/>
                  </a:lnTo>
                  <a:lnTo>
                    <a:pt x="3034" y="1557"/>
                  </a:lnTo>
                  <a:lnTo>
                    <a:pt x="3066" y="1581"/>
                  </a:lnTo>
                  <a:lnTo>
                    <a:pt x="3100" y="1599"/>
                  </a:lnTo>
                  <a:lnTo>
                    <a:pt x="3136" y="1612"/>
                  </a:lnTo>
                  <a:lnTo>
                    <a:pt x="3176" y="1620"/>
                  </a:lnTo>
                  <a:lnTo>
                    <a:pt x="3216" y="1624"/>
                  </a:lnTo>
                  <a:lnTo>
                    <a:pt x="3257" y="1623"/>
                  </a:lnTo>
                  <a:lnTo>
                    <a:pt x="3299" y="1618"/>
                  </a:lnTo>
                  <a:lnTo>
                    <a:pt x="3340" y="1610"/>
                  </a:lnTo>
                  <a:lnTo>
                    <a:pt x="3382" y="1598"/>
                  </a:lnTo>
                  <a:lnTo>
                    <a:pt x="3423" y="1585"/>
                  </a:lnTo>
                  <a:lnTo>
                    <a:pt x="3462" y="1568"/>
                  </a:lnTo>
                  <a:lnTo>
                    <a:pt x="3500" y="1551"/>
                  </a:lnTo>
                  <a:lnTo>
                    <a:pt x="3537" y="1531"/>
                  </a:lnTo>
                  <a:lnTo>
                    <a:pt x="3567" y="1517"/>
                  </a:lnTo>
                  <a:lnTo>
                    <a:pt x="3598" y="1510"/>
                  </a:lnTo>
                  <a:lnTo>
                    <a:pt x="3630" y="1509"/>
                  </a:lnTo>
                  <a:lnTo>
                    <a:pt x="3661" y="1514"/>
                  </a:lnTo>
                  <a:lnTo>
                    <a:pt x="3690" y="1525"/>
                  </a:lnTo>
                  <a:lnTo>
                    <a:pt x="3717" y="1542"/>
                  </a:lnTo>
                  <a:lnTo>
                    <a:pt x="3741" y="1563"/>
                  </a:lnTo>
                  <a:lnTo>
                    <a:pt x="3760" y="1589"/>
                  </a:lnTo>
                  <a:lnTo>
                    <a:pt x="3775" y="1619"/>
                  </a:lnTo>
                  <a:lnTo>
                    <a:pt x="3781" y="1650"/>
                  </a:lnTo>
                  <a:lnTo>
                    <a:pt x="3783" y="1682"/>
                  </a:lnTo>
                  <a:lnTo>
                    <a:pt x="3777" y="1712"/>
                  </a:lnTo>
                  <a:lnTo>
                    <a:pt x="3767" y="1741"/>
                  </a:lnTo>
                  <a:lnTo>
                    <a:pt x="3750" y="1768"/>
                  </a:lnTo>
                  <a:lnTo>
                    <a:pt x="3728" y="1792"/>
                  </a:lnTo>
                  <a:lnTo>
                    <a:pt x="3702" y="1810"/>
                  </a:lnTo>
                  <a:lnTo>
                    <a:pt x="3630" y="1848"/>
                  </a:lnTo>
                  <a:lnTo>
                    <a:pt x="3554" y="1882"/>
                  </a:lnTo>
                  <a:lnTo>
                    <a:pt x="3474" y="1910"/>
                  </a:lnTo>
                  <a:lnTo>
                    <a:pt x="3391" y="1930"/>
                  </a:lnTo>
                  <a:lnTo>
                    <a:pt x="3308" y="1945"/>
                  </a:lnTo>
                  <a:lnTo>
                    <a:pt x="3223" y="1949"/>
                  </a:lnTo>
                  <a:lnTo>
                    <a:pt x="3168" y="1947"/>
                  </a:lnTo>
                  <a:lnTo>
                    <a:pt x="3114" y="1941"/>
                  </a:lnTo>
                  <a:lnTo>
                    <a:pt x="3060" y="1929"/>
                  </a:lnTo>
                  <a:lnTo>
                    <a:pt x="3008" y="1913"/>
                  </a:lnTo>
                  <a:lnTo>
                    <a:pt x="2956" y="1892"/>
                  </a:lnTo>
                  <a:lnTo>
                    <a:pt x="2906" y="1866"/>
                  </a:lnTo>
                  <a:lnTo>
                    <a:pt x="2858" y="1834"/>
                  </a:lnTo>
                  <a:lnTo>
                    <a:pt x="2812" y="1794"/>
                  </a:lnTo>
                  <a:lnTo>
                    <a:pt x="2767" y="1752"/>
                  </a:lnTo>
                  <a:lnTo>
                    <a:pt x="2728" y="1708"/>
                  </a:lnTo>
                  <a:lnTo>
                    <a:pt x="2693" y="1662"/>
                  </a:lnTo>
                  <a:lnTo>
                    <a:pt x="2659" y="1615"/>
                  </a:lnTo>
                  <a:lnTo>
                    <a:pt x="2626" y="1569"/>
                  </a:lnTo>
                  <a:lnTo>
                    <a:pt x="2593" y="1523"/>
                  </a:lnTo>
                  <a:lnTo>
                    <a:pt x="2562" y="1480"/>
                  </a:lnTo>
                  <a:lnTo>
                    <a:pt x="2567" y="1543"/>
                  </a:lnTo>
                  <a:lnTo>
                    <a:pt x="2572" y="1611"/>
                  </a:lnTo>
                  <a:lnTo>
                    <a:pt x="2578" y="1686"/>
                  </a:lnTo>
                  <a:lnTo>
                    <a:pt x="2584" y="1764"/>
                  </a:lnTo>
                  <a:lnTo>
                    <a:pt x="2591" y="1847"/>
                  </a:lnTo>
                  <a:lnTo>
                    <a:pt x="2596" y="1930"/>
                  </a:lnTo>
                  <a:lnTo>
                    <a:pt x="2601" y="2016"/>
                  </a:lnTo>
                  <a:lnTo>
                    <a:pt x="2606" y="2099"/>
                  </a:lnTo>
                  <a:lnTo>
                    <a:pt x="2612" y="2182"/>
                  </a:lnTo>
                  <a:lnTo>
                    <a:pt x="2616" y="2260"/>
                  </a:lnTo>
                  <a:lnTo>
                    <a:pt x="2618" y="2334"/>
                  </a:lnTo>
                  <a:lnTo>
                    <a:pt x="2619" y="2339"/>
                  </a:lnTo>
                  <a:lnTo>
                    <a:pt x="2621" y="2353"/>
                  </a:lnTo>
                  <a:lnTo>
                    <a:pt x="2622" y="2377"/>
                  </a:lnTo>
                  <a:lnTo>
                    <a:pt x="2625" y="2407"/>
                  </a:lnTo>
                  <a:lnTo>
                    <a:pt x="2627" y="2444"/>
                  </a:lnTo>
                  <a:lnTo>
                    <a:pt x="2630" y="2487"/>
                  </a:lnTo>
                  <a:lnTo>
                    <a:pt x="2633" y="2537"/>
                  </a:lnTo>
                  <a:lnTo>
                    <a:pt x="2637" y="2593"/>
                  </a:lnTo>
                  <a:lnTo>
                    <a:pt x="2640" y="2652"/>
                  </a:lnTo>
                  <a:lnTo>
                    <a:pt x="2646" y="2716"/>
                  </a:lnTo>
                  <a:lnTo>
                    <a:pt x="2650" y="2784"/>
                  </a:lnTo>
                  <a:lnTo>
                    <a:pt x="2655" y="2856"/>
                  </a:lnTo>
                  <a:lnTo>
                    <a:pt x="2660" y="2929"/>
                  </a:lnTo>
                  <a:lnTo>
                    <a:pt x="2665" y="3005"/>
                  </a:lnTo>
                  <a:lnTo>
                    <a:pt x="2671" y="3082"/>
                  </a:lnTo>
                  <a:lnTo>
                    <a:pt x="2676" y="3161"/>
                  </a:lnTo>
                  <a:lnTo>
                    <a:pt x="2681" y="3240"/>
                  </a:lnTo>
                  <a:lnTo>
                    <a:pt x="2686" y="3317"/>
                  </a:lnTo>
                  <a:lnTo>
                    <a:pt x="2691" y="3395"/>
                  </a:lnTo>
                  <a:lnTo>
                    <a:pt x="2697" y="3471"/>
                  </a:lnTo>
                  <a:lnTo>
                    <a:pt x="2701" y="3546"/>
                  </a:lnTo>
                  <a:lnTo>
                    <a:pt x="2706" y="3618"/>
                  </a:lnTo>
                  <a:lnTo>
                    <a:pt x="2711" y="3686"/>
                  </a:lnTo>
                  <a:lnTo>
                    <a:pt x="2715" y="3751"/>
                  </a:lnTo>
                  <a:lnTo>
                    <a:pt x="2719" y="3813"/>
                  </a:lnTo>
                  <a:lnTo>
                    <a:pt x="2723" y="3869"/>
                  </a:lnTo>
                  <a:lnTo>
                    <a:pt x="2727" y="3922"/>
                  </a:lnTo>
                  <a:lnTo>
                    <a:pt x="2788" y="3897"/>
                  </a:lnTo>
                  <a:lnTo>
                    <a:pt x="2843" y="3871"/>
                  </a:lnTo>
                  <a:lnTo>
                    <a:pt x="2892" y="3843"/>
                  </a:lnTo>
                  <a:lnTo>
                    <a:pt x="2931" y="3813"/>
                  </a:lnTo>
                  <a:lnTo>
                    <a:pt x="2962" y="3782"/>
                  </a:lnTo>
                  <a:lnTo>
                    <a:pt x="2986" y="3749"/>
                  </a:lnTo>
                  <a:lnTo>
                    <a:pt x="2999" y="3715"/>
                  </a:lnTo>
                  <a:lnTo>
                    <a:pt x="3004" y="3681"/>
                  </a:lnTo>
                  <a:lnTo>
                    <a:pt x="3000" y="3648"/>
                  </a:lnTo>
                  <a:lnTo>
                    <a:pt x="2988" y="3617"/>
                  </a:lnTo>
                  <a:lnTo>
                    <a:pt x="2969" y="3586"/>
                  </a:lnTo>
                  <a:lnTo>
                    <a:pt x="2943" y="3558"/>
                  </a:lnTo>
                  <a:lnTo>
                    <a:pt x="2909" y="3529"/>
                  </a:lnTo>
                  <a:lnTo>
                    <a:pt x="2868" y="3503"/>
                  </a:lnTo>
                  <a:lnTo>
                    <a:pt x="2820" y="3478"/>
                  </a:lnTo>
                  <a:lnTo>
                    <a:pt x="2820" y="3363"/>
                  </a:lnTo>
                  <a:lnTo>
                    <a:pt x="2918" y="3382"/>
                  </a:lnTo>
                  <a:lnTo>
                    <a:pt x="3012" y="3404"/>
                  </a:lnTo>
                  <a:lnTo>
                    <a:pt x="3100" y="3429"/>
                  </a:lnTo>
                  <a:lnTo>
                    <a:pt x="3181" y="3457"/>
                  </a:lnTo>
                  <a:lnTo>
                    <a:pt x="3257" y="3486"/>
                  </a:lnTo>
                  <a:lnTo>
                    <a:pt x="3325" y="3516"/>
                  </a:lnTo>
                  <a:lnTo>
                    <a:pt x="3386" y="3548"/>
                  </a:lnTo>
                  <a:lnTo>
                    <a:pt x="3441" y="3583"/>
                  </a:lnTo>
                  <a:lnTo>
                    <a:pt x="3487" y="3617"/>
                  </a:lnTo>
                  <a:lnTo>
                    <a:pt x="3526" y="3653"/>
                  </a:lnTo>
                  <a:lnTo>
                    <a:pt x="3556" y="3690"/>
                  </a:lnTo>
                  <a:lnTo>
                    <a:pt x="3579" y="3728"/>
                  </a:lnTo>
                  <a:lnTo>
                    <a:pt x="3593" y="3767"/>
                  </a:lnTo>
                  <a:lnTo>
                    <a:pt x="3597" y="3806"/>
                  </a:lnTo>
                  <a:lnTo>
                    <a:pt x="3593" y="3846"/>
                  </a:lnTo>
                  <a:lnTo>
                    <a:pt x="3580" y="3884"/>
                  </a:lnTo>
                  <a:lnTo>
                    <a:pt x="3558" y="3920"/>
                  </a:lnTo>
                  <a:lnTo>
                    <a:pt x="3529" y="3957"/>
                  </a:lnTo>
                  <a:lnTo>
                    <a:pt x="3491" y="3992"/>
                  </a:lnTo>
                  <a:lnTo>
                    <a:pt x="3446" y="4026"/>
                  </a:lnTo>
                  <a:lnTo>
                    <a:pt x="3394" y="4060"/>
                  </a:lnTo>
                  <a:lnTo>
                    <a:pt x="3337" y="4092"/>
                  </a:lnTo>
                  <a:lnTo>
                    <a:pt x="3272" y="4121"/>
                  </a:lnTo>
                  <a:lnTo>
                    <a:pt x="3202" y="4149"/>
                  </a:lnTo>
                  <a:lnTo>
                    <a:pt x="3126" y="4176"/>
                  </a:lnTo>
                  <a:lnTo>
                    <a:pt x="3045" y="4200"/>
                  </a:lnTo>
                  <a:lnTo>
                    <a:pt x="2958" y="4223"/>
                  </a:lnTo>
                  <a:lnTo>
                    <a:pt x="2868" y="4242"/>
                  </a:lnTo>
                  <a:lnTo>
                    <a:pt x="2773" y="4261"/>
                  </a:lnTo>
                  <a:lnTo>
                    <a:pt x="2674" y="4276"/>
                  </a:lnTo>
                  <a:lnTo>
                    <a:pt x="2572" y="4289"/>
                  </a:lnTo>
                  <a:lnTo>
                    <a:pt x="2468" y="4300"/>
                  </a:lnTo>
                  <a:lnTo>
                    <a:pt x="2359" y="4306"/>
                  </a:lnTo>
                  <a:lnTo>
                    <a:pt x="2249" y="4312"/>
                  </a:lnTo>
                  <a:lnTo>
                    <a:pt x="2137" y="4313"/>
                  </a:lnTo>
                  <a:lnTo>
                    <a:pt x="2025" y="4312"/>
                  </a:lnTo>
                  <a:lnTo>
                    <a:pt x="1916" y="4306"/>
                  </a:lnTo>
                  <a:lnTo>
                    <a:pt x="1807" y="4300"/>
                  </a:lnTo>
                  <a:lnTo>
                    <a:pt x="1702" y="4289"/>
                  </a:lnTo>
                  <a:lnTo>
                    <a:pt x="1600" y="4276"/>
                  </a:lnTo>
                  <a:lnTo>
                    <a:pt x="1502" y="4261"/>
                  </a:lnTo>
                  <a:lnTo>
                    <a:pt x="1407" y="4242"/>
                  </a:lnTo>
                  <a:lnTo>
                    <a:pt x="1316" y="4223"/>
                  </a:lnTo>
                  <a:lnTo>
                    <a:pt x="1230" y="4200"/>
                  </a:lnTo>
                  <a:lnTo>
                    <a:pt x="1149" y="4176"/>
                  </a:lnTo>
                  <a:lnTo>
                    <a:pt x="1073" y="4149"/>
                  </a:lnTo>
                  <a:lnTo>
                    <a:pt x="1002" y="4121"/>
                  </a:lnTo>
                  <a:lnTo>
                    <a:pt x="938" y="4092"/>
                  </a:lnTo>
                  <a:lnTo>
                    <a:pt x="881" y="4060"/>
                  </a:lnTo>
                  <a:lnTo>
                    <a:pt x="828" y="4026"/>
                  </a:lnTo>
                  <a:lnTo>
                    <a:pt x="784" y="3992"/>
                  </a:lnTo>
                  <a:lnTo>
                    <a:pt x="746" y="3957"/>
                  </a:lnTo>
                  <a:lnTo>
                    <a:pt x="717" y="3920"/>
                  </a:lnTo>
                  <a:lnTo>
                    <a:pt x="695" y="3884"/>
                  </a:lnTo>
                  <a:lnTo>
                    <a:pt x="682" y="3846"/>
                  </a:lnTo>
                  <a:lnTo>
                    <a:pt x="678" y="3806"/>
                  </a:lnTo>
                  <a:lnTo>
                    <a:pt x="682" y="3766"/>
                  </a:lnTo>
                  <a:lnTo>
                    <a:pt x="697" y="3725"/>
                  </a:lnTo>
                  <a:lnTo>
                    <a:pt x="721" y="3686"/>
                  </a:lnTo>
                  <a:lnTo>
                    <a:pt x="754" y="3648"/>
                  </a:lnTo>
                  <a:lnTo>
                    <a:pt x="794" y="3611"/>
                  </a:lnTo>
                  <a:lnTo>
                    <a:pt x="844" y="3575"/>
                  </a:lnTo>
                  <a:lnTo>
                    <a:pt x="903" y="3541"/>
                  </a:lnTo>
                  <a:lnTo>
                    <a:pt x="968" y="3508"/>
                  </a:lnTo>
                  <a:lnTo>
                    <a:pt x="1040" y="3476"/>
                  </a:lnTo>
                  <a:lnTo>
                    <a:pt x="1120" y="3448"/>
                  </a:lnTo>
                  <a:lnTo>
                    <a:pt x="1208" y="3420"/>
                  </a:lnTo>
                  <a:lnTo>
                    <a:pt x="1301" y="3395"/>
                  </a:lnTo>
                  <a:lnTo>
                    <a:pt x="1400" y="3373"/>
                  </a:lnTo>
                  <a:lnTo>
                    <a:pt x="1505" y="3353"/>
                  </a:lnTo>
                  <a:lnTo>
                    <a:pt x="1498" y="3452"/>
                  </a:lnTo>
                  <a:lnTo>
                    <a:pt x="1442" y="3475"/>
                  </a:lnTo>
                  <a:lnTo>
                    <a:pt x="1392" y="3501"/>
                  </a:lnTo>
                  <a:lnTo>
                    <a:pt x="1350" y="3528"/>
                  </a:lnTo>
                  <a:lnTo>
                    <a:pt x="1316" y="3556"/>
                  </a:lnTo>
                  <a:lnTo>
                    <a:pt x="1289" y="3586"/>
                  </a:lnTo>
                  <a:lnTo>
                    <a:pt x="1269" y="3617"/>
                  </a:lnTo>
                  <a:lnTo>
                    <a:pt x="1256" y="3648"/>
                  </a:lnTo>
                  <a:lnTo>
                    <a:pt x="1252" y="3681"/>
                  </a:lnTo>
                  <a:lnTo>
                    <a:pt x="1256" y="3713"/>
                  </a:lnTo>
                  <a:lnTo>
                    <a:pt x="1269" y="3745"/>
                  </a:lnTo>
                  <a:lnTo>
                    <a:pt x="1289" y="3775"/>
                  </a:lnTo>
                  <a:lnTo>
                    <a:pt x="1315" y="3805"/>
                  </a:lnTo>
                  <a:lnTo>
                    <a:pt x="1349" y="3833"/>
                  </a:lnTo>
                  <a:lnTo>
                    <a:pt x="1390" y="3859"/>
                  </a:lnTo>
                  <a:lnTo>
                    <a:pt x="1435" y="3884"/>
                  </a:lnTo>
                  <a:lnTo>
                    <a:pt x="1488" y="3907"/>
                  </a:lnTo>
                  <a:lnTo>
                    <a:pt x="1545" y="3928"/>
                  </a:lnTo>
                  <a:lnTo>
                    <a:pt x="1608" y="3946"/>
                  </a:lnTo>
                  <a:lnTo>
                    <a:pt x="1730" y="2254"/>
                  </a:lnTo>
                  <a:lnTo>
                    <a:pt x="1731" y="2242"/>
                  </a:lnTo>
                  <a:lnTo>
                    <a:pt x="1734" y="2230"/>
                  </a:lnTo>
                  <a:lnTo>
                    <a:pt x="1738" y="2137"/>
                  </a:lnTo>
                  <a:lnTo>
                    <a:pt x="1742" y="2044"/>
                  </a:lnTo>
                  <a:lnTo>
                    <a:pt x="1747" y="1954"/>
                  </a:lnTo>
                  <a:lnTo>
                    <a:pt x="1751" y="1868"/>
                  </a:lnTo>
                  <a:lnTo>
                    <a:pt x="1755" y="1784"/>
                  </a:lnTo>
                  <a:lnTo>
                    <a:pt x="1759" y="1705"/>
                  </a:lnTo>
                  <a:lnTo>
                    <a:pt x="1762" y="1632"/>
                  </a:lnTo>
                  <a:lnTo>
                    <a:pt x="1765" y="1565"/>
                  </a:lnTo>
                  <a:lnTo>
                    <a:pt x="1768" y="1506"/>
                  </a:lnTo>
                  <a:lnTo>
                    <a:pt x="1770" y="1454"/>
                  </a:lnTo>
                  <a:lnTo>
                    <a:pt x="1773" y="1412"/>
                  </a:lnTo>
                  <a:lnTo>
                    <a:pt x="1742" y="1446"/>
                  </a:lnTo>
                  <a:lnTo>
                    <a:pt x="1710" y="1484"/>
                  </a:lnTo>
                  <a:lnTo>
                    <a:pt x="1680" y="1525"/>
                  </a:lnTo>
                  <a:lnTo>
                    <a:pt x="1649" y="1569"/>
                  </a:lnTo>
                  <a:lnTo>
                    <a:pt x="1616" y="1615"/>
                  </a:lnTo>
                  <a:lnTo>
                    <a:pt x="1582" y="1662"/>
                  </a:lnTo>
                  <a:lnTo>
                    <a:pt x="1547" y="1708"/>
                  </a:lnTo>
                  <a:lnTo>
                    <a:pt x="1507" y="1752"/>
                  </a:lnTo>
                  <a:lnTo>
                    <a:pt x="1463" y="1794"/>
                  </a:lnTo>
                  <a:lnTo>
                    <a:pt x="1417" y="1834"/>
                  </a:lnTo>
                  <a:lnTo>
                    <a:pt x="1369" y="1866"/>
                  </a:lnTo>
                  <a:lnTo>
                    <a:pt x="1319" y="1892"/>
                  </a:lnTo>
                  <a:lnTo>
                    <a:pt x="1267" y="1913"/>
                  </a:lnTo>
                  <a:lnTo>
                    <a:pt x="1214" y="1929"/>
                  </a:lnTo>
                  <a:lnTo>
                    <a:pt x="1161" y="1941"/>
                  </a:lnTo>
                  <a:lnTo>
                    <a:pt x="1107" y="1947"/>
                  </a:lnTo>
                  <a:lnTo>
                    <a:pt x="1052" y="1949"/>
                  </a:lnTo>
                  <a:lnTo>
                    <a:pt x="967" y="1945"/>
                  </a:lnTo>
                  <a:lnTo>
                    <a:pt x="883" y="1930"/>
                  </a:lnTo>
                  <a:lnTo>
                    <a:pt x="801" y="1910"/>
                  </a:lnTo>
                  <a:lnTo>
                    <a:pt x="721" y="1882"/>
                  </a:lnTo>
                  <a:lnTo>
                    <a:pt x="645" y="1848"/>
                  </a:lnTo>
                  <a:lnTo>
                    <a:pt x="573" y="1810"/>
                  </a:lnTo>
                  <a:lnTo>
                    <a:pt x="546" y="1792"/>
                  </a:lnTo>
                  <a:lnTo>
                    <a:pt x="525" y="1768"/>
                  </a:lnTo>
                  <a:lnTo>
                    <a:pt x="508" y="1741"/>
                  </a:lnTo>
                  <a:lnTo>
                    <a:pt x="497" y="1712"/>
                  </a:lnTo>
                  <a:lnTo>
                    <a:pt x="492" y="1682"/>
                  </a:lnTo>
                  <a:lnTo>
                    <a:pt x="493" y="1650"/>
                  </a:lnTo>
                  <a:lnTo>
                    <a:pt x="500" y="1619"/>
                  </a:lnTo>
                  <a:lnTo>
                    <a:pt x="514" y="1589"/>
                  </a:lnTo>
                  <a:lnTo>
                    <a:pt x="534" y="1563"/>
                  </a:lnTo>
                  <a:lnTo>
                    <a:pt x="557" y="1542"/>
                  </a:lnTo>
                  <a:lnTo>
                    <a:pt x="585" y="1525"/>
                  </a:lnTo>
                  <a:lnTo>
                    <a:pt x="614" y="1514"/>
                  </a:lnTo>
                  <a:lnTo>
                    <a:pt x="645" y="1509"/>
                  </a:lnTo>
                  <a:lnTo>
                    <a:pt x="676" y="1510"/>
                  </a:lnTo>
                  <a:lnTo>
                    <a:pt x="708" y="1517"/>
                  </a:lnTo>
                  <a:lnTo>
                    <a:pt x="738" y="1531"/>
                  </a:lnTo>
                  <a:lnTo>
                    <a:pt x="775" y="1551"/>
                  </a:lnTo>
                  <a:lnTo>
                    <a:pt x="813" y="1568"/>
                  </a:lnTo>
                  <a:lnTo>
                    <a:pt x="852" y="1585"/>
                  </a:lnTo>
                  <a:lnTo>
                    <a:pt x="892" y="1598"/>
                  </a:lnTo>
                  <a:lnTo>
                    <a:pt x="934" y="1610"/>
                  </a:lnTo>
                  <a:lnTo>
                    <a:pt x="976" y="1618"/>
                  </a:lnTo>
                  <a:lnTo>
                    <a:pt x="1018" y="1623"/>
                  </a:lnTo>
                  <a:lnTo>
                    <a:pt x="1059" y="1624"/>
                  </a:lnTo>
                  <a:lnTo>
                    <a:pt x="1099" y="1620"/>
                  </a:lnTo>
                  <a:lnTo>
                    <a:pt x="1138" y="1612"/>
                  </a:lnTo>
                  <a:lnTo>
                    <a:pt x="1175" y="1599"/>
                  </a:lnTo>
                  <a:lnTo>
                    <a:pt x="1209" y="1581"/>
                  </a:lnTo>
                  <a:lnTo>
                    <a:pt x="1240" y="1557"/>
                  </a:lnTo>
                  <a:lnTo>
                    <a:pt x="1277" y="1521"/>
                  </a:lnTo>
                  <a:lnTo>
                    <a:pt x="1311" y="1479"/>
                  </a:lnTo>
                  <a:lnTo>
                    <a:pt x="1345" y="1433"/>
                  </a:lnTo>
                  <a:lnTo>
                    <a:pt x="1378" y="1386"/>
                  </a:lnTo>
                  <a:lnTo>
                    <a:pt x="1407" y="1344"/>
                  </a:lnTo>
                  <a:lnTo>
                    <a:pt x="1438" y="1302"/>
                  </a:lnTo>
                  <a:lnTo>
                    <a:pt x="1469" y="1260"/>
                  </a:lnTo>
                  <a:lnTo>
                    <a:pt x="1505" y="1220"/>
                  </a:lnTo>
                  <a:lnTo>
                    <a:pt x="1543" y="1179"/>
                  </a:lnTo>
                  <a:lnTo>
                    <a:pt x="1585" y="1142"/>
                  </a:lnTo>
                  <a:lnTo>
                    <a:pt x="1630" y="1107"/>
                  </a:lnTo>
                  <a:lnTo>
                    <a:pt x="1680" y="1074"/>
                  </a:lnTo>
                  <a:lnTo>
                    <a:pt x="1726" y="1052"/>
                  </a:lnTo>
                  <a:lnTo>
                    <a:pt x="1774" y="1032"/>
                  </a:lnTo>
                  <a:lnTo>
                    <a:pt x="1823" y="1015"/>
                  </a:lnTo>
                  <a:lnTo>
                    <a:pt x="1874" y="1001"/>
                  </a:lnTo>
                  <a:lnTo>
                    <a:pt x="1923" y="987"/>
                  </a:lnTo>
                  <a:lnTo>
                    <a:pt x="1985" y="974"/>
                  </a:lnTo>
                  <a:lnTo>
                    <a:pt x="2053" y="963"/>
                  </a:lnTo>
                  <a:lnTo>
                    <a:pt x="2122" y="959"/>
                  </a:lnTo>
                  <a:close/>
                  <a:moveTo>
                    <a:pt x="4077" y="850"/>
                  </a:moveTo>
                  <a:lnTo>
                    <a:pt x="4059" y="853"/>
                  </a:lnTo>
                  <a:lnTo>
                    <a:pt x="4044" y="860"/>
                  </a:lnTo>
                  <a:lnTo>
                    <a:pt x="4033" y="873"/>
                  </a:lnTo>
                  <a:lnTo>
                    <a:pt x="4022" y="891"/>
                  </a:lnTo>
                  <a:lnTo>
                    <a:pt x="4016" y="915"/>
                  </a:lnTo>
                  <a:lnTo>
                    <a:pt x="4010" y="943"/>
                  </a:lnTo>
                  <a:lnTo>
                    <a:pt x="4009" y="977"/>
                  </a:lnTo>
                  <a:lnTo>
                    <a:pt x="4010" y="1011"/>
                  </a:lnTo>
                  <a:lnTo>
                    <a:pt x="4016" y="1040"/>
                  </a:lnTo>
                  <a:lnTo>
                    <a:pt x="4022" y="1065"/>
                  </a:lnTo>
                  <a:lnTo>
                    <a:pt x="4033" y="1083"/>
                  </a:lnTo>
                  <a:lnTo>
                    <a:pt x="4044" y="1095"/>
                  </a:lnTo>
                  <a:lnTo>
                    <a:pt x="4059" y="1102"/>
                  </a:lnTo>
                  <a:lnTo>
                    <a:pt x="4077" y="1104"/>
                  </a:lnTo>
                  <a:lnTo>
                    <a:pt x="4095" y="1102"/>
                  </a:lnTo>
                  <a:lnTo>
                    <a:pt x="4110" y="1095"/>
                  </a:lnTo>
                  <a:lnTo>
                    <a:pt x="4122" y="1083"/>
                  </a:lnTo>
                  <a:lnTo>
                    <a:pt x="4132" y="1065"/>
                  </a:lnTo>
                  <a:lnTo>
                    <a:pt x="4140" y="1040"/>
                  </a:lnTo>
                  <a:lnTo>
                    <a:pt x="4144" y="1011"/>
                  </a:lnTo>
                  <a:lnTo>
                    <a:pt x="4145" y="977"/>
                  </a:lnTo>
                  <a:lnTo>
                    <a:pt x="4144" y="943"/>
                  </a:lnTo>
                  <a:lnTo>
                    <a:pt x="4140" y="915"/>
                  </a:lnTo>
                  <a:lnTo>
                    <a:pt x="4132" y="891"/>
                  </a:lnTo>
                  <a:lnTo>
                    <a:pt x="4122" y="871"/>
                  </a:lnTo>
                  <a:lnTo>
                    <a:pt x="4110" y="860"/>
                  </a:lnTo>
                  <a:lnTo>
                    <a:pt x="4095" y="853"/>
                  </a:lnTo>
                  <a:lnTo>
                    <a:pt x="4077" y="850"/>
                  </a:lnTo>
                  <a:close/>
                  <a:moveTo>
                    <a:pt x="854" y="850"/>
                  </a:moveTo>
                  <a:lnTo>
                    <a:pt x="836" y="853"/>
                  </a:lnTo>
                  <a:lnTo>
                    <a:pt x="822" y="860"/>
                  </a:lnTo>
                  <a:lnTo>
                    <a:pt x="810" y="873"/>
                  </a:lnTo>
                  <a:lnTo>
                    <a:pt x="799" y="891"/>
                  </a:lnTo>
                  <a:lnTo>
                    <a:pt x="792" y="915"/>
                  </a:lnTo>
                  <a:lnTo>
                    <a:pt x="788" y="943"/>
                  </a:lnTo>
                  <a:lnTo>
                    <a:pt x="786" y="977"/>
                  </a:lnTo>
                  <a:lnTo>
                    <a:pt x="788" y="1011"/>
                  </a:lnTo>
                  <a:lnTo>
                    <a:pt x="792" y="1040"/>
                  </a:lnTo>
                  <a:lnTo>
                    <a:pt x="799" y="1065"/>
                  </a:lnTo>
                  <a:lnTo>
                    <a:pt x="810" y="1083"/>
                  </a:lnTo>
                  <a:lnTo>
                    <a:pt x="822" y="1095"/>
                  </a:lnTo>
                  <a:lnTo>
                    <a:pt x="836" y="1102"/>
                  </a:lnTo>
                  <a:lnTo>
                    <a:pt x="854" y="1104"/>
                  </a:lnTo>
                  <a:lnTo>
                    <a:pt x="871" y="1102"/>
                  </a:lnTo>
                  <a:lnTo>
                    <a:pt x="887" y="1095"/>
                  </a:lnTo>
                  <a:lnTo>
                    <a:pt x="899" y="1083"/>
                  </a:lnTo>
                  <a:lnTo>
                    <a:pt x="909" y="1065"/>
                  </a:lnTo>
                  <a:lnTo>
                    <a:pt x="916" y="1040"/>
                  </a:lnTo>
                  <a:lnTo>
                    <a:pt x="921" y="1011"/>
                  </a:lnTo>
                  <a:lnTo>
                    <a:pt x="922" y="977"/>
                  </a:lnTo>
                  <a:lnTo>
                    <a:pt x="921" y="943"/>
                  </a:lnTo>
                  <a:lnTo>
                    <a:pt x="916" y="915"/>
                  </a:lnTo>
                  <a:lnTo>
                    <a:pt x="909" y="891"/>
                  </a:lnTo>
                  <a:lnTo>
                    <a:pt x="899" y="871"/>
                  </a:lnTo>
                  <a:lnTo>
                    <a:pt x="887" y="860"/>
                  </a:lnTo>
                  <a:lnTo>
                    <a:pt x="871" y="853"/>
                  </a:lnTo>
                  <a:lnTo>
                    <a:pt x="854" y="850"/>
                  </a:lnTo>
                  <a:close/>
                  <a:moveTo>
                    <a:pt x="4077" y="750"/>
                  </a:moveTo>
                  <a:lnTo>
                    <a:pt x="4119" y="752"/>
                  </a:lnTo>
                  <a:lnTo>
                    <a:pt x="4157" y="760"/>
                  </a:lnTo>
                  <a:lnTo>
                    <a:pt x="4191" y="772"/>
                  </a:lnTo>
                  <a:lnTo>
                    <a:pt x="4221" y="790"/>
                  </a:lnTo>
                  <a:lnTo>
                    <a:pt x="4249" y="812"/>
                  </a:lnTo>
                  <a:lnTo>
                    <a:pt x="4271" y="839"/>
                  </a:lnTo>
                  <a:lnTo>
                    <a:pt x="4288" y="867"/>
                  </a:lnTo>
                  <a:lnTo>
                    <a:pt x="4301" y="902"/>
                  </a:lnTo>
                  <a:lnTo>
                    <a:pt x="4309" y="937"/>
                  </a:lnTo>
                  <a:lnTo>
                    <a:pt x="4310" y="976"/>
                  </a:lnTo>
                  <a:lnTo>
                    <a:pt x="4309" y="1017"/>
                  </a:lnTo>
                  <a:lnTo>
                    <a:pt x="4301" y="1052"/>
                  </a:lnTo>
                  <a:lnTo>
                    <a:pt x="4288" y="1085"/>
                  </a:lnTo>
                  <a:lnTo>
                    <a:pt x="4271" y="1115"/>
                  </a:lnTo>
                  <a:lnTo>
                    <a:pt x="4249" y="1141"/>
                  </a:lnTo>
                  <a:lnTo>
                    <a:pt x="4221" y="1163"/>
                  </a:lnTo>
                  <a:lnTo>
                    <a:pt x="4191" y="1182"/>
                  </a:lnTo>
                  <a:lnTo>
                    <a:pt x="4157" y="1193"/>
                  </a:lnTo>
                  <a:lnTo>
                    <a:pt x="4119" y="1201"/>
                  </a:lnTo>
                  <a:lnTo>
                    <a:pt x="4077" y="1204"/>
                  </a:lnTo>
                  <a:lnTo>
                    <a:pt x="4042" y="1201"/>
                  </a:lnTo>
                  <a:lnTo>
                    <a:pt x="4009" y="1196"/>
                  </a:lnTo>
                  <a:lnTo>
                    <a:pt x="3978" y="1187"/>
                  </a:lnTo>
                  <a:lnTo>
                    <a:pt x="3950" y="1174"/>
                  </a:lnTo>
                  <a:lnTo>
                    <a:pt x="3925" y="1158"/>
                  </a:lnTo>
                  <a:lnTo>
                    <a:pt x="3903" y="1138"/>
                  </a:lnTo>
                  <a:lnTo>
                    <a:pt x="3885" y="1116"/>
                  </a:lnTo>
                  <a:lnTo>
                    <a:pt x="3870" y="1091"/>
                  </a:lnTo>
                  <a:lnTo>
                    <a:pt x="3856" y="1055"/>
                  </a:lnTo>
                  <a:lnTo>
                    <a:pt x="3847" y="1017"/>
                  </a:lnTo>
                  <a:lnTo>
                    <a:pt x="3844" y="976"/>
                  </a:lnTo>
                  <a:lnTo>
                    <a:pt x="3847" y="937"/>
                  </a:lnTo>
                  <a:lnTo>
                    <a:pt x="3856" y="899"/>
                  </a:lnTo>
                  <a:lnTo>
                    <a:pt x="3870" y="862"/>
                  </a:lnTo>
                  <a:lnTo>
                    <a:pt x="3885" y="837"/>
                  </a:lnTo>
                  <a:lnTo>
                    <a:pt x="3903" y="815"/>
                  </a:lnTo>
                  <a:lnTo>
                    <a:pt x="3925" y="795"/>
                  </a:lnTo>
                  <a:lnTo>
                    <a:pt x="3950" y="780"/>
                  </a:lnTo>
                  <a:lnTo>
                    <a:pt x="3978" y="767"/>
                  </a:lnTo>
                  <a:lnTo>
                    <a:pt x="4009" y="758"/>
                  </a:lnTo>
                  <a:lnTo>
                    <a:pt x="4042" y="752"/>
                  </a:lnTo>
                  <a:lnTo>
                    <a:pt x="4077" y="750"/>
                  </a:lnTo>
                  <a:close/>
                  <a:moveTo>
                    <a:pt x="854" y="750"/>
                  </a:moveTo>
                  <a:lnTo>
                    <a:pt x="895" y="752"/>
                  </a:lnTo>
                  <a:lnTo>
                    <a:pt x="933" y="760"/>
                  </a:lnTo>
                  <a:lnTo>
                    <a:pt x="968" y="772"/>
                  </a:lnTo>
                  <a:lnTo>
                    <a:pt x="998" y="790"/>
                  </a:lnTo>
                  <a:lnTo>
                    <a:pt x="1025" y="812"/>
                  </a:lnTo>
                  <a:lnTo>
                    <a:pt x="1048" y="839"/>
                  </a:lnTo>
                  <a:lnTo>
                    <a:pt x="1065" y="867"/>
                  </a:lnTo>
                  <a:lnTo>
                    <a:pt x="1077" y="902"/>
                  </a:lnTo>
                  <a:lnTo>
                    <a:pt x="1085" y="937"/>
                  </a:lnTo>
                  <a:lnTo>
                    <a:pt x="1087" y="976"/>
                  </a:lnTo>
                  <a:lnTo>
                    <a:pt x="1085" y="1017"/>
                  </a:lnTo>
                  <a:lnTo>
                    <a:pt x="1077" y="1052"/>
                  </a:lnTo>
                  <a:lnTo>
                    <a:pt x="1065" y="1085"/>
                  </a:lnTo>
                  <a:lnTo>
                    <a:pt x="1048" y="1115"/>
                  </a:lnTo>
                  <a:lnTo>
                    <a:pt x="1025" y="1141"/>
                  </a:lnTo>
                  <a:lnTo>
                    <a:pt x="998" y="1163"/>
                  </a:lnTo>
                  <a:lnTo>
                    <a:pt x="968" y="1182"/>
                  </a:lnTo>
                  <a:lnTo>
                    <a:pt x="933" y="1193"/>
                  </a:lnTo>
                  <a:lnTo>
                    <a:pt x="895" y="1201"/>
                  </a:lnTo>
                  <a:lnTo>
                    <a:pt x="854" y="1204"/>
                  </a:lnTo>
                  <a:lnTo>
                    <a:pt x="819" y="1201"/>
                  </a:lnTo>
                  <a:lnTo>
                    <a:pt x="786" y="1196"/>
                  </a:lnTo>
                  <a:lnTo>
                    <a:pt x="755" y="1187"/>
                  </a:lnTo>
                  <a:lnTo>
                    <a:pt x="727" y="1174"/>
                  </a:lnTo>
                  <a:lnTo>
                    <a:pt x="701" y="1158"/>
                  </a:lnTo>
                  <a:lnTo>
                    <a:pt x="680" y="1138"/>
                  </a:lnTo>
                  <a:lnTo>
                    <a:pt x="662" y="1116"/>
                  </a:lnTo>
                  <a:lnTo>
                    <a:pt x="646" y="1091"/>
                  </a:lnTo>
                  <a:lnTo>
                    <a:pt x="632" y="1055"/>
                  </a:lnTo>
                  <a:lnTo>
                    <a:pt x="624" y="1017"/>
                  </a:lnTo>
                  <a:lnTo>
                    <a:pt x="622" y="976"/>
                  </a:lnTo>
                  <a:lnTo>
                    <a:pt x="624" y="937"/>
                  </a:lnTo>
                  <a:lnTo>
                    <a:pt x="632" y="899"/>
                  </a:lnTo>
                  <a:lnTo>
                    <a:pt x="646" y="862"/>
                  </a:lnTo>
                  <a:lnTo>
                    <a:pt x="662" y="837"/>
                  </a:lnTo>
                  <a:lnTo>
                    <a:pt x="680" y="815"/>
                  </a:lnTo>
                  <a:lnTo>
                    <a:pt x="701" y="795"/>
                  </a:lnTo>
                  <a:lnTo>
                    <a:pt x="727" y="780"/>
                  </a:lnTo>
                  <a:lnTo>
                    <a:pt x="755" y="767"/>
                  </a:lnTo>
                  <a:lnTo>
                    <a:pt x="786" y="758"/>
                  </a:lnTo>
                  <a:lnTo>
                    <a:pt x="819" y="752"/>
                  </a:lnTo>
                  <a:lnTo>
                    <a:pt x="854" y="750"/>
                  </a:lnTo>
                  <a:close/>
                  <a:moveTo>
                    <a:pt x="3456" y="386"/>
                  </a:moveTo>
                  <a:lnTo>
                    <a:pt x="3439" y="387"/>
                  </a:lnTo>
                  <a:lnTo>
                    <a:pt x="3423" y="395"/>
                  </a:lnTo>
                  <a:lnTo>
                    <a:pt x="3411" y="407"/>
                  </a:lnTo>
                  <a:lnTo>
                    <a:pt x="3401" y="425"/>
                  </a:lnTo>
                  <a:lnTo>
                    <a:pt x="3394" y="450"/>
                  </a:lnTo>
                  <a:lnTo>
                    <a:pt x="3389" y="479"/>
                  </a:lnTo>
                  <a:lnTo>
                    <a:pt x="3388" y="513"/>
                  </a:lnTo>
                  <a:lnTo>
                    <a:pt x="3389" y="545"/>
                  </a:lnTo>
                  <a:lnTo>
                    <a:pt x="3394" y="576"/>
                  </a:lnTo>
                  <a:lnTo>
                    <a:pt x="3401" y="599"/>
                  </a:lnTo>
                  <a:lnTo>
                    <a:pt x="3411" y="617"/>
                  </a:lnTo>
                  <a:lnTo>
                    <a:pt x="3423" y="631"/>
                  </a:lnTo>
                  <a:lnTo>
                    <a:pt x="3439" y="637"/>
                  </a:lnTo>
                  <a:lnTo>
                    <a:pt x="3456" y="640"/>
                  </a:lnTo>
                  <a:lnTo>
                    <a:pt x="3474" y="637"/>
                  </a:lnTo>
                  <a:lnTo>
                    <a:pt x="3488" y="631"/>
                  </a:lnTo>
                  <a:lnTo>
                    <a:pt x="3500" y="617"/>
                  </a:lnTo>
                  <a:lnTo>
                    <a:pt x="3511" y="599"/>
                  </a:lnTo>
                  <a:lnTo>
                    <a:pt x="3518" y="576"/>
                  </a:lnTo>
                  <a:lnTo>
                    <a:pt x="3522" y="545"/>
                  </a:lnTo>
                  <a:lnTo>
                    <a:pt x="3524" y="513"/>
                  </a:lnTo>
                  <a:lnTo>
                    <a:pt x="3522" y="479"/>
                  </a:lnTo>
                  <a:lnTo>
                    <a:pt x="3518" y="450"/>
                  </a:lnTo>
                  <a:lnTo>
                    <a:pt x="3511" y="425"/>
                  </a:lnTo>
                  <a:lnTo>
                    <a:pt x="3500" y="407"/>
                  </a:lnTo>
                  <a:lnTo>
                    <a:pt x="3488" y="395"/>
                  </a:lnTo>
                  <a:lnTo>
                    <a:pt x="3474" y="387"/>
                  </a:lnTo>
                  <a:lnTo>
                    <a:pt x="3456" y="386"/>
                  </a:lnTo>
                  <a:close/>
                  <a:moveTo>
                    <a:pt x="233" y="386"/>
                  </a:moveTo>
                  <a:lnTo>
                    <a:pt x="215" y="387"/>
                  </a:lnTo>
                  <a:lnTo>
                    <a:pt x="200" y="395"/>
                  </a:lnTo>
                  <a:lnTo>
                    <a:pt x="188" y="407"/>
                  </a:lnTo>
                  <a:lnTo>
                    <a:pt x="178" y="425"/>
                  </a:lnTo>
                  <a:lnTo>
                    <a:pt x="170" y="450"/>
                  </a:lnTo>
                  <a:lnTo>
                    <a:pt x="166" y="479"/>
                  </a:lnTo>
                  <a:lnTo>
                    <a:pt x="165" y="513"/>
                  </a:lnTo>
                  <a:lnTo>
                    <a:pt x="166" y="545"/>
                  </a:lnTo>
                  <a:lnTo>
                    <a:pt x="170" y="576"/>
                  </a:lnTo>
                  <a:lnTo>
                    <a:pt x="178" y="599"/>
                  </a:lnTo>
                  <a:lnTo>
                    <a:pt x="188" y="617"/>
                  </a:lnTo>
                  <a:lnTo>
                    <a:pt x="200" y="631"/>
                  </a:lnTo>
                  <a:lnTo>
                    <a:pt x="215" y="637"/>
                  </a:lnTo>
                  <a:lnTo>
                    <a:pt x="233" y="640"/>
                  </a:lnTo>
                  <a:lnTo>
                    <a:pt x="251" y="637"/>
                  </a:lnTo>
                  <a:lnTo>
                    <a:pt x="266" y="631"/>
                  </a:lnTo>
                  <a:lnTo>
                    <a:pt x="277" y="617"/>
                  </a:lnTo>
                  <a:lnTo>
                    <a:pt x="288" y="599"/>
                  </a:lnTo>
                  <a:lnTo>
                    <a:pt x="294" y="576"/>
                  </a:lnTo>
                  <a:lnTo>
                    <a:pt x="300" y="545"/>
                  </a:lnTo>
                  <a:lnTo>
                    <a:pt x="301" y="513"/>
                  </a:lnTo>
                  <a:lnTo>
                    <a:pt x="300" y="479"/>
                  </a:lnTo>
                  <a:lnTo>
                    <a:pt x="294" y="450"/>
                  </a:lnTo>
                  <a:lnTo>
                    <a:pt x="288" y="425"/>
                  </a:lnTo>
                  <a:lnTo>
                    <a:pt x="277" y="407"/>
                  </a:lnTo>
                  <a:lnTo>
                    <a:pt x="266" y="395"/>
                  </a:lnTo>
                  <a:lnTo>
                    <a:pt x="251" y="387"/>
                  </a:lnTo>
                  <a:lnTo>
                    <a:pt x="233" y="386"/>
                  </a:lnTo>
                  <a:close/>
                  <a:moveTo>
                    <a:pt x="3954" y="285"/>
                  </a:moveTo>
                  <a:lnTo>
                    <a:pt x="4078" y="285"/>
                  </a:lnTo>
                  <a:lnTo>
                    <a:pt x="3581" y="1204"/>
                  </a:lnTo>
                  <a:lnTo>
                    <a:pt x="3458" y="1204"/>
                  </a:lnTo>
                  <a:lnTo>
                    <a:pt x="3954" y="285"/>
                  </a:lnTo>
                  <a:close/>
                  <a:moveTo>
                    <a:pt x="3456" y="285"/>
                  </a:moveTo>
                  <a:lnTo>
                    <a:pt x="3497" y="288"/>
                  </a:lnTo>
                  <a:lnTo>
                    <a:pt x="3535" y="295"/>
                  </a:lnTo>
                  <a:lnTo>
                    <a:pt x="3569" y="307"/>
                  </a:lnTo>
                  <a:lnTo>
                    <a:pt x="3600" y="324"/>
                  </a:lnTo>
                  <a:lnTo>
                    <a:pt x="3627" y="346"/>
                  </a:lnTo>
                  <a:lnTo>
                    <a:pt x="3649" y="373"/>
                  </a:lnTo>
                  <a:lnTo>
                    <a:pt x="3666" y="403"/>
                  </a:lnTo>
                  <a:lnTo>
                    <a:pt x="3679" y="435"/>
                  </a:lnTo>
                  <a:lnTo>
                    <a:pt x="3686" y="472"/>
                  </a:lnTo>
                  <a:lnTo>
                    <a:pt x="3688" y="511"/>
                  </a:lnTo>
                  <a:lnTo>
                    <a:pt x="3686" y="551"/>
                  </a:lnTo>
                  <a:lnTo>
                    <a:pt x="3679" y="587"/>
                  </a:lnTo>
                  <a:lnTo>
                    <a:pt x="3666" y="620"/>
                  </a:lnTo>
                  <a:lnTo>
                    <a:pt x="3649" y="650"/>
                  </a:lnTo>
                  <a:lnTo>
                    <a:pt x="3627" y="676"/>
                  </a:lnTo>
                  <a:lnTo>
                    <a:pt x="3600" y="699"/>
                  </a:lnTo>
                  <a:lnTo>
                    <a:pt x="3569" y="716"/>
                  </a:lnTo>
                  <a:lnTo>
                    <a:pt x="3535" y="727"/>
                  </a:lnTo>
                  <a:lnTo>
                    <a:pt x="3497" y="735"/>
                  </a:lnTo>
                  <a:lnTo>
                    <a:pt x="3456" y="738"/>
                  </a:lnTo>
                  <a:lnTo>
                    <a:pt x="3420" y="735"/>
                  </a:lnTo>
                  <a:lnTo>
                    <a:pt x="3388" y="730"/>
                  </a:lnTo>
                  <a:lnTo>
                    <a:pt x="3357" y="721"/>
                  </a:lnTo>
                  <a:lnTo>
                    <a:pt x="3329" y="709"/>
                  </a:lnTo>
                  <a:lnTo>
                    <a:pt x="3304" y="692"/>
                  </a:lnTo>
                  <a:lnTo>
                    <a:pt x="3282" y="674"/>
                  </a:lnTo>
                  <a:lnTo>
                    <a:pt x="3263" y="651"/>
                  </a:lnTo>
                  <a:lnTo>
                    <a:pt x="3249" y="625"/>
                  </a:lnTo>
                  <a:lnTo>
                    <a:pt x="3234" y="589"/>
                  </a:lnTo>
                  <a:lnTo>
                    <a:pt x="3225" y="551"/>
                  </a:lnTo>
                  <a:lnTo>
                    <a:pt x="3223" y="511"/>
                  </a:lnTo>
                  <a:lnTo>
                    <a:pt x="3225" y="472"/>
                  </a:lnTo>
                  <a:lnTo>
                    <a:pt x="3234" y="434"/>
                  </a:lnTo>
                  <a:lnTo>
                    <a:pt x="3249" y="398"/>
                  </a:lnTo>
                  <a:lnTo>
                    <a:pt x="3263" y="371"/>
                  </a:lnTo>
                  <a:lnTo>
                    <a:pt x="3282" y="349"/>
                  </a:lnTo>
                  <a:lnTo>
                    <a:pt x="3304" y="329"/>
                  </a:lnTo>
                  <a:lnTo>
                    <a:pt x="3329" y="314"/>
                  </a:lnTo>
                  <a:lnTo>
                    <a:pt x="3357" y="301"/>
                  </a:lnTo>
                  <a:lnTo>
                    <a:pt x="3388" y="293"/>
                  </a:lnTo>
                  <a:lnTo>
                    <a:pt x="3420" y="286"/>
                  </a:lnTo>
                  <a:lnTo>
                    <a:pt x="3456" y="285"/>
                  </a:lnTo>
                  <a:close/>
                  <a:moveTo>
                    <a:pt x="731" y="285"/>
                  </a:moveTo>
                  <a:lnTo>
                    <a:pt x="856" y="285"/>
                  </a:lnTo>
                  <a:lnTo>
                    <a:pt x="357" y="1204"/>
                  </a:lnTo>
                  <a:lnTo>
                    <a:pt x="234" y="1204"/>
                  </a:lnTo>
                  <a:lnTo>
                    <a:pt x="731" y="285"/>
                  </a:lnTo>
                  <a:close/>
                  <a:moveTo>
                    <a:pt x="233" y="285"/>
                  </a:moveTo>
                  <a:lnTo>
                    <a:pt x="275" y="288"/>
                  </a:lnTo>
                  <a:lnTo>
                    <a:pt x="313" y="295"/>
                  </a:lnTo>
                  <a:lnTo>
                    <a:pt x="347" y="307"/>
                  </a:lnTo>
                  <a:lnTo>
                    <a:pt x="377" y="324"/>
                  </a:lnTo>
                  <a:lnTo>
                    <a:pt x="403" y="346"/>
                  </a:lnTo>
                  <a:lnTo>
                    <a:pt x="425" y="373"/>
                  </a:lnTo>
                  <a:lnTo>
                    <a:pt x="444" y="403"/>
                  </a:lnTo>
                  <a:lnTo>
                    <a:pt x="455" y="435"/>
                  </a:lnTo>
                  <a:lnTo>
                    <a:pt x="463" y="472"/>
                  </a:lnTo>
                  <a:lnTo>
                    <a:pt x="466" y="511"/>
                  </a:lnTo>
                  <a:lnTo>
                    <a:pt x="463" y="551"/>
                  </a:lnTo>
                  <a:lnTo>
                    <a:pt x="455" y="587"/>
                  </a:lnTo>
                  <a:lnTo>
                    <a:pt x="444" y="620"/>
                  </a:lnTo>
                  <a:lnTo>
                    <a:pt x="425" y="650"/>
                  </a:lnTo>
                  <a:lnTo>
                    <a:pt x="403" y="676"/>
                  </a:lnTo>
                  <a:lnTo>
                    <a:pt x="377" y="699"/>
                  </a:lnTo>
                  <a:lnTo>
                    <a:pt x="347" y="716"/>
                  </a:lnTo>
                  <a:lnTo>
                    <a:pt x="313" y="727"/>
                  </a:lnTo>
                  <a:lnTo>
                    <a:pt x="275" y="735"/>
                  </a:lnTo>
                  <a:lnTo>
                    <a:pt x="233" y="738"/>
                  </a:lnTo>
                  <a:lnTo>
                    <a:pt x="198" y="735"/>
                  </a:lnTo>
                  <a:lnTo>
                    <a:pt x="165" y="730"/>
                  </a:lnTo>
                  <a:lnTo>
                    <a:pt x="133" y="721"/>
                  </a:lnTo>
                  <a:lnTo>
                    <a:pt x="106" y="709"/>
                  </a:lnTo>
                  <a:lnTo>
                    <a:pt x="80" y="692"/>
                  </a:lnTo>
                  <a:lnTo>
                    <a:pt x="59" y="674"/>
                  </a:lnTo>
                  <a:lnTo>
                    <a:pt x="41" y="651"/>
                  </a:lnTo>
                  <a:lnTo>
                    <a:pt x="26" y="625"/>
                  </a:lnTo>
                  <a:lnTo>
                    <a:pt x="10" y="589"/>
                  </a:lnTo>
                  <a:lnTo>
                    <a:pt x="3" y="551"/>
                  </a:lnTo>
                  <a:lnTo>
                    <a:pt x="0" y="511"/>
                  </a:lnTo>
                  <a:lnTo>
                    <a:pt x="3" y="472"/>
                  </a:lnTo>
                  <a:lnTo>
                    <a:pt x="10" y="434"/>
                  </a:lnTo>
                  <a:lnTo>
                    <a:pt x="26" y="398"/>
                  </a:lnTo>
                  <a:lnTo>
                    <a:pt x="41" y="371"/>
                  </a:lnTo>
                  <a:lnTo>
                    <a:pt x="59" y="349"/>
                  </a:lnTo>
                  <a:lnTo>
                    <a:pt x="80" y="329"/>
                  </a:lnTo>
                  <a:lnTo>
                    <a:pt x="106" y="314"/>
                  </a:lnTo>
                  <a:lnTo>
                    <a:pt x="133" y="301"/>
                  </a:lnTo>
                  <a:lnTo>
                    <a:pt x="165" y="293"/>
                  </a:lnTo>
                  <a:lnTo>
                    <a:pt x="198" y="286"/>
                  </a:lnTo>
                  <a:lnTo>
                    <a:pt x="233" y="285"/>
                  </a:lnTo>
                  <a:close/>
                  <a:moveTo>
                    <a:pt x="2190" y="0"/>
                  </a:moveTo>
                  <a:lnTo>
                    <a:pt x="2249" y="3"/>
                  </a:lnTo>
                  <a:lnTo>
                    <a:pt x="2304" y="14"/>
                  </a:lnTo>
                  <a:lnTo>
                    <a:pt x="2358" y="31"/>
                  </a:lnTo>
                  <a:lnTo>
                    <a:pt x="2408" y="53"/>
                  </a:lnTo>
                  <a:lnTo>
                    <a:pt x="2455" y="82"/>
                  </a:lnTo>
                  <a:lnTo>
                    <a:pt x="2498" y="115"/>
                  </a:lnTo>
                  <a:lnTo>
                    <a:pt x="2537" y="153"/>
                  </a:lnTo>
                  <a:lnTo>
                    <a:pt x="2570" y="196"/>
                  </a:lnTo>
                  <a:lnTo>
                    <a:pt x="2599" y="242"/>
                  </a:lnTo>
                  <a:lnTo>
                    <a:pt x="2622" y="291"/>
                  </a:lnTo>
                  <a:lnTo>
                    <a:pt x="2639" y="344"/>
                  </a:lnTo>
                  <a:lnTo>
                    <a:pt x="2650" y="399"/>
                  </a:lnTo>
                  <a:lnTo>
                    <a:pt x="2654" y="456"/>
                  </a:lnTo>
                  <a:lnTo>
                    <a:pt x="2650" y="514"/>
                  </a:lnTo>
                  <a:lnTo>
                    <a:pt x="2639" y="569"/>
                  </a:lnTo>
                  <a:lnTo>
                    <a:pt x="2622" y="621"/>
                  </a:lnTo>
                  <a:lnTo>
                    <a:pt x="2599" y="671"/>
                  </a:lnTo>
                  <a:lnTo>
                    <a:pt x="2570" y="718"/>
                  </a:lnTo>
                  <a:lnTo>
                    <a:pt x="2537" y="760"/>
                  </a:lnTo>
                  <a:lnTo>
                    <a:pt x="2498" y="798"/>
                  </a:lnTo>
                  <a:lnTo>
                    <a:pt x="2455" y="832"/>
                  </a:lnTo>
                  <a:lnTo>
                    <a:pt x="2408" y="860"/>
                  </a:lnTo>
                  <a:lnTo>
                    <a:pt x="2358" y="883"/>
                  </a:lnTo>
                  <a:lnTo>
                    <a:pt x="2304" y="899"/>
                  </a:lnTo>
                  <a:lnTo>
                    <a:pt x="2249" y="909"/>
                  </a:lnTo>
                  <a:lnTo>
                    <a:pt x="2190" y="913"/>
                  </a:lnTo>
                  <a:lnTo>
                    <a:pt x="2133" y="909"/>
                  </a:lnTo>
                  <a:lnTo>
                    <a:pt x="2076" y="899"/>
                  </a:lnTo>
                  <a:lnTo>
                    <a:pt x="2023" y="883"/>
                  </a:lnTo>
                  <a:lnTo>
                    <a:pt x="1973" y="860"/>
                  </a:lnTo>
                  <a:lnTo>
                    <a:pt x="1926" y="832"/>
                  </a:lnTo>
                  <a:lnTo>
                    <a:pt x="1883" y="798"/>
                  </a:lnTo>
                  <a:lnTo>
                    <a:pt x="1845" y="760"/>
                  </a:lnTo>
                  <a:lnTo>
                    <a:pt x="1811" y="718"/>
                  </a:lnTo>
                  <a:lnTo>
                    <a:pt x="1782" y="671"/>
                  </a:lnTo>
                  <a:lnTo>
                    <a:pt x="1759" y="621"/>
                  </a:lnTo>
                  <a:lnTo>
                    <a:pt x="1742" y="569"/>
                  </a:lnTo>
                  <a:lnTo>
                    <a:pt x="1731" y="514"/>
                  </a:lnTo>
                  <a:lnTo>
                    <a:pt x="1727" y="456"/>
                  </a:lnTo>
                  <a:lnTo>
                    <a:pt x="1731" y="399"/>
                  </a:lnTo>
                  <a:lnTo>
                    <a:pt x="1742" y="344"/>
                  </a:lnTo>
                  <a:lnTo>
                    <a:pt x="1759" y="291"/>
                  </a:lnTo>
                  <a:lnTo>
                    <a:pt x="1782" y="242"/>
                  </a:lnTo>
                  <a:lnTo>
                    <a:pt x="1811" y="196"/>
                  </a:lnTo>
                  <a:lnTo>
                    <a:pt x="1845" y="153"/>
                  </a:lnTo>
                  <a:lnTo>
                    <a:pt x="1883" y="115"/>
                  </a:lnTo>
                  <a:lnTo>
                    <a:pt x="1926" y="82"/>
                  </a:lnTo>
                  <a:lnTo>
                    <a:pt x="1973" y="53"/>
                  </a:lnTo>
                  <a:lnTo>
                    <a:pt x="2023" y="31"/>
                  </a:lnTo>
                  <a:lnTo>
                    <a:pt x="2076" y="14"/>
                  </a:lnTo>
                  <a:lnTo>
                    <a:pt x="2133" y="3"/>
                  </a:lnTo>
                  <a:lnTo>
                    <a:pt x="21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 name="TextBox 4098">
              <a:extLst>
                <a:ext uri="{FF2B5EF4-FFF2-40B4-BE49-F238E27FC236}">
                  <a16:creationId xmlns:a16="http://schemas.microsoft.com/office/drawing/2014/main" id="{4EC6C737-806E-2D0B-4089-00534100A45B}"/>
                </a:ext>
              </a:extLst>
            </p:cNvPr>
            <p:cNvSpPr txBox="1"/>
            <p:nvPr/>
          </p:nvSpPr>
          <p:spPr>
            <a:xfrm>
              <a:off x="1928342" y="4246488"/>
              <a:ext cx="3310129" cy="923330"/>
            </a:xfrm>
            <a:prstGeom prst="rect">
              <a:avLst/>
            </a:prstGeom>
            <a:noFill/>
          </p:spPr>
          <p:txBody>
            <a:bodyPr wrap="square" lIns="0" rIns="0">
              <a:spAutoFit/>
            </a:bodyPr>
            <a:lstStyle/>
            <a:p>
              <a:r>
                <a:rPr lang="lv-LV" sz="1400" dirty="0" err="1">
                  <a:solidFill>
                    <a:schemeClr val="bg1"/>
                  </a:solidFill>
                  <a:latin typeface="Verdana" panose="020B0604030504040204" pitchFamily="34" charset="0"/>
                  <a:ea typeface="Verdana" panose="020B0604030504040204" pitchFamily="34" charset="0"/>
                </a:rPr>
                <a:t>F.Šneidera</a:t>
              </a:r>
              <a:r>
                <a:rPr lang="lv-LV" sz="1400" dirty="0">
                  <a:solidFill>
                    <a:schemeClr val="bg1"/>
                  </a:solidFill>
                  <a:latin typeface="Verdana" panose="020B0604030504040204" pitchFamily="34" charset="0"/>
                  <a:ea typeface="Verdana" panose="020B0604030504040204" pitchFamily="34" charset="0"/>
                </a:rPr>
                <a:t> pētījums par ēnu ekonomikas apjomu 31 Eiropas valstī </a:t>
              </a:r>
            </a:p>
            <a:p>
              <a:r>
                <a:rPr lang="lv-LV" sz="600" dirty="0">
                  <a:solidFill>
                    <a:schemeClr val="bg1"/>
                  </a:solidFill>
                  <a:latin typeface="Verdana" panose="020B0604030504040204" pitchFamily="34" charset="0"/>
                  <a:ea typeface="Verdana" panose="020B0604030504040204" pitchFamily="34" charset="0"/>
                  <a:hlinkClick r:id="rId23">
                    <a:extLst>
                      <a:ext uri="{A12FA001-AC4F-418D-AE19-62706E023703}">
                        <ahyp:hlinkClr xmlns:ahyp="http://schemas.microsoft.com/office/drawing/2018/hyperlinkcolor" val="tx"/>
                      </a:ext>
                    </a:extLst>
                  </a:hlinkClick>
                </a:rPr>
                <a:t>https://www.researchgate.net/figure/Size-of-the-shadow-economy-of-31-European-countries-in-2022-in-of-off-GDP-Source_fig3_361775720</a:t>
              </a:r>
              <a:endParaRPr lang="lv-LV" sz="600" dirty="0">
                <a:solidFill>
                  <a:schemeClr val="bg1"/>
                </a:solidFill>
                <a:latin typeface="Verdana" panose="020B0604030504040204" pitchFamily="34" charset="0"/>
                <a:ea typeface="Verdana" panose="020B0604030504040204" pitchFamily="34" charset="0"/>
              </a:endParaRPr>
            </a:p>
          </p:txBody>
        </p:sp>
      </p:grpSp>
      <p:sp>
        <p:nvSpPr>
          <p:cNvPr id="4103" name="TextBox 4102">
            <a:extLst>
              <a:ext uri="{FF2B5EF4-FFF2-40B4-BE49-F238E27FC236}">
                <a16:creationId xmlns:a16="http://schemas.microsoft.com/office/drawing/2014/main" id="{5AE2840C-EFAE-8C81-7512-84B99A003F65}"/>
              </a:ext>
            </a:extLst>
          </p:cNvPr>
          <p:cNvSpPr txBox="1"/>
          <p:nvPr/>
        </p:nvSpPr>
        <p:spPr>
          <a:xfrm>
            <a:off x="2699263" y="5261574"/>
            <a:ext cx="2395269" cy="707886"/>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rPr>
              <a:t>EK pētījums par ēnu ekonomiku ES valstīs  </a:t>
            </a:r>
            <a:r>
              <a:rPr lang="lv-LV" sz="600" u="sng" dirty="0">
                <a:solidFill>
                  <a:schemeClr val="bg1"/>
                </a:solidFill>
                <a:latin typeface="Verdana" panose="020B0604030504040204" pitchFamily="34" charset="0"/>
                <a:ea typeface="Verdana" panose="020B0604030504040204" pitchFamily="34" charset="0"/>
              </a:rPr>
              <a:t>https://www.europarl.europa.eu/RegData/etudes/STUD/2022/734007/IPOL_STU(2022)734007_EN.pdf</a:t>
            </a:r>
            <a:endParaRPr lang="lv-LV" sz="600" dirty="0">
              <a:solidFill>
                <a:schemeClr val="bg1"/>
              </a:solidFill>
            </a:endParaRPr>
          </a:p>
        </p:txBody>
      </p:sp>
      <p:pic>
        <p:nvPicPr>
          <p:cNvPr id="4105" name="Picture 4104">
            <a:extLst>
              <a:ext uri="{FF2B5EF4-FFF2-40B4-BE49-F238E27FC236}">
                <a16:creationId xmlns:a16="http://schemas.microsoft.com/office/drawing/2014/main" id="{937D5822-B2C5-C688-EE60-22C55B2EE2C5}"/>
              </a:ext>
            </a:extLst>
          </p:cNvPr>
          <p:cNvPicPr>
            <a:picLocks noChangeAspect="1"/>
          </p:cNvPicPr>
          <p:nvPr/>
        </p:nvPicPr>
        <p:blipFill>
          <a:blip r:embed="rId24"/>
          <a:stretch>
            <a:fillRect/>
          </a:stretch>
        </p:blipFill>
        <p:spPr>
          <a:xfrm>
            <a:off x="1821583" y="5282219"/>
            <a:ext cx="842650" cy="742399"/>
          </a:xfrm>
          <a:prstGeom prst="rect">
            <a:avLst/>
          </a:prstGeom>
        </p:spPr>
      </p:pic>
      <p:sp>
        <p:nvSpPr>
          <p:cNvPr id="4106" name="Rectangle 4105">
            <a:extLst>
              <a:ext uri="{FF2B5EF4-FFF2-40B4-BE49-F238E27FC236}">
                <a16:creationId xmlns:a16="http://schemas.microsoft.com/office/drawing/2014/main" id="{B2FEC6FF-3B8C-0706-1CFC-24434FB68DA7}"/>
              </a:ext>
            </a:extLst>
          </p:cNvPr>
          <p:cNvSpPr/>
          <p:nvPr/>
        </p:nvSpPr>
        <p:spPr>
          <a:xfrm rot="5400000">
            <a:off x="3115764" y="4759970"/>
            <a:ext cx="707886" cy="3346014"/>
          </a:xfrm>
          <a:prstGeom prst="rect">
            <a:avLst/>
          </a:prstGeom>
          <a:solidFill>
            <a:srgbClr val="4D6EA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09" name="TextBox 4108">
            <a:extLst>
              <a:ext uri="{FF2B5EF4-FFF2-40B4-BE49-F238E27FC236}">
                <a16:creationId xmlns:a16="http://schemas.microsoft.com/office/drawing/2014/main" id="{15038981-1404-69E8-D9B3-C85CD91AE46B}"/>
              </a:ext>
            </a:extLst>
          </p:cNvPr>
          <p:cNvSpPr txBox="1"/>
          <p:nvPr/>
        </p:nvSpPr>
        <p:spPr>
          <a:xfrm>
            <a:off x="2719991" y="6078714"/>
            <a:ext cx="2451434" cy="707886"/>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PVN plaisas novērtējums EK TAXUD</a:t>
            </a:r>
            <a:r>
              <a:rPr lang="lv-LV" sz="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p>
          <a:p>
            <a:r>
              <a:rPr lang="lv-LV" sz="600" dirty="0">
                <a:solidFill>
                  <a:schemeClr val="bg1"/>
                </a:solidFill>
                <a:latin typeface="Verdana" panose="020B0604030504040204" pitchFamily="34" charset="0"/>
                <a:ea typeface="Verdana" panose="020B060403050404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https://taxation-customs.ec.europa.eu/taxation/vat/fight-against-vat-fraud/vat-gap_en</a:t>
            </a:r>
            <a:endParaRPr lang="lv-LV" sz="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4111" name="Picture 4110">
            <a:extLst>
              <a:ext uri="{FF2B5EF4-FFF2-40B4-BE49-F238E27FC236}">
                <a16:creationId xmlns:a16="http://schemas.microsoft.com/office/drawing/2014/main" id="{8EA8830A-8BEF-E3EA-AAA4-8312EC953429}"/>
              </a:ext>
            </a:extLst>
          </p:cNvPr>
          <p:cNvPicPr>
            <a:picLocks noChangeAspect="1"/>
          </p:cNvPicPr>
          <p:nvPr/>
        </p:nvPicPr>
        <p:blipFill>
          <a:blip r:embed="rId26"/>
          <a:stretch>
            <a:fillRect/>
          </a:stretch>
        </p:blipFill>
        <p:spPr>
          <a:xfrm>
            <a:off x="1819401" y="6129922"/>
            <a:ext cx="903716" cy="503962"/>
          </a:xfrm>
          <a:prstGeom prst="rect">
            <a:avLst/>
          </a:prstGeom>
        </p:spPr>
      </p:pic>
      <p:sp>
        <p:nvSpPr>
          <p:cNvPr id="4114" name="Rectangle 4113">
            <a:extLst>
              <a:ext uri="{FF2B5EF4-FFF2-40B4-BE49-F238E27FC236}">
                <a16:creationId xmlns:a16="http://schemas.microsoft.com/office/drawing/2014/main" id="{1A73862A-917A-EEF3-DF78-FD4F226DF37B}"/>
              </a:ext>
            </a:extLst>
          </p:cNvPr>
          <p:cNvSpPr/>
          <p:nvPr/>
        </p:nvSpPr>
        <p:spPr>
          <a:xfrm rot="5400000">
            <a:off x="2449733" y="2339789"/>
            <a:ext cx="641510" cy="1962590"/>
          </a:xfrm>
          <a:prstGeom prst="rect">
            <a:avLst/>
          </a:prstGeom>
          <a:solidFill>
            <a:srgbClr val="DB944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15" name="TextBox 4114">
            <a:extLst>
              <a:ext uri="{FF2B5EF4-FFF2-40B4-BE49-F238E27FC236}">
                <a16:creationId xmlns:a16="http://schemas.microsoft.com/office/drawing/2014/main" id="{03E1547E-2506-AF59-59FC-B3D93B6CD760}"/>
              </a:ext>
            </a:extLst>
          </p:cNvPr>
          <p:cNvSpPr txBox="1"/>
          <p:nvPr/>
        </p:nvSpPr>
        <p:spPr>
          <a:xfrm>
            <a:off x="1728568" y="3005835"/>
            <a:ext cx="2077624" cy="615553"/>
          </a:xfrm>
          <a:prstGeom prst="rect">
            <a:avLst/>
          </a:prstGeom>
          <a:noFill/>
        </p:spPr>
        <p:txBody>
          <a:bodyPr wrap="square">
            <a:spAutoFit/>
          </a:bodyPr>
          <a:lstStyle/>
          <a:p>
            <a:pPr algn="ctr"/>
            <a:r>
              <a:rPr lang="lv-LV" sz="1400" dirty="0">
                <a:solidFill>
                  <a:schemeClr val="bg1"/>
                </a:solidFill>
                <a:latin typeface="Verdana" panose="020B0604030504040204" pitchFamily="34" charset="0"/>
                <a:ea typeface="Verdana" panose="020B0604030504040204" pitchFamily="34" charset="0"/>
              </a:rPr>
              <a:t>Nodokļu plaisas </a:t>
            </a:r>
          </a:p>
          <a:p>
            <a:pPr algn="ctr"/>
            <a:r>
              <a:rPr lang="lv-LV" sz="1400" dirty="0">
                <a:solidFill>
                  <a:schemeClr val="bg1"/>
                </a:solidFill>
                <a:latin typeface="Verdana" panose="020B0604030504040204" pitchFamily="34" charset="0"/>
                <a:ea typeface="Verdana" panose="020B0604030504040204" pitchFamily="34" charset="0"/>
              </a:rPr>
              <a:t>(VID novērtējums) </a:t>
            </a:r>
          </a:p>
          <a:p>
            <a:r>
              <a:rPr lang="lv-LV" sz="600" u="sng" dirty="0">
                <a:solidFill>
                  <a:schemeClr val="bg1"/>
                </a:solidFill>
                <a:latin typeface="Verdana" panose="020B0604030504040204" pitchFamily="34" charset="0"/>
                <a:ea typeface="Verdana" panose="020B0604030504040204" pitchFamily="34" charset="0"/>
                <a:cs typeface="Times New Roman" panose="02020603050405020304" pitchFamily="18" charset="0"/>
              </a:rPr>
              <a:t>https://www.vid.gov.lv/lv/nodoklu-plaisu-apmeri</a:t>
            </a:r>
          </a:p>
        </p:txBody>
      </p:sp>
      <p:sp>
        <p:nvSpPr>
          <p:cNvPr id="4117" name="TextBox 4116">
            <a:extLst>
              <a:ext uri="{FF2B5EF4-FFF2-40B4-BE49-F238E27FC236}">
                <a16:creationId xmlns:a16="http://schemas.microsoft.com/office/drawing/2014/main" id="{65218496-CB5A-A61F-56F1-218179F6157B}"/>
              </a:ext>
            </a:extLst>
          </p:cNvPr>
          <p:cNvSpPr txBox="1"/>
          <p:nvPr/>
        </p:nvSpPr>
        <p:spPr>
          <a:xfrm>
            <a:off x="10445128" y="3685865"/>
            <a:ext cx="1676475" cy="1438855"/>
          </a:xfrm>
          <a:prstGeom prst="rect">
            <a:avLst/>
          </a:prstGeom>
          <a:solidFill>
            <a:srgbClr val="007F8E"/>
          </a:solidFill>
        </p:spPr>
        <p:txBody>
          <a:bodyPr wrap="square">
            <a:spAutoFit/>
          </a:bodyPr>
          <a:lstStyle/>
          <a:p>
            <a:r>
              <a:rPr lang="en-US" sz="1400" dirty="0">
                <a:solidFill>
                  <a:schemeClr val="bg1"/>
                </a:solidFill>
                <a:latin typeface="Verdana" panose="020B0604030504040204" pitchFamily="34" charset="0"/>
                <a:ea typeface="Verdana" panose="020B0604030504040204" pitchFamily="34" charset="0"/>
              </a:rPr>
              <a:t>Undeclared work in </a:t>
            </a:r>
            <a:r>
              <a:rPr lang="lv-LV" sz="1400" dirty="0">
                <a:solidFill>
                  <a:schemeClr val="bg1"/>
                </a:solidFill>
                <a:latin typeface="Verdana" panose="020B0604030504040204" pitchFamily="34" charset="0"/>
                <a:ea typeface="Verdana" panose="020B0604030504040204" pitchFamily="34" charset="0"/>
              </a:rPr>
              <a:t>EU, </a:t>
            </a:r>
            <a:r>
              <a:rPr lang="en-US" sz="1400" dirty="0">
                <a:solidFill>
                  <a:schemeClr val="bg1"/>
                </a:solidFill>
                <a:latin typeface="Verdana" panose="020B0604030504040204" pitchFamily="34" charset="0"/>
                <a:ea typeface="Verdana" panose="020B0604030504040204" pitchFamily="34" charset="0"/>
              </a:rPr>
              <a:t>Eurobarometer survey</a:t>
            </a:r>
            <a:r>
              <a:rPr lang="lv-LV" sz="1400" dirty="0">
                <a:solidFill>
                  <a:schemeClr val="bg1"/>
                </a:solidFill>
                <a:latin typeface="Verdana" panose="020B0604030504040204" pitchFamily="34" charset="0"/>
                <a:ea typeface="Verdana" panose="020B0604030504040204" pitchFamily="34" charset="0"/>
              </a:rPr>
              <a:t> </a:t>
            </a:r>
          </a:p>
          <a:p>
            <a:r>
              <a:rPr lang="lv-LV" sz="1050" dirty="0">
                <a:solidFill>
                  <a:schemeClr val="bg1"/>
                </a:solidFill>
                <a:latin typeface="Verdana" panose="020B0604030504040204" pitchFamily="34" charset="0"/>
                <a:ea typeface="Verdana" panose="020B0604030504040204" pitchFamily="34" charset="0"/>
                <a:hlinkClick r:id="rId27">
                  <a:extLst>
                    <a:ext uri="{A12FA001-AC4F-418D-AE19-62706E023703}">
                      <ahyp:hlinkClr xmlns:ahyp="http://schemas.microsoft.com/office/drawing/2018/hyperlinkcolor" val="tx"/>
                    </a:ext>
                  </a:extLst>
                </a:hlinkClick>
              </a:rPr>
              <a:t>https://europa.eu/eurobarometer/surveys/detail/2250</a:t>
            </a:r>
            <a:endParaRPr lang="lv-LV" sz="1050" dirty="0">
              <a:solidFill>
                <a:schemeClr val="bg1"/>
              </a:solidFill>
              <a:latin typeface="Verdana" panose="020B0604030504040204" pitchFamily="34" charset="0"/>
              <a:ea typeface="Verdana" panose="020B0604030504040204" pitchFamily="34" charset="0"/>
            </a:endParaRPr>
          </a:p>
        </p:txBody>
      </p:sp>
      <p:sp>
        <p:nvSpPr>
          <p:cNvPr id="4118" name="Freeform 25">
            <a:extLst>
              <a:ext uri="{FF2B5EF4-FFF2-40B4-BE49-F238E27FC236}">
                <a16:creationId xmlns:a16="http://schemas.microsoft.com/office/drawing/2014/main" id="{B6D64FD1-A3CD-B3B2-1FB2-8A8785966BC5}"/>
              </a:ext>
            </a:extLst>
          </p:cNvPr>
          <p:cNvSpPr>
            <a:spLocks noEditPoints="1"/>
          </p:cNvSpPr>
          <p:nvPr/>
        </p:nvSpPr>
        <p:spPr bwMode="auto">
          <a:xfrm>
            <a:off x="4694014" y="2935100"/>
            <a:ext cx="285449" cy="236126"/>
          </a:xfrm>
          <a:custGeom>
            <a:avLst/>
            <a:gdLst>
              <a:gd name="T0" fmla="*/ 2721 w 4351"/>
              <a:gd name="T1" fmla="*/ 1867 h 3639"/>
              <a:gd name="T2" fmla="*/ 2807 w 4351"/>
              <a:gd name="T3" fmla="*/ 1937 h 3639"/>
              <a:gd name="T4" fmla="*/ 2910 w 4351"/>
              <a:gd name="T5" fmla="*/ 1858 h 3639"/>
              <a:gd name="T6" fmla="*/ 2916 w 4351"/>
              <a:gd name="T7" fmla="*/ 1841 h 3639"/>
              <a:gd name="T8" fmla="*/ 3105 w 4351"/>
              <a:gd name="T9" fmla="*/ 1715 h 3639"/>
              <a:gd name="T10" fmla="*/ 3255 w 4351"/>
              <a:gd name="T11" fmla="*/ 1858 h 3639"/>
              <a:gd name="T12" fmla="*/ 3246 w 4351"/>
              <a:gd name="T13" fmla="*/ 1731 h 3639"/>
              <a:gd name="T14" fmla="*/ 2831 w 4351"/>
              <a:gd name="T15" fmla="*/ 1467 h 3639"/>
              <a:gd name="T16" fmla="*/ 2912 w 4351"/>
              <a:gd name="T17" fmla="*/ 1611 h 3639"/>
              <a:gd name="T18" fmla="*/ 2811 w 4351"/>
              <a:gd name="T19" fmla="*/ 1622 h 3639"/>
              <a:gd name="T20" fmla="*/ 2964 w 4351"/>
              <a:gd name="T21" fmla="*/ 1735 h 3639"/>
              <a:gd name="T22" fmla="*/ 3082 w 4351"/>
              <a:gd name="T23" fmla="*/ 1573 h 3639"/>
              <a:gd name="T24" fmla="*/ 3246 w 4351"/>
              <a:gd name="T25" fmla="*/ 1582 h 3639"/>
              <a:gd name="T26" fmla="*/ 3385 w 4351"/>
              <a:gd name="T27" fmla="*/ 1694 h 3639"/>
              <a:gd name="T28" fmla="*/ 3362 w 4351"/>
              <a:gd name="T29" fmla="*/ 1889 h 3639"/>
              <a:gd name="T30" fmla="*/ 3312 w 4351"/>
              <a:gd name="T31" fmla="*/ 2017 h 3639"/>
              <a:gd name="T32" fmla="*/ 3197 w 4351"/>
              <a:gd name="T33" fmla="*/ 2178 h 3639"/>
              <a:gd name="T34" fmla="*/ 3025 w 4351"/>
              <a:gd name="T35" fmla="*/ 2170 h 3639"/>
              <a:gd name="T36" fmla="*/ 3115 w 4351"/>
              <a:gd name="T37" fmla="*/ 2062 h 3639"/>
              <a:gd name="T38" fmla="*/ 3195 w 4351"/>
              <a:gd name="T39" fmla="*/ 2005 h 3639"/>
              <a:gd name="T40" fmla="*/ 2976 w 4351"/>
              <a:gd name="T41" fmla="*/ 1975 h 3639"/>
              <a:gd name="T42" fmla="*/ 2858 w 4351"/>
              <a:gd name="T43" fmla="*/ 2071 h 3639"/>
              <a:gd name="T44" fmla="*/ 2689 w 4351"/>
              <a:gd name="T45" fmla="*/ 2031 h 3639"/>
              <a:gd name="T46" fmla="*/ 2594 w 4351"/>
              <a:gd name="T47" fmla="*/ 1914 h 3639"/>
              <a:gd name="T48" fmla="*/ 2633 w 4351"/>
              <a:gd name="T49" fmla="*/ 1731 h 3639"/>
              <a:gd name="T50" fmla="*/ 2709 w 4351"/>
              <a:gd name="T51" fmla="*/ 1559 h 3639"/>
              <a:gd name="T52" fmla="*/ 2831 w 4351"/>
              <a:gd name="T53" fmla="*/ 1467 h 3639"/>
              <a:gd name="T54" fmla="*/ 2785 w 4351"/>
              <a:gd name="T55" fmla="*/ 1302 h 3639"/>
              <a:gd name="T56" fmla="*/ 2552 w 4351"/>
              <a:gd name="T57" fmla="*/ 1466 h 3639"/>
              <a:gd name="T58" fmla="*/ 2430 w 4351"/>
              <a:gd name="T59" fmla="*/ 1734 h 3639"/>
              <a:gd name="T60" fmla="*/ 2460 w 4351"/>
              <a:gd name="T61" fmla="*/ 2015 h 3639"/>
              <a:gd name="T62" fmla="*/ 2626 w 4351"/>
              <a:gd name="T63" fmla="*/ 2245 h 3639"/>
              <a:gd name="T64" fmla="*/ 2897 w 4351"/>
              <a:gd name="T65" fmla="*/ 2364 h 3639"/>
              <a:gd name="T66" fmla="*/ 3185 w 4351"/>
              <a:gd name="T67" fmla="*/ 2335 h 3639"/>
              <a:gd name="T68" fmla="*/ 3416 w 4351"/>
              <a:gd name="T69" fmla="*/ 2171 h 3639"/>
              <a:gd name="T70" fmla="*/ 3540 w 4351"/>
              <a:gd name="T71" fmla="*/ 1903 h 3639"/>
              <a:gd name="T72" fmla="*/ 3508 w 4351"/>
              <a:gd name="T73" fmla="*/ 1622 h 3639"/>
              <a:gd name="T74" fmla="*/ 3343 w 4351"/>
              <a:gd name="T75" fmla="*/ 1394 h 3639"/>
              <a:gd name="T76" fmla="*/ 3071 w 4351"/>
              <a:gd name="T77" fmla="*/ 1273 h 3639"/>
              <a:gd name="T78" fmla="*/ 1592 w 4351"/>
              <a:gd name="T79" fmla="*/ 789 h 3639"/>
              <a:gd name="T80" fmla="*/ 1416 w 4351"/>
              <a:gd name="T81" fmla="*/ 896 h 3639"/>
              <a:gd name="T82" fmla="*/ 901 w 4351"/>
              <a:gd name="T83" fmla="*/ 1237 h 3639"/>
              <a:gd name="T84" fmla="*/ 1397 w 4351"/>
              <a:gd name="T85" fmla="*/ 2506 h 3639"/>
              <a:gd name="T86" fmla="*/ 1549 w 4351"/>
              <a:gd name="T87" fmla="*/ 2630 h 3639"/>
              <a:gd name="T88" fmla="*/ 2227 w 4351"/>
              <a:gd name="T89" fmla="*/ 1406 h 3639"/>
              <a:gd name="T90" fmla="*/ 1648 w 4351"/>
              <a:gd name="T91" fmla="*/ 1417 h 3639"/>
              <a:gd name="T92" fmla="*/ 1565 w 4351"/>
              <a:gd name="T93" fmla="*/ 1312 h 3639"/>
              <a:gd name="T94" fmla="*/ 1648 w 4351"/>
              <a:gd name="T95" fmla="*/ 1205 h 3639"/>
              <a:gd name="T96" fmla="*/ 2174 w 4351"/>
              <a:gd name="T97" fmla="*/ 1196 h 3639"/>
              <a:gd name="T98" fmla="*/ 2224 w 4351"/>
              <a:gd name="T99" fmla="*/ 1142 h 3639"/>
              <a:gd name="T100" fmla="*/ 2256 w 4351"/>
              <a:gd name="T101" fmla="*/ 1021 h 3639"/>
              <a:gd name="T102" fmla="*/ 2825 w 4351"/>
              <a:gd name="T103" fmla="*/ 986 h 3639"/>
              <a:gd name="T104" fmla="*/ 2903 w 4351"/>
              <a:gd name="T105" fmla="*/ 912 h 3639"/>
              <a:gd name="T106" fmla="*/ 2866 w 4351"/>
              <a:gd name="T107" fmla="*/ 800 h 3639"/>
              <a:gd name="T108" fmla="*/ 3144 w 4351"/>
              <a:gd name="T109" fmla="*/ 3639 h 3639"/>
              <a:gd name="T110" fmla="*/ 1520 w 4351"/>
              <a:gd name="T111" fmla="*/ 2850 h 3639"/>
              <a:gd name="T112" fmla="*/ 1281 w 4351"/>
              <a:gd name="T113" fmla="*/ 2720 h 3639"/>
              <a:gd name="T114" fmla="*/ 901 w 4351"/>
              <a:gd name="T115" fmla="*/ 2543 h 3639"/>
              <a:gd name="T116" fmla="*/ 900 w 4351"/>
              <a:gd name="T117" fmla="*/ 1017 h 3639"/>
              <a:gd name="T118" fmla="*/ 1190 w 4351"/>
              <a:gd name="T119" fmla="*/ 848 h 3639"/>
              <a:gd name="T120" fmla="*/ 1363 w 4351"/>
              <a:gd name="T121" fmla="*/ 645 h 3639"/>
              <a:gd name="T122" fmla="*/ 1638 w 4351"/>
              <a:gd name="T123" fmla="*/ 565 h 3639"/>
              <a:gd name="T124" fmla="*/ 2824 w 4351"/>
              <a:gd name="T125" fmla="*/ 0 h 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1" h="3639">
                <a:moveTo>
                  <a:pt x="2740" y="1773"/>
                </a:moveTo>
                <a:lnTo>
                  <a:pt x="2735" y="1790"/>
                </a:lnTo>
                <a:lnTo>
                  <a:pt x="2725" y="1818"/>
                </a:lnTo>
                <a:lnTo>
                  <a:pt x="2721" y="1845"/>
                </a:lnTo>
                <a:lnTo>
                  <a:pt x="2721" y="1867"/>
                </a:lnTo>
                <a:lnTo>
                  <a:pt x="2728" y="1887"/>
                </a:lnTo>
                <a:lnTo>
                  <a:pt x="2739" y="1903"/>
                </a:lnTo>
                <a:lnTo>
                  <a:pt x="2756" y="1918"/>
                </a:lnTo>
                <a:lnTo>
                  <a:pt x="2778" y="1929"/>
                </a:lnTo>
                <a:lnTo>
                  <a:pt x="2807" y="1937"/>
                </a:lnTo>
                <a:lnTo>
                  <a:pt x="2832" y="1935"/>
                </a:lnTo>
                <a:lnTo>
                  <a:pt x="2855" y="1927"/>
                </a:lnTo>
                <a:lnTo>
                  <a:pt x="2876" y="1913"/>
                </a:lnTo>
                <a:lnTo>
                  <a:pt x="2893" y="1889"/>
                </a:lnTo>
                <a:lnTo>
                  <a:pt x="2910" y="1858"/>
                </a:lnTo>
                <a:lnTo>
                  <a:pt x="2910" y="1857"/>
                </a:lnTo>
                <a:lnTo>
                  <a:pt x="2911" y="1854"/>
                </a:lnTo>
                <a:lnTo>
                  <a:pt x="2912" y="1850"/>
                </a:lnTo>
                <a:lnTo>
                  <a:pt x="2914" y="1846"/>
                </a:lnTo>
                <a:lnTo>
                  <a:pt x="2916" y="1841"/>
                </a:lnTo>
                <a:lnTo>
                  <a:pt x="2740" y="1773"/>
                </a:lnTo>
                <a:close/>
                <a:moveTo>
                  <a:pt x="3152" y="1693"/>
                </a:moveTo>
                <a:lnTo>
                  <a:pt x="3133" y="1695"/>
                </a:lnTo>
                <a:lnTo>
                  <a:pt x="3118" y="1702"/>
                </a:lnTo>
                <a:lnTo>
                  <a:pt x="3105" y="1715"/>
                </a:lnTo>
                <a:lnTo>
                  <a:pt x="3090" y="1735"/>
                </a:lnTo>
                <a:lnTo>
                  <a:pt x="3075" y="1765"/>
                </a:lnTo>
                <a:lnTo>
                  <a:pt x="3059" y="1802"/>
                </a:lnTo>
                <a:lnTo>
                  <a:pt x="3248" y="1874"/>
                </a:lnTo>
                <a:lnTo>
                  <a:pt x="3255" y="1858"/>
                </a:lnTo>
                <a:lnTo>
                  <a:pt x="3266" y="1826"/>
                </a:lnTo>
                <a:lnTo>
                  <a:pt x="3270" y="1798"/>
                </a:lnTo>
                <a:lnTo>
                  <a:pt x="3267" y="1773"/>
                </a:lnTo>
                <a:lnTo>
                  <a:pt x="3259" y="1751"/>
                </a:lnTo>
                <a:lnTo>
                  <a:pt x="3246" y="1731"/>
                </a:lnTo>
                <a:lnTo>
                  <a:pt x="3225" y="1717"/>
                </a:lnTo>
                <a:lnTo>
                  <a:pt x="3200" y="1703"/>
                </a:lnTo>
                <a:lnTo>
                  <a:pt x="3175" y="1695"/>
                </a:lnTo>
                <a:lnTo>
                  <a:pt x="3152" y="1693"/>
                </a:lnTo>
                <a:close/>
                <a:moveTo>
                  <a:pt x="2831" y="1467"/>
                </a:moveTo>
                <a:lnTo>
                  <a:pt x="2863" y="1469"/>
                </a:lnTo>
                <a:lnTo>
                  <a:pt x="2901" y="1475"/>
                </a:lnTo>
                <a:lnTo>
                  <a:pt x="2941" y="1489"/>
                </a:lnTo>
                <a:lnTo>
                  <a:pt x="2958" y="1495"/>
                </a:lnTo>
                <a:lnTo>
                  <a:pt x="2912" y="1611"/>
                </a:lnTo>
                <a:lnTo>
                  <a:pt x="2899" y="1606"/>
                </a:lnTo>
                <a:lnTo>
                  <a:pt x="2873" y="1599"/>
                </a:lnTo>
                <a:lnTo>
                  <a:pt x="2850" y="1599"/>
                </a:lnTo>
                <a:lnTo>
                  <a:pt x="2830" y="1607"/>
                </a:lnTo>
                <a:lnTo>
                  <a:pt x="2811" y="1622"/>
                </a:lnTo>
                <a:lnTo>
                  <a:pt x="2794" y="1645"/>
                </a:lnTo>
                <a:lnTo>
                  <a:pt x="2781" y="1674"/>
                </a:lnTo>
                <a:lnTo>
                  <a:pt x="2773" y="1691"/>
                </a:lnTo>
                <a:lnTo>
                  <a:pt x="2953" y="1761"/>
                </a:lnTo>
                <a:lnTo>
                  <a:pt x="2964" y="1735"/>
                </a:lnTo>
                <a:lnTo>
                  <a:pt x="2988" y="1687"/>
                </a:lnTo>
                <a:lnTo>
                  <a:pt x="3011" y="1646"/>
                </a:lnTo>
                <a:lnTo>
                  <a:pt x="3036" y="1614"/>
                </a:lnTo>
                <a:lnTo>
                  <a:pt x="3059" y="1590"/>
                </a:lnTo>
                <a:lnTo>
                  <a:pt x="3082" y="1573"/>
                </a:lnTo>
                <a:lnTo>
                  <a:pt x="3107" y="1563"/>
                </a:lnTo>
                <a:lnTo>
                  <a:pt x="3137" y="1559"/>
                </a:lnTo>
                <a:lnTo>
                  <a:pt x="3170" y="1561"/>
                </a:lnTo>
                <a:lnTo>
                  <a:pt x="3206" y="1569"/>
                </a:lnTo>
                <a:lnTo>
                  <a:pt x="3246" y="1582"/>
                </a:lnTo>
                <a:lnTo>
                  <a:pt x="3288" y="1601"/>
                </a:lnTo>
                <a:lnTo>
                  <a:pt x="3323" y="1621"/>
                </a:lnTo>
                <a:lnTo>
                  <a:pt x="3351" y="1643"/>
                </a:lnTo>
                <a:lnTo>
                  <a:pt x="3372" y="1667"/>
                </a:lnTo>
                <a:lnTo>
                  <a:pt x="3385" y="1694"/>
                </a:lnTo>
                <a:lnTo>
                  <a:pt x="3393" y="1723"/>
                </a:lnTo>
                <a:lnTo>
                  <a:pt x="3395" y="1758"/>
                </a:lnTo>
                <a:lnTo>
                  <a:pt x="3389" y="1797"/>
                </a:lnTo>
                <a:lnTo>
                  <a:pt x="3378" y="1841"/>
                </a:lnTo>
                <a:lnTo>
                  <a:pt x="3362" y="1889"/>
                </a:lnTo>
                <a:lnTo>
                  <a:pt x="3353" y="1914"/>
                </a:lnTo>
                <a:lnTo>
                  <a:pt x="3433" y="1945"/>
                </a:lnTo>
                <a:lnTo>
                  <a:pt x="3401" y="2025"/>
                </a:lnTo>
                <a:lnTo>
                  <a:pt x="3320" y="1994"/>
                </a:lnTo>
                <a:lnTo>
                  <a:pt x="3312" y="2017"/>
                </a:lnTo>
                <a:lnTo>
                  <a:pt x="3290" y="2063"/>
                </a:lnTo>
                <a:lnTo>
                  <a:pt x="3269" y="2103"/>
                </a:lnTo>
                <a:lnTo>
                  <a:pt x="3247" y="2135"/>
                </a:lnTo>
                <a:lnTo>
                  <a:pt x="3223" y="2161"/>
                </a:lnTo>
                <a:lnTo>
                  <a:pt x="3197" y="2178"/>
                </a:lnTo>
                <a:lnTo>
                  <a:pt x="3170" y="2189"/>
                </a:lnTo>
                <a:lnTo>
                  <a:pt x="3139" y="2193"/>
                </a:lnTo>
                <a:lnTo>
                  <a:pt x="3103" y="2191"/>
                </a:lnTo>
                <a:lnTo>
                  <a:pt x="3065" y="2183"/>
                </a:lnTo>
                <a:lnTo>
                  <a:pt x="3025" y="2170"/>
                </a:lnTo>
                <a:lnTo>
                  <a:pt x="3000" y="2161"/>
                </a:lnTo>
                <a:lnTo>
                  <a:pt x="3046" y="2041"/>
                </a:lnTo>
                <a:lnTo>
                  <a:pt x="3060" y="2046"/>
                </a:lnTo>
                <a:lnTo>
                  <a:pt x="3090" y="2057"/>
                </a:lnTo>
                <a:lnTo>
                  <a:pt x="3115" y="2062"/>
                </a:lnTo>
                <a:lnTo>
                  <a:pt x="3137" y="2062"/>
                </a:lnTo>
                <a:lnTo>
                  <a:pt x="3153" y="2058"/>
                </a:lnTo>
                <a:lnTo>
                  <a:pt x="3167" y="2047"/>
                </a:lnTo>
                <a:lnTo>
                  <a:pt x="3181" y="2030"/>
                </a:lnTo>
                <a:lnTo>
                  <a:pt x="3195" y="2005"/>
                </a:lnTo>
                <a:lnTo>
                  <a:pt x="3209" y="1973"/>
                </a:lnTo>
                <a:lnTo>
                  <a:pt x="3217" y="1955"/>
                </a:lnTo>
                <a:lnTo>
                  <a:pt x="3022" y="1879"/>
                </a:lnTo>
                <a:lnTo>
                  <a:pt x="2999" y="1933"/>
                </a:lnTo>
                <a:lnTo>
                  <a:pt x="2976" y="1975"/>
                </a:lnTo>
                <a:lnTo>
                  <a:pt x="2953" y="2011"/>
                </a:lnTo>
                <a:lnTo>
                  <a:pt x="2928" y="2038"/>
                </a:lnTo>
                <a:lnTo>
                  <a:pt x="2904" y="2057"/>
                </a:lnTo>
                <a:lnTo>
                  <a:pt x="2882" y="2066"/>
                </a:lnTo>
                <a:lnTo>
                  <a:pt x="2858" y="2071"/>
                </a:lnTo>
                <a:lnTo>
                  <a:pt x="2830" y="2073"/>
                </a:lnTo>
                <a:lnTo>
                  <a:pt x="2798" y="2069"/>
                </a:lnTo>
                <a:lnTo>
                  <a:pt x="2766" y="2061"/>
                </a:lnTo>
                <a:lnTo>
                  <a:pt x="2729" y="2049"/>
                </a:lnTo>
                <a:lnTo>
                  <a:pt x="2689" y="2031"/>
                </a:lnTo>
                <a:lnTo>
                  <a:pt x="2655" y="2011"/>
                </a:lnTo>
                <a:lnTo>
                  <a:pt x="2629" y="1989"/>
                </a:lnTo>
                <a:lnTo>
                  <a:pt x="2610" y="1965"/>
                </a:lnTo>
                <a:lnTo>
                  <a:pt x="2599" y="1939"/>
                </a:lnTo>
                <a:lnTo>
                  <a:pt x="2594" y="1914"/>
                </a:lnTo>
                <a:lnTo>
                  <a:pt x="2594" y="1886"/>
                </a:lnTo>
                <a:lnTo>
                  <a:pt x="2596" y="1854"/>
                </a:lnTo>
                <a:lnTo>
                  <a:pt x="2605" y="1817"/>
                </a:lnTo>
                <a:lnTo>
                  <a:pt x="2617" y="1777"/>
                </a:lnTo>
                <a:lnTo>
                  <a:pt x="2633" y="1731"/>
                </a:lnTo>
                <a:lnTo>
                  <a:pt x="2564" y="1705"/>
                </a:lnTo>
                <a:lnTo>
                  <a:pt x="2595" y="1625"/>
                </a:lnTo>
                <a:lnTo>
                  <a:pt x="2666" y="1651"/>
                </a:lnTo>
                <a:lnTo>
                  <a:pt x="2686" y="1601"/>
                </a:lnTo>
                <a:lnTo>
                  <a:pt x="2709" y="1559"/>
                </a:lnTo>
                <a:lnTo>
                  <a:pt x="2731" y="1526"/>
                </a:lnTo>
                <a:lnTo>
                  <a:pt x="2754" y="1501"/>
                </a:lnTo>
                <a:lnTo>
                  <a:pt x="2777" y="1482"/>
                </a:lnTo>
                <a:lnTo>
                  <a:pt x="2802" y="1471"/>
                </a:lnTo>
                <a:lnTo>
                  <a:pt x="2831" y="1467"/>
                </a:lnTo>
                <a:close/>
                <a:moveTo>
                  <a:pt x="3013" y="1268"/>
                </a:moveTo>
                <a:lnTo>
                  <a:pt x="2954" y="1268"/>
                </a:lnTo>
                <a:lnTo>
                  <a:pt x="2896" y="1273"/>
                </a:lnTo>
                <a:lnTo>
                  <a:pt x="2839" y="1285"/>
                </a:lnTo>
                <a:lnTo>
                  <a:pt x="2785" y="1302"/>
                </a:lnTo>
                <a:lnTo>
                  <a:pt x="2732" y="1325"/>
                </a:lnTo>
                <a:lnTo>
                  <a:pt x="2682" y="1353"/>
                </a:lnTo>
                <a:lnTo>
                  <a:pt x="2634" y="1386"/>
                </a:lnTo>
                <a:lnTo>
                  <a:pt x="2591" y="1423"/>
                </a:lnTo>
                <a:lnTo>
                  <a:pt x="2552" y="1466"/>
                </a:lnTo>
                <a:lnTo>
                  <a:pt x="2517" y="1513"/>
                </a:lnTo>
                <a:lnTo>
                  <a:pt x="2487" y="1563"/>
                </a:lnTo>
                <a:lnTo>
                  <a:pt x="2461" y="1618"/>
                </a:lnTo>
                <a:lnTo>
                  <a:pt x="2442" y="1675"/>
                </a:lnTo>
                <a:lnTo>
                  <a:pt x="2430" y="1734"/>
                </a:lnTo>
                <a:lnTo>
                  <a:pt x="2423" y="1791"/>
                </a:lnTo>
                <a:lnTo>
                  <a:pt x="2423" y="1849"/>
                </a:lnTo>
                <a:lnTo>
                  <a:pt x="2430" y="1906"/>
                </a:lnTo>
                <a:lnTo>
                  <a:pt x="2442" y="1961"/>
                </a:lnTo>
                <a:lnTo>
                  <a:pt x="2460" y="2015"/>
                </a:lnTo>
                <a:lnTo>
                  <a:pt x="2483" y="2067"/>
                </a:lnTo>
                <a:lnTo>
                  <a:pt x="2511" y="2117"/>
                </a:lnTo>
                <a:lnTo>
                  <a:pt x="2544" y="2162"/>
                </a:lnTo>
                <a:lnTo>
                  <a:pt x="2583" y="2205"/>
                </a:lnTo>
                <a:lnTo>
                  <a:pt x="2626" y="2245"/>
                </a:lnTo>
                <a:lnTo>
                  <a:pt x="2674" y="2279"/>
                </a:lnTo>
                <a:lnTo>
                  <a:pt x="2725" y="2309"/>
                </a:lnTo>
                <a:lnTo>
                  <a:pt x="2781" y="2334"/>
                </a:lnTo>
                <a:lnTo>
                  <a:pt x="2839" y="2352"/>
                </a:lnTo>
                <a:lnTo>
                  <a:pt x="2897" y="2364"/>
                </a:lnTo>
                <a:lnTo>
                  <a:pt x="2957" y="2371"/>
                </a:lnTo>
                <a:lnTo>
                  <a:pt x="3015" y="2370"/>
                </a:lnTo>
                <a:lnTo>
                  <a:pt x="3073" y="2364"/>
                </a:lnTo>
                <a:lnTo>
                  <a:pt x="3129" y="2352"/>
                </a:lnTo>
                <a:lnTo>
                  <a:pt x="3185" y="2335"/>
                </a:lnTo>
                <a:lnTo>
                  <a:pt x="3236" y="2313"/>
                </a:lnTo>
                <a:lnTo>
                  <a:pt x="3286" y="2285"/>
                </a:lnTo>
                <a:lnTo>
                  <a:pt x="3334" y="2251"/>
                </a:lnTo>
                <a:lnTo>
                  <a:pt x="3377" y="2214"/>
                </a:lnTo>
                <a:lnTo>
                  <a:pt x="3416" y="2171"/>
                </a:lnTo>
                <a:lnTo>
                  <a:pt x="3452" y="2125"/>
                </a:lnTo>
                <a:lnTo>
                  <a:pt x="3483" y="2074"/>
                </a:lnTo>
                <a:lnTo>
                  <a:pt x="3508" y="2019"/>
                </a:lnTo>
                <a:lnTo>
                  <a:pt x="3527" y="1962"/>
                </a:lnTo>
                <a:lnTo>
                  <a:pt x="3540" y="1903"/>
                </a:lnTo>
                <a:lnTo>
                  <a:pt x="3545" y="1846"/>
                </a:lnTo>
                <a:lnTo>
                  <a:pt x="3545" y="1789"/>
                </a:lnTo>
                <a:lnTo>
                  <a:pt x="3538" y="1731"/>
                </a:lnTo>
                <a:lnTo>
                  <a:pt x="3527" y="1677"/>
                </a:lnTo>
                <a:lnTo>
                  <a:pt x="3508" y="1622"/>
                </a:lnTo>
                <a:lnTo>
                  <a:pt x="3485" y="1571"/>
                </a:lnTo>
                <a:lnTo>
                  <a:pt x="3457" y="1522"/>
                </a:lnTo>
                <a:lnTo>
                  <a:pt x="3424" y="1475"/>
                </a:lnTo>
                <a:lnTo>
                  <a:pt x="3387" y="1433"/>
                </a:lnTo>
                <a:lnTo>
                  <a:pt x="3343" y="1394"/>
                </a:lnTo>
                <a:lnTo>
                  <a:pt x="3296" y="1360"/>
                </a:lnTo>
                <a:lnTo>
                  <a:pt x="3244" y="1329"/>
                </a:lnTo>
                <a:lnTo>
                  <a:pt x="3187" y="1305"/>
                </a:lnTo>
                <a:lnTo>
                  <a:pt x="3129" y="1285"/>
                </a:lnTo>
                <a:lnTo>
                  <a:pt x="3071" y="1273"/>
                </a:lnTo>
                <a:lnTo>
                  <a:pt x="3013" y="1268"/>
                </a:lnTo>
                <a:close/>
                <a:moveTo>
                  <a:pt x="2827" y="785"/>
                </a:moveTo>
                <a:lnTo>
                  <a:pt x="2825" y="785"/>
                </a:lnTo>
                <a:lnTo>
                  <a:pt x="1638" y="785"/>
                </a:lnTo>
                <a:lnTo>
                  <a:pt x="1592" y="789"/>
                </a:lnTo>
                <a:lnTo>
                  <a:pt x="1549" y="800"/>
                </a:lnTo>
                <a:lnTo>
                  <a:pt x="1508" y="816"/>
                </a:lnTo>
                <a:lnTo>
                  <a:pt x="1473" y="837"/>
                </a:lnTo>
                <a:lnTo>
                  <a:pt x="1442" y="864"/>
                </a:lnTo>
                <a:lnTo>
                  <a:pt x="1416" y="896"/>
                </a:lnTo>
                <a:lnTo>
                  <a:pt x="1397" y="929"/>
                </a:lnTo>
                <a:lnTo>
                  <a:pt x="1386" y="968"/>
                </a:lnTo>
                <a:lnTo>
                  <a:pt x="1382" y="1006"/>
                </a:lnTo>
                <a:lnTo>
                  <a:pt x="1382" y="1242"/>
                </a:lnTo>
                <a:lnTo>
                  <a:pt x="901" y="1237"/>
                </a:lnTo>
                <a:lnTo>
                  <a:pt x="901" y="2322"/>
                </a:lnTo>
                <a:lnTo>
                  <a:pt x="1382" y="2322"/>
                </a:lnTo>
                <a:lnTo>
                  <a:pt x="1382" y="2431"/>
                </a:lnTo>
                <a:lnTo>
                  <a:pt x="1386" y="2470"/>
                </a:lnTo>
                <a:lnTo>
                  <a:pt x="1397" y="2506"/>
                </a:lnTo>
                <a:lnTo>
                  <a:pt x="1416" y="2539"/>
                </a:lnTo>
                <a:lnTo>
                  <a:pt x="1442" y="2568"/>
                </a:lnTo>
                <a:lnTo>
                  <a:pt x="1473" y="2594"/>
                </a:lnTo>
                <a:lnTo>
                  <a:pt x="1508" y="2614"/>
                </a:lnTo>
                <a:lnTo>
                  <a:pt x="1549" y="2630"/>
                </a:lnTo>
                <a:lnTo>
                  <a:pt x="1592" y="2639"/>
                </a:lnTo>
                <a:lnTo>
                  <a:pt x="1638" y="2643"/>
                </a:lnTo>
                <a:lnTo>
                  <a:pt x="1779" y="2642"/>
                </a:lnTo>
                <a:lnTo>
                  <a:pt x="2274" y="1393"/>
                </a:lnTo>
                <a:lnTo>
                  <a:pt x="2227" y="1406"/>
                </a:lnTo>
                <a:lnTo>
                  <a:pt x="2176" y="1415"/>
                </a:lnTo>
                <a:lnTo>
                  <a:pt x="2126" y="1419"/>
                </a:lnTo>
                <a:lnTo>
                  <a:pt x="2076" y="1421"/>
                </a:lnTo>
                <a:lnTo>
                  <a:pt x="1678" y="1421"/>
                </a:lnTo>
                <a:lnTo>
                  <a:pt x="1648" y="1417"/>
                </a:lnTo>
                <a:lnTo>
                  <a:pt x="1621" y="1406"/>
                </a:lnTo>
                <a:lnTo>
                  <a:pt x="1598" y="1389"/>
                </a:lnTo>
                <a:lnTo>
                  <a:pt x="1581" y="1366"/>
                </a:lnTo>
                <a:lnTo>
                  <a:pt x="1569" y="1341"/>
                </a:lnTo>
                <a:lnTo>
                  <a:pt x="1565" y="1312"/>
                </a:lnTo>
                <a:lnTo>
                  <a:pt x="1569" y="1282"/>
                </a:lnTo>
                <a:lnTo>
                  <a:pt x="1581" y="1256"/>
                </a:lnTo>
                <a:lnTo>
                  <a:pt x="1598" y="1233"/>
                </a:lnTo>
                <a:lnTo>
                  <a:pt x="1621" y="1217"/>
                </a:lnTo>
                <a:lnTo>
                  <a:pt x="1648" y="1205"/>
                </a:lnTo>
                <a:lnTo>
                  <a:pt x="1678" y="1201"/>
                </a:lnTo>
                <a:lnTo>
                  <a:pt x="2076" y="1201"/>
                </a:lnTo>
                <a:lnTo>
                  <a:pt x="2117" y="1201"/>
                </a:lnTo>
                <a:lnTo>
                  <a:pt x="2149" y="1198"/>
                </a:lnTo>
                <a:lnTo>
                  <a:pt x="2174" y="1196"/>
                </a:lnTo>
                <a:lnTo>
                  <a:pt x="2194" y="1190"/>
                </a:lnTo>
                <a:lnTo>
                  <a:pt x="2208" y="1182"/>
                </a:lnTo>
                <a:lnTo>
                  <a:pt x="2216" y="1172"/>
                </a:lnTo>
                <a:lnTo>
                  <a:pt x="2221" y="1158"/>
                </a:lnTo>
                <a:lnTo>
                  <a:pt x="2224" y="1142"/>
                </a:lnTo>
                <a:lnTo>
                  <a:pt x="2225" y="1121"/>
                </a:lnTo>
                <a:lnTo>
                  <a:pt x="2225" y="1097"/>
                </a:lnTo>
                <a:lnTo>
                  <a:pt x="2229" y="1069"/>
                </a:lnTo>
                <a:lnTo>
                  <a:pt x="2240" y="1044"/>
                </a:lnTo>
                <a:lnTo>
                  <a:pt x="2256" y="1021"/>
                </a:lnTo>
                <a:lnTo>
                  <a:pt x="2278" y="1004"/>
                </a:lnTo>
                <a:lnTo>
                  <a:pt x="2304" y="992"/>
                </a:lnTo>
                <a:lnTo>
                  <a:pt x="2332" y="988"/>
                </a:lnTo>
                <a:lnTo>
                  <a:pt x="2353" y="986"/>
                </a:lnTo>
                <a:lnTo>
                  <a:pt x="2825" y="986"/>
                </a:lnTo>
                <a:lnTo>
                  <a:pt x="2847" y="982"/>
                </a:lnTo>
                <a:lnTo>
                  <a:pt x="2866" y="972"/>
                </a:lnTo>
                <a:lnTo>
                  <a:pt x="2882" y="956"/>
                </a:lnTo>
                <a:lnTo>
                  <a:pt x="2895" y="936"/>
                </a:lnTo>
                <a:lnTo>
                  <a:pt x="2903" y="912"/>
                </a:lnTo>
                <a:lnTo>
                  <a:pt x="2905" y="885"/>
                </a:lnTo>
                <a:lnTo>
                  <a:pt x="2903" y="860"/>
                </a:lnTo>
                <a:lnTo>
                  <a:pt x="2895" y="836"/>
                </a:lnTo>
                <a:lnTo>
                  <a:pt x="2882" y="816"/>
                </a:lnTo>
                <a:lnTo>
                  <a:pt x="2866" y="800"/>
                </a:lnTo>
                <a:lnTo>
                  <a:pt x="2847" y="789"/>
                </a:lnTo>
                <a:lnTo>
                  <a:pt x="2827" y="785"/>
                </a:lnTo>
                <a:close/>
                <a:moveTo>
                  <a:pt x="2824" y="0"/>
                </a:moveTo>
                <a:lnTo>
                  <a:pt x="4351" y="584"/>
                </a:lnTo>
                <a:lnTo>
                  <a:pt x="3144" y="3639"/>
                </a:lnTo>
                <a:lnTo>
                  <a:pt x="1615" y="3054"/>
                </a:lnTo>
                <a:lnTo>
                  <a:pt x="1691" y="2863"/>
                </a:lnTo>
                <a:lnTo>
                  <a:pt x="1638" y="2863"/>
                </a:lnTo>
                <a:lnTo>
                  <a:pt x="1577" y="2860"/>
                </a:lnTo>
                <a:lnTo>
                  <a:pt x="1520" y="2850"/>
                </a:lnTo>
                <a:lnTo>
                  <a:pt x="1465" y="2835"/>
                </a:lnTo>
                <a:lnTo>
                  <a:pt x="1413" y="2814"/>
                </a:lnTo>
                <a:lnTo>
                  <a:pt x="1365" y="2787"/>
                </a:lnTo>
                <a:lnTo>
                  <a:pt x="1320" y="2755"/>
                </a:lnTo>
                <a:lnTo>
                  <a:pt x="1281" y="2720"/>
                </a:lnTo>
                <a:lnTo>
                  <a:pt x="1245" y="2680"/>
                </a:lnTo>
                <a:lnTo>
                  <a:pt x="1216" y="2638"/>
                </a:lnTo>
                <a:lnTo>
                  <a:pt x="1191" y="2591"/>
                </a:lnTo>
                <a:lnTo>
                  <a:pt x="1174" y="2543"/>
                </a:lnTo>
                <a:lnTo>
                  <a:pt x="901" y="2543"/>
                </a:lnTo>
                <a:lnTo>
                  <a:pt x="901" y="2699"/>
                </a:lnTo>
                <a:lnTo>
                  <a:pt x="0" y="2699"/>
                </a:lnTo>
                <a:lnTo>
                  <a:pt x="0" y="812"/>
                </a:lnTo>
                <a:lnTo>
                  <a:pt x="900" y="812"/>
                </a:lnTo>
                <a:lnTo>
                  <a:pt x="900" y="1017"/>
                </a:lnTo>
                <a:lnTo>
                  <a:pt x="1157" y="1021"/>
                </a:lnTo>
                <a:lnTo>
                  <a:pt x="1157" y="1006"/>
                </a:lnTo>
                <a:lnTo>
                  <a:pt x="1161" y="952"/>
                </a:lnTo>
                <a:lnTo>
                  <a:pt x="1172" y="898"/>
                </a:lnTo>
                <a:lnTo>
                  <a:pt x="1190" y="848"/>
                </a:lnTo>
                <a:lnTo>
                  <a:pt x="1214" y="800"/>
                </a:lnTo>
                <a:lnTo>
                  <a:pt x="1244" y="754"/>
                </a:lnTo>
                <a:lnTo>
                  <a:pt x="1279" y="714"/>
                </a:lnTo>
                <a:lnTo>
                  <a:pt x="1319" y="677"/>
                </a:lnTo>
                <a:lnTo>
                  <a:pt x="1363" y="645"/>
                </a:lnTo>
                <a:lnTo>
                  <a:pt x="1412" y="617"/>
                </a:lnTo>
                <a:lnTo>
                  <a:pt x="1465" y="596"/>
                </a:lnTo>
                <a:lnTo>
                  <a:pt x="1519" y="578"/>
                </a:lnTo>
                <a:lnTo>
                  <a:pt x="1577" y="569"/>
                </a:lnTo>
                <a:lnTo>
                  <a:pt x="1638" y="565"/>
                </a:lnTo>
                <a:lnTo>
                  <a:pt x="2357" y="565"/>
                </a:lnTo>
                <a:lnTo>
                  <a:pt x="2357" y="565"/>
                </a:lnTo>
                <a:lnTo>
                  <a:pt x="2358" y="565"/>
                </a:lnTo>
                <a:lnTo>
                  <a:pt x="2601" y="565"/>
                </a:lnTo>
                <a:lnTo>
                  <a:pt x="28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136" name="Group 4135">
            <a:extLst>
              <a:ext uri="{FF2B5EF4-FFF2-40B4-BE49-F238E27FC236}">
                <a16:creationId xmlns:a16="http://schemas.microsoft.com/office/drawing/2014/main" id="{6756FF46-FD73-8CD7-DA5D-B7522C879229}"/>
              </a:ext>
            </a:extLst>
          </p:cNvPr>
          <p:cNvGrpSpPr/>
          <p:nvPr/>
        </p:nvGrpSpPr>
        <p:grpSpPr>
          <a:xfrm>
            <a:off x="1793626" y="1359563"/>
            <a:ext cx="2055152" cy="1610018"/>
            <a:chOff x="5159868" y="3625434"/>
            <a:chExt cx="2055152" cy="1610018"/>
          </a:xfrm>
        </p:grpSpPr>
        <p:sp>
          <p:nvSpPr>
            <p:cNvPr id="15" name="Rectangle 14">
              <a:extLst>
                <a:ext uri="{FF2B5EF4-FFF2-40B4-BE49-F238E27FC236}">
                  <a16:creationId xmlns:a16="http://schemas.microsoft.com/office/drawing/2014/main" id="{3FF48797-813B-ED96-B2EE-48BC4A5BE40A}"/>
                </a:ext>
              </a:extLst>
            </p:cNvPr>
            <p:cNvSpPr/>
            <p:nvPr/>
          </p:nvSpPr>
          <p:spPr>
            <a:xfrm rot="5400000">
              <a:off x="5388519" y="3437309"/>
              <a:ext cx="1569492" cy="2026794"/>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20" name="TextBox 4119">
              <a:extLst>
                <a:ext uri="{FF2B5EF4-FFF2-40B4-BE49-F238E27FC236}">
                  <a16:creationId xmlns:a16="http://schemas.microsoft.com/office/drawing/2014/main" id="{78828322-1FAA-7E05-BEC8-E65A5217915A}"/>
                </a:ext>
              </a:extLst>
            </p:cNvPr>
            <p:cNvSpPr txBox="1"/>
            <p:nvPr/>
          </p:nvSpPr>
          <p:spPr>
            <a:xfrm>
              <a:off x="5159868" y="3625434"/>
              <a:ext cx="2055152" cy="923330"/>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rPr>
                <a:t>Ēnu ekonomikas ierobežošanas plāns 2024.-2027.gadam </a:t>
              </a:r>
              <a:r>
                <a:rPr lang="lv-LV" sz="600" dirty="0">
                  <a:solidFill>
                    <a:schemeClr val="bg1"/>
                  </a:solidFill>
                  <a:latin typeface="Verdana" panose="020B0604030504040204" pitchFamily="34" charset="0"/>
                  <a:ea typeface="Verdana" panose="020B0604030504040204" pitchFamily="34" charset="0"/>
                </a:rPr>
                <a:t>https://likumi.lv/ta/id/349352-enu-ekonomikas-ierobezosanas-plans-2024-2027-gadam</a:t>
              </a:r>
            </a:p>
          </p:txBody>
        </p:sp>
        <p:pic>
          <p:nvPicPr>
            <p:cNvPr id="4121" name="Picture 4120">
              <a:extLst>
                <a:ext uri="{FF2B5EF4-FFF2-40B4-BE49-F238E27FC236}">
                  <a16:creationId xmlns:a16="http://schemas.microsoft.com/office/drawing/2014/main" id="{CCCD241A-8452-87E5-CC48-3CEE6604717D}"/>
                </a:ext>
              </a:extLst>
            </p:cNvPr>
            <p:cNvPicPr>
              <a:picLocks noChangeAspect="1"/>
            </p:cNvPicPr>
            <p:nvPr/>
          </p:nvPicPr>
          <p:blipFill rotWithShape="1">
            <a:blip r:embed="rId28"/>
            <a:srcRect l="9328" t="8905" r="855" b="23391"/>
            <a:stretch/>
          </p:blipFill>
          <p:spPr>
            <a:xfrm>
              <a:off x="5248667" y="4530537"/>
              <a:ext cx="1839459" cy="674842"/>
            </a:xfrm>
            <a:prstGeom prst="rect">
              <a:avLst/>
            </a:prstGeom>
          </p:spPr>
        </p:pic>
      </p:grpSp>
      <p:grpSp>
        <p:nvGrpSpPr>
          <p:cNvPr id="4135" name="Group 4134">
            <a:extLst>
              <a:ext uri="{FF2B5EF4-FFF2-40B4-BE49-F238E27FC236}">
                <a16:creationId xmlns:a16="http://schemas.microsoft.com/office/drawing/2014/main" id="{C3CEFF6A-0C0B-4203-4D50-2FD769749989}"/>
              </a:ext>
            </a:extLst>
          </p:cNvPr>
          <p:cNvGrpSpPr/>
          <p:nvPr/>
        </p:nvGrpSpPr>
        <p:grpSpPr>
          <a:xfrm>
            <a:off x="5116878" y="5181443"/>
            <a:ext cx="7027734" cy="1596846"/>
            <a:chOff x="5120472" y="5556139"/>
            <a:chExt cx="4167268" cy="961219"/>
          </a:xfrm>
        </p:grpSpPr>
        <p:sp>
          <p:nvSpPr>
            <p:cNvPr id="10" name="Rectangle 9">
              <a:extLst>
                <a:ext uri="{FF2B5EF4-FFF2-40B4-BE49-F238E27FC236}">
                  <a16:creationId xmlns:a16="http://schemas.microsoft.com/office/drawing/2014/main" id="{4EFD4E4F-46AD-A8CC-802D-2D4C30103FCD}"/>
                </a:ext>
              </a:extLst>
            </p:cNvPr>
            <p:cNvSpPr/>
            <p:nvPr/>
          </p:nvSpPr>
          <p:spPr>
            <a:xfrm>
              <a:off x="5167841" y="5556139"/>
              <a:ext cx="4119899" cy="961219"/>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4129" name="Online Media 2" title="Viena diena VID darbā">
              <a:hlinkClick r:id="" action="ppaction://media"/>
              <a:extLst>
                <a:ext uri="{FF2B5EF4-FFF2-40B4-BE49-F238E27FC236}">
                  <a16:creationId xmlns:a16="http://schemas.microsoft.com/office/drawing/2014/main" id="{DD2CBB12-59D7-85CF-D131-1B23A1002862}"/>
                </a:ext>
              </a:extLst>
            </p:cNvPr>
            <p:cNvPicPr>
              <a:picLocks noRot="1" noChangeAspect="1"/>
            </p:cNvPicPr>
            <p:nvPr>
              <a:videoFile r:link="rId6"/>
            </p:nvPr>
          </p:nvPicPr>
          <p:blipFill>
            <a:blip r:embed="rId29"/>
            <a:stretch>
              <a:fillRect/>
            </a:stretch>
          </p:blipFill>
          <p:spPr>
            <a:xfrm>
              <a:off x="5191584" y="5607910"/>
              <a:ext cx="1261266" cy="712058"/>
            </a:xfrm>
            <a:prstGeom prst="rect">
              <a:avLst/>
            </a:prstGeom>
          </p:spPr>
        </p:pic>
        <p:sp>
          <p:nvSpPr>
            <p:cNvPr id="4130" name="TextBox 4129">
              <a:extLst>
                <a:ext uri="{FF2B5EF4-FFF2-40B4-BE49-F238E27FC236}">
                  <a16:creationId xmlns:a16="http://schemas.microsoft.com/office/drawing/2014/main" id="{F826709C-2F85-709A-CEC0-40A94C624644}"/>
                </a:ext>
              </a:extLst>
            </p:cNvPr>
            <p:cNvSpPr txBox="1"/>
            <p:nvPr/>
          </p:nvSpPr>
          <p:spPr>
            <a:xfrm>
              <a:off x="5120472" y="6330961"/>
              <a:ext cx="1453638" cy="185266"/>
            </a:xfrm>
            <a:prstGeom prst="rect">
              <a:avLst/>
            </a:prstGeom>
            <a:noFill/>
          </p:spPr>
          <p:txBody>
            <a:bodyPr wrap="square" rtlCol="0">
              <a:spAutoFit/>
            </a:bodyPr>
            <a:lstStyle/>
            <a:p>
              <a:pPr algn="ctr"/>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Viena diena VID darbā</a:t>
              </a:r>
            </a:p>
          </p:txBody>
        </p:sp>
        <p:pic>
          <p:nvPicPr>
            <p:cNvPr id="4131" name="Online Media 6" title="Valsts ieņēmumu dienests">
              <a:hlinkClick r:id="" action="ppaction://media"/>
              <a:extLst>
                <a:ext uri="{FF2B5EF4-FFF2-40B4-BE49-F238E27FC236}">
                  <a16:creationId xmlns:a16="http://schemas.microsoft.com/office/drawing/2014/main" id="{6A5CBE5D-7D7E-4A64-105B-001045BBFD63}"/>
                </a:ext>
              </a:extLst>
            </p:cNvPr>
            <p:cNvPicPr>
              <a:picLocks noRot="1" noChangeAspect="1"/>
            </p:cNvPicPr>
            <p:nvPr>
              <a:videoFile r:link="rId7"/>
            </p:nvPr>
          </p:nvPicPr>
          <p:blipFill>
            <a:blip r:embed="rId30"/>
            <a:stretch>
              <a:fillRect/>
            </a:stretch>
          </p:blipFill>
          <p:spPr>
            <a:xfrm>
              <a:off x="6517537" y="5773893"/>
              <a:ext cx="1261266" cy="712058"/>
            </a:xfrm>
            <a:prstGeom prst="rect">
              <a:avLst/>
            </a:prstGeom>
          </p:spPr>
        </p:pic>
        <p:sp>
          <p:nvSpPr>
            <p:cNvPr id="4132" name="TextBox 4131">
              <a:extLst>
                <a:ext uri="{FF2B5EF4-FFF2-40B4-BE49-F238E27FC236}">
                  <a16:creationId xmlns:a16="http://schemas.microsoft.com/office/drawing/2014/main" id="{4B94D82F-C9C0-4D50-6DE2-A189C1C32D49}"/>
                </a:ext>
              </a:extLst>
            </p:cNvPr>
            <p:cNvSpPr txBox="1"/>
            <p:nvPr/>
          </p:nvSpPr>
          <p:spPr>
            <a:xfrm>
              <a:off x="6408587" y="5581391"/>
              <a:ext cx="1223894" cy="185266"/>
            </a:xfrm>
            <a:prstGeom prst="rect">
              <a:avLst/>
            </a:prstGeom>
            <a:noFill/>
          </p:spPr>
          <p:txBody>
            <a:bodyPr wrap="square" rtlCol="0">
              <a:spAutoFit/>
            </a:bodyPr>
            <a:lstStyle/>
            <a:p>
              <a:pPr algn="ctr"/>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Par VID vērtībām</a:t>
              </a:r>
            </a:p>
          </p:txBody>
        </p:sp>
        <p:sp>
          <p:nvSpPr>
            <p:cNvPr id="4133" name="TextBox 4132">
              <a:extLst>
                <a:ext uri="{FF2B5EF4-FFF2-40B4-BE49-F238E27FC236}">
                  <a16:creationId xmlns:a16="http://schemas.microsoft.com/office/drawing/2014/main" id="{848E4066-0190-3FA7-186A-6EA825D4D2D6}"/>
                </a:ext>
              </a:extLst>
            </p:cNvPr>
            <p:cNvSpPr txBox="1"/>
            <p:nvPr/>
          </p:nvSpPr>
          <p:spPr>
            <a:xfrm>
              <a:off x="7827124" y="6322760"/>
              <a:ext cx="1298430" cy="185266"/>
            </a:xfrm>
            <a:prstGeom prst="rect">
              <a:avLst/>
            </a:prstGeom>
            <a:noFill/>
          </p:spPr>
          <p:txBody>
            <a:bodyPr wrap="square" rtlCol="0">
              <a:spAutoFit/>
            </a:bodyPr>
            <a:lstStyle/>
            <a:p>
              <a:r>
                <a:rPr lang="lv-LV" sz="1400" dirty="0">
                  <a:solidFill>
                    <a:schemeClr val="bg1"/>
                  </a:solidFill>
                  <a:latin typeface="Verdana" panose="020B0604030504040204" pitchFamily="34" charset="0"/>
                  <a:ea typeface="Verdana" panose="020B0604030504040204" pitchFamily="34" charset="0"/>
                  <a:cs typeface="Adobe Devanagari" panose="02040503050201020203" pitchFamily="18" charset="0"/>
                </a:rPr>
                <a:t>VID 20 gadi </a:t>
              </a:r>
            </a:p>
          </p:txBody>
        </p:sp>
        <p:pic>
          <p:nvPicPr>
            <p:cNvPr id="4134" name="Online Media 9" title="Valsts ieņēmumu dienestam 20">
              <a:hlinkClick r:id="" action="ppaction://media"/>
              <a:extLst>
                <a:ext uri="{FF2B5EF4-FFF2-40B4-BE49-F238E27FC236}">
                  <a16:creationId xmlns:a16="http://schemas.microsoft.com/office/drawing/2014/main" id="{507606D4-9F67-8746-43D2-4234994FD5F9}"/>
                </a:ext>
              </a:extLst>
            </p:cNvPr>
            <p:cNvPicPr>
              <a:picLocks noRot="1" noChangeAspect="1"/>
            </p:cNvPicPr>
            <p:nvPr>
              <a:videoFile r:link="rId8"/>
            </p:nvPr>
          </p:nvPicPr>
          <p:blipFill>
            <a:blip r:embed="rId31"/>
            <a:stretch>
              <a:fillRect/>
            </a:stretch>
          </p:blipFill>
          <p:spPr>
            <a:xfrm>
              <a:off x="7900808" y="5600264"/>
              <a:ext cx="1298430" cy="733039"/>
            </a:xfrm>
            <a:prstGeom prst="rect">
              <a:avLst/>
            </a:prstGeom>
          </p:spPr>
        </p:pic>
      </p:grpSp>
      <p:sp>
        <p:nvSpPr>
          <p:cNvPr id="4138" name="TextBox 4137">
            <a:extLst>
              <a:ext uri="{FF2B5EF4-FFF2-40B4-BE49-F238E27FC236}">
                <a16:creationId xmlns:a16="http://schemas.microsoft.com/office/drawing/2014/main" id="{8BFAD4C5-A9CB-82F7-FBA6-21E85FF865AE}"/>
              </a:ext>
            </a:extLst>
          </p:cNvPr>
          <p:cNvSpPr txBox="1"/>
          <p:nvPr/>
        </p:nvSpPr>
        <p:spPr>
          <a:xfrm>
            <a:off x="8494888" y="3210176"/>
            <a:ext cx="1936271" cy="769441"/>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rPr>
              <a:t>Budžeta aktualitātes  </a:t>
            </a:r>
            <a:r>
              <a:rPr lang="lv-LV" sz="800" dirty="0">
                <a:solidFill>
                  <a:schemeClr val="bg1"/>
                </a:solidFill>
                <a:latin typeface="Verdana" panose="020B0604030504040204" pitchFamily="34" charset="0"/>
                <a:ea typeface="Verdana" panose="020B0604030504040204" pitchFamily="34" charset="0"/>
              </a:rPr>
              <a:t>https://www.fm.gov.lv/lv/jaunumi?category%5B891%5D=891</a:t>
            </a:r>
          </a:p>
        </p:txBody>
      </p:sp>
      <p:sp>
        <p:nvSpPr>
          <p:cNvPr id="4140" name="TextBox 4139">
            <a:extLst>
              <a:ext uri="{FF2B5EF4-FFF2-40B4-BE49-F238E27FC236}">
                <a16:creationId xmlns:a16="http://schemas.microsoft.com/office/drawing/2014/main" id="{72F0C7A9-E1D7-02F7-D51D-CAB8BE1D7A71}"/>
              </a:ext>
            </a:extLst>
          </p:cNvPr>
          <p:cNvSpPr txBox="1"/>
          <p:nvPr/>
        </p:nvSpPr>
        <p:spPr>
          <a:xfrm>
            <a:off x="5192389" y="3658681"/>
            <a:ext cx="2268070" cy="769441"/>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rPr>
              <a:t>#Budžets2025 sagatavošanas grafiks </a:t>
            </a:r>
          </a:p>
          <a:p>
            <a:r>
              <a:rPr lang="lv-LV" sz="800" dirty="0">
                <a:solidFill>
                  <a:schemeClr val="bg1"/>
                </a:solidFill>
                <a:latin typeface="Verdana" panose="020B0604030504040204" pitchFamily="34" charset="0"/>
                <a:ea typeface="Verdana" panose="020B0604030504040204" pitchFamily="34" charset="0"/>
              </a:rPr>
              <a:t>https://www.fm.gov.lv/lv/valsts-budzeta-2025gadam-izstrade</a:t>
            </a:r>
          </a:p>
        </p:txBody>
      </p:sp>
      <p:pic>
        <p:nvPicPr>
          <p:cNvPr id="4142" name="Picture 4141">
            <a:extLst>
              <a:ext uri="{FF2B5EF4-FFF2-40B4-BE49-F238E27FC236}">
                <a16:creationId xmlns:a16="http://schemas.microsoft.com/office/drawing/2014/main" id="{90756AB9-B399-BFFC-C823-19DF6D75AB3B}"/>
              </a:ext>
            </a:extLst>
          </p:cNvPr>
          <p:cNvPicPr>
            <a:picLocks noChangeAspect="1"/>
          </p:cNvPicPr>
          <p:nvPr/>
        </p:nvPicPr>
        <p:blipFill>
          <a:blip r:embed="rId32"/>
          <a:stretch>
            <a:fillRect/>
          </a:stretch>
        </p:blipFill>
        <p:spPr>
          <a:xfrm>
            <a:off x="7501403" y="3671504"/>
            <a:ext cx="953166" cy="1426764"/>
          </a:xfrm>
          <a:prstGeom prst="rect">
            <a:avLst/>
          </a:prstGeom>
        </p:spPr>
      </p:pic>
      <p:sp>
        <p:nvSpPr>
          <p:cNvPr id="4146" name="TextBox 4145">
            <a:extLst>
              <a:ext uri="{FF2B5EF4-FFF2-40B4-BE49-F238E27FC236}">
                <a16:creationId xmlns:a16="http://schemas.microsoft.com/office/drawing/2014/main" id="{CE32C46A-E623-DDCF-DF3E-CB739F045E7B}"/>
              </a:ext>
            </a:extLst>
          </p:cNvPr>
          <p:cNvSpPr txBox="1"/>
          <p:nvPr/>
        </p:nvSpPr>
        <p:spPr>
          <a:xfrm>
            <a:off x="5185259" y="4424806"/>
            <a:ext cx="2383053" cy="553998"/>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rPr>
              <a:t>Budžeta process Latvijā </a:t>
            </a:r>
            <a:r>
              <a:rPr lang="lv-LV" sz="800" dirty="0">
                <a:solidFill>
                  <a:schemeClr val="bg1"/>
                </a:solidFill>
                <a:latin typeface="Verdana" panose="020B0604030504040204" pitchFamily="34" charset="0"/>
                <a:ea typeface="Verdana" panose="020B0604030504040204" pitchFamily="34" charset="0"/>
              </a:rPr>
              <a:t>https://www.fm.gov.lv/lv/media/14499/download?attachment</a:t>
            </a:r>
          </a:p>
        </p:txBody>
      </p:sp>
      <p:sp>
        <p:nvSpPr>
          <p:cNvPr id="4148" name="TextBox 4147">
            <a:extLst>
              <a:ext uri="{FF2B5EF4-FFF2-40B4-BE49-F238E27FC236}">
                <a16:creationId xmlns:a16="http://schemas.microsoft.com/office/drawing/2014/main" id="{E3856E46-9984-BB94-B42D-675244C2816F}"/>
              </a:ext>
            </a:extLst>
          </p:cNvPr>
          <p:cNvSpPr txBox="1"/>
          <p:nvPr/>
        </p:nvSpPr>
        <p:spPr>
          <a:xfrm>
            <a:off x="8461125" y="1436507"/>
            <a:ext cx="2086247" cy="769441"/>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rPr>
              <a:t>Nozīmīgākie sabiedrības ieguvumi </a:t>
            </a:r>
            <a:r>
              <a:rPr lang="lv-LV" sz="800" dirty="0">
                <a:solidFill>
                  <a:schemeClr val="bg1"/>
                </a:solidFill>
                <a:latin typeface="Verdana" panose="020B0604030504040204" pitchFamily="34" charset="0"/>
                <a:ea typeface="Verdana" panose="020B0604030504040204" pitchFamily="34" charset="0"/>
              </a:rPr>
              <a:t>https://www.fm.gov.lv/lv/valsts-budzeta-2025gadam-izstrade </a:t>
            </a:r>
          </a:p>
        </p:txBody>
      </p:sp>
      <p:sp>
        <p:nvSpPr>
          <p:cNvPr id="4150" name="TextBox 4149">
            <a:extLst>
              <a:ext uri="{FF2B5EF4-FFF2-40B4-BE49-F238E27FC236}">
                <a16:creationId xmlns:a16="http://schemas.microsoft.com/office/drawing/2014/main" id="{EAEF802B-6AFF-DA1C-E364-231736C0C717}"/>
              </a:ext>
            </a:extLst>
          </p:cNvPr>
          <p:cNvSpPr txBox="1"/>
          <p:nvPr/>
        </p:nvSpPr>
        <p:spPr>
          <a:xfrm>
            <a:off x="3875197" y="1432150"/>
            <a:ext cx="1219336" cy="2185214"/>
          </a:xfrm>
          <a:prstGeom prst="rect">
            <a:avLst/>
          </a:prstGeom>
          <a:noFill/>
        </p:spPr>
        <p:txBody>
          <a:bodyPr wrap="square">
            <a:spAutoFit/>
          </a:bodyPr>
          <a:lstStyle/>
          <a:p>
            <a:r>
              <a:rPr lang="lv-LV" sz="1400" dirty="0">
                <a:solidFill>
                  <a:schemeClr val="bg1"/>
                </a:solidFill>
                <a:latin typeface="Verdana" panose="020B0604030504040204" pitchFamily="34" charset="0"/>
                <a:ea typeface="Verdana" panose="020B0604030504040204" pitchFamily="34" charset="0"/>
                <a:cs typeface="Times New Roman" panose="02020603050405020304" pitchFamily="18" charset="0"/>
              </a:rPr>
              <a:t>Cik tiek novirzīts nozarēm no viena nodokļos iemaksātā eiro </a:t>
            </a:r>
            <a:r>
              <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p>
          <a:p>
            <a:endPar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r>
              <a:rPr lang="lv-LV" sz="800" dirty="0">
                <a:solidFill>
                  <a:schemeClr val="bg1"/>
                </a:solidFill>
                <a:latin typeface="Verdana" panose="020B0604030504040204" pitchFamily="34" charset="0"/>
                <a:ea typeface="Verdana" panose="020B0604030504040204" pitchFamily="34" charset="0"/>
                <a:cs typeface="Times New Roman" panose="02020603050405020304" pitchFamily="18" charset="0"/>
                <a:hlinkClick r:id="rId33">
                  <a:extLst>
                    <a:ext uri="{A12FA001-AC4F-418D-AE19-62706E023703}">
                      <ahyp:hlinkClr xmlns:ahyp="http://schemas.microsoft.com/office/drawing/2018/hyperlinkcolor" val="tx"/>
                    </a:ext>
                  </a:extLst>
                </a:hlinkClick>
              </a:rPr>
              <a:t>https://www.fm.gov.lv/lv/budzets2024</a:t>
            </a:r>
            <a:endParaRPr lang="lv-LV" sz="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4153" name="Online Media 7" title="#Budžets2025: No 2025. gada plānotās darbaspēka nodokļu izmaiņas">
            <a:hlinkClick r:id="" action="ppaction://media"/>
            <a:extLst>
              <a:ext uri="{FF2B5EF4-FFF2-40B4-BE49-F238E27FC236}">
                <a16:creationId xmlns:a16="http://schemas.microsoft.com/office/drawing/2014/main" id="{0595F3AD-B446-B437-EBC3-F2DCDEF5B09C}"/>
              </a:ext>
            </a:extLst>
          </p:cNvPr>
          <p:cNvPicPr>
            <a:picLocks noRot="1" noChangeAspect="1"/>
          </p:cNvPicPr>
          <p:nvPr>
            <a:videoFile r:link="rId5"/>
          </p:nvPr>
        </p:nvPicPr>
        <p:blipFill>
          <a:blip r:embed="rId34"/>
          <a:stretch>
            <a:fillRect/>
          </a:stretch>
        </p:blipFill>
        <p:spPr>
          <a:xfrm>
            <a:off x="8580966" y="4029652"/>
            <a:ext cx="1797317" cy="1076432"/>
          </a:xfrm>
          <a:prstGeom prst="rect">
            <a:avLst/>
          </a:prstGeom>
        </p:spPr>
      </p:pic>
      <p:pic>
        <p:nvPicPr>
          <p:cNvPr id="4154" name="Picture 4153">
            <a:extLst>
              <a:ext uri="{FF2B5EF4-FFF2-40B4-BE49-F238E27FC236}">
                <a16:creationId xmlns:a16="http://schemas.microsoft.com/office/drawing/2014/main" id="{AE7B36E6-1ACE-02E3-59CB-E6C99F01DB00}"/>
              </a:ext>
            </a:extLst>
          </p:cNvPr>
          <p:cNvPicPr>
            <a:picLocks noChangeAspect="1"/>
          </p:cNvPicPr>
          <p:nvPr/>
        </p:nvPicPr>
        <p:blipFill>
          <a:blip r:embed="rId35"/>
          <a:stretch>
            <a:fillRect/>
          </a:stretch>
        </p:blipFill>
        <p:spPr>
          <a:xfrm>
            <a:off x="8664935" y="2290523"/>
            <a:ext cx="1608927" cy="905021"/>
          </a:xfrm>
          <a:prstGeom prst="rect">
            <a:avLst/>
          </a:prstGeom>
        </p:spPr>
      </p:pic>
      <p:sp>
        <p:nvSpPr>
          <p:cNvPr id="6" name="Rectangle 5">
            <a:extLst>
              <a:ext uri="{FF2B5EF4-FFF2-40B4-BE49-F238E27FC236}">
                <a16:creationId xmlns:a16="http://schemas.microsoft.com/office/drawing/2014/main" id="{13BE25B9-38E0-E35B-DEB8-AA517AAB4760}"/>
              </a:ext>
            </a:extLst>
          </p:cNvPr>
          <p:cNvSpPr/>
          <p:nvPr/>
        </p:nvSpPr>
        <p:spPr>
          <a:xfrm rot="5400000">
            <a:off x="10199910" y="1695673"/>
            <a:ext cx="2185214" cy="1658171"/>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7B766D-C2BB-EF41-B9AD-EC9A7BD7C2A1}"/>
              </a:ext>
            </a:extLst>
          </p:cNvPr>
          <p:cNvSpPr txBox="1"/>
          <p:nvPr/>
        </p:nvSpPr>
        <p:spPr>
          <a:xfrm>
            <a:off x="10454315" y="1400887"/>
            <a:ext cx="1676403" cy="2131353"/>
          </a:xfrm>
          <a:prstGeom prst="rect">
            <a:avLst/>
          </a:prstGeom>
          <a:noFill/>
        </p:spPr>
        <p:txBody>
          <a:bodyPr wrap="square" lIns="36000" rIns="36000">
            <a:spAutoFit/>
          </a:bodyPr>
          <a:lstStyle/>
          <a:p>
            <a:r>
              <a:rPr lang="lv-LV" sz="1400" dirty="0">
                <a:solidFill>
                  <a:schemeClr val="bg1"/>
                </a:solidFill>
                <a:latin typeface="Verdana" panose="020B0604030504040204" pitchFamily="34" charset="0"/>
                <a:ea typeface="Verdana" panose="020B0604030504040204" pitchFamily="34" charset="0"/>
              </a:rPr>
              <a:t>Algas kalkulators 2025.gadam </a:t>
            </a:r>
            <a:r>
              <a:rPr lang="lv-LV" sz="1050" dirty="0">
                <a:solidFill>
                  <a:schemeClr val="bg1"/>
                </a:solidFill>
                <a:latin typeface="Verdana" panose="020B0604030504040204" pitchFamily="34" charset="0"/>
                <a:ea typeface="Verdana" panose="020B0604030504040204" pitchFamily="34" charset="0"/>
              </a:rPr>
              <a:t>atbilstoši darbaspēka nodokļu izmaiņu piedāvājumam</a:t>
            </a:r>
          </a:p>
          <a:p>
            <a:endParaRPr lang="lv-LV" sz="1000" dirty="0">
              <a:solidFill>
                <a:schemeClr val="bg1"/>
              </a:solidFill>
              <a:latin typeface="Verdana" panose="020B0604030504040204" pitchFamily="34" charset="0"/>
              <a:ea typeface="Verdana" panose="020B0604030504040204" pitchFamily="34" charset="0"/>
            </a:endParaRPr>
          </a:p>
          <a:p>
            <a:r>
              <a:rPr lang="lv-LV" sz="700" dirty="0">
                <a:solidFill>
                  <a:schemeClr val="bg1"/>
                </a:solidFill>
                <a:latin typeface="Verdana" panose="020B0604030504040204" pitchFamily="34" charset="0"/>
                <a:ea typeface="Verdana" panose="020B0604030504040204" pitchFamily="34" charset="0"/>
                <a:hlinkClick r:id="rId36">
                  <a:extLst>
                    <a:ext uri="{A12FA001-AC4F-418D-AE19-62706E023703}">
                      <ahyp:hlinkClr xmlns:ahyp="http://schemas.microsoft.com/office/drawing/2018/hyperlinkcolor" val="tx"/>
                    </a:ext>
                  </a:extLst>
                </a:hlinkClick>
              </a:rPr>
              <a:t>https://www.fm.gov.lv/lv/algas-aprekins-2025-gadam-atbilstosi-darbaspeka-nodoklu-izmainu-piedavajumam</a:t>
            </a:r>
            <a:endParaRPr lang="lv-LV" sz="700" dirty="0">
              <a:solidFill>
                <a:schemeClr val="bg1"/>
              </a:solidFill>
              <a:latin typeface="Verdana" panose="020B0604030504040204" pitchFamily="34" charset="0"/>
              <a:ea typeface="Verdana" panose="020B0604030504040204" pitchFamily="34" charset="0"/>
            </a:endParaRPr>
          </a:p>
          <a:p>
            <a:endParaRPr lang="lv-LV" sz="700" dirty="0">
              <a:solidFill>
                <a:schemeClr val="bg1"/>
              </a:solidFill>
              <a:latin typeface="Verdana" panose="020B0604030504040204" pitchFamily="34" charset="0"/>
              <a:ea typeface="Verdana" panose="020B0604030504040204" pitchFamily="34" charset="0"/>
            </a:endParaRPr>
          </a:p>
          <a:p>
            <a:r>
              <a:rPr lang="lv-LV" sz="700" dirty="0">
                <a:solidFill>
                  <a:schemeClr val="bg1"/>
                </a:solidFill>
                <a:latin typeface="Verdana" panose="020B0604030504040204" pitchFamily="34" charset="0"/>
                <a:ea typeface="Verdana" panose="020B0604030504040204" pitchFamily="34" charset="0"/>
                <a:hlinkClick r:id="rId37">
                  <a:extLst>
                    <a:ext uri="{A12FA001-AC4F-418D-AE19-62706E023703}">
                      <ahyp:hlinkClr xmlns:ahyp="http://schemas.microsoft.com/office/drawing/2018/hyperlinkcolor" val="tx"/>
                    </a:ext>
                  </a:extLst>
                </a:hlinkClick>
              </a:rPr>
              <a:t>https://www.lsm.lv/raksts/zinas/ekonomika/12.09.2024-kalkulators-kada-bus-tava-alga-ja-pienems-nodoklu-reformu.a568526/</a:t>
            </a:r>
            <a:endParaRPr lang="lv-LV" sz="7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7055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5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41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7"/>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7"/>
                                        </p:tgtEl>
                                      </p:cBhvr>
                                    </p:cmd>
                                  </p:childTnLst>
                                </p:cTn>
                              </p:par>
                            </p:childTnLst>
                          </p:cTn>
                        </p:par>
                      </p:childTnLst>
                    </p:cTn>
                  </p:par>
                </p:childTnLst>
              </p:cTn>
              <p:nextCondLst>
                <p:cond evt="onClick" delay="0">
                  <p:tgtEl>
                    <p:spTgt spid="47"/>
                  </p:tgtEl>
                </p:cond>
              </p:nextCondLst>
            </p:seq>
            <p:seq concurrent="1" nextAc="seek">
              <p:cTn id="28" restart="whenNotActive" fill="hold" evtFilter="cancelBubble" nodeType="interactiveSeq">
                <p:stCondLst>
                  <p:cond evt="onClick" delay="0">
                    <p:tgtEl>
                      <p:spTgt spid="48"/>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8"/>
                                        </p:tgtEl>
                                      </p:cBhvr>
                                    </p:cmd>
                                  </p:childTnLst>
                                </p:cTn>
                              </p:par>
                            </p:childTnLst>
                          </p:cTn>
                        </p:par>
                      </p:childTnLst>
                    </p:cTn>
                  </p:par>
                </p:childTnLst>
              </p:cTn>
              <p:nextCondLst>
                <p:cond evt="onClick" delay="0">
                  <p:tgtEl>
                    <p:spTgt spid="48"/>
                  </p:tgtEl>
                </p:cond>
              </p:nextCondLst>
            </p:seq>
            <p:seq concurrent="1" nextAc="seek">
              <p:cTn id="33" restart="whenNotActive" fill="hold" evtFilter="cancelBubble" nodeType="interactiveSeq">
                <p:stCondLst>
                  <p:cond evt="onClick" delay="0">
                    <p:tgtEl>
                      <p:spTgt spid="49"/>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49"/>
                                        </p:tgtEl>
                                      </p:cBhvr>
                                    </p:cmd>
                                  </p:childTnLst>
                                </p:cTn>
                              </p:par>
                            </p:childTnLst>
                          </p:cTn>
                        </p:par>
                      </p:childTnLst>
                    </p:cTn>
                  </p:par>
                </p:childTnLst>
              </p:cTn>
              <p:nextCondLst>
                <p:cond evt="onClick" delay="0">
                  <p:tgtEl>
                    <p:spTgt spid="49"/>
                  </p:tgtEl>
                </p:cond>
              </p:nextCondLst>
            </p:seq>
            <p:seq concurrent="1" nextAc="seek">
              <p:cTn id="38" restart="whenNotActive" fill="hold" evtFilter="cancelBubble" nodeType="interactiveSeq">
                <p:stCondLst>
                  <p:cond evt="onClick" delay="0">
                    <p:tgtEl>
                      <p:spTgt spid="50"/>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50"/>
                                        </p:tgtEl>
                                      </p:cBhvr>
                                    </p:cmd>
                                  </p:childTnLst>
                                </p:cTn>
                              </p:par>
                            </p:childTnLst>
                          </p:cTn>
                        </p:par>
                      </p:childTnLst>
                    </p:cTn>
                  </p:par>
                </p:childTnLst>
              </p:cTn>
              <p:nextCondLst>
                <p:cond evt="onClick" delay="0">
                  <p:tgtEl>
                    <p:spTgt spid="50"/>
                  </p:tgtEl>
                </p:cond>
              </p:nextCondLst>
            </p:seq>
            <p:video>
              <p:cMediaNode vol="80000">
                <p:cTn id="43" fill="hold" display="0">
                  <p:stCondLst>
                    <p:cond delay="indefinite"/>
                  </p:stCondLst>
                </p:cTn>
                <p:tgtEl>
                  <p:spTgt spid="47"/>
                </p:tgtEl>
              </p:cMediaNode>
            </p:video>
            <p:video>
              <p:cMediaNode vol="80000">
                <p:cTn id="44" fill="hold" display="0">
                  <p:stCondLst>
                    <p:cond delay="indefinite"/>
                  </p:stCondLst>
                </p:cTn>
                <p:tgtEl>
                  <p:spTgt spid="48"/>
                </p:tgtEl>
              </p:cMediaNode>
            </p:video>
            <p:video>
              <p:cMediaNode vol="80000">
                <p:cTn id="45" fill="hold" display="0">
                  <p:stCondLst>
                    <p:cond delay="indefinite"/>
                  </p:stCondLst>
                </p:cTn>
                <p:tgtEl>
                  <p:spTgt spid="49"/>
                </p:tgtEl>
              </p:cMediaNode>
            </p:video>
            <p:video>
              <p:cMediaNode vol="80000">
                <p:cTn id="46" fill="hold" display="0">
                  <p:stCondLst>
                    <p:cond delay="indefinite"/>
                  </p:stCondLst>
                </p:cTn>
                <p:tgtEl>
                  <p:spTgt spid="50"/>
                </p:tgtEl>
              </p:cMediaNode>
            </p:video>
            <p:video>
              <p:cMediaNode vol="80000">
                <p:cTn id="47" fill="hold" display="0">
                  <p:stCondLst>
                    <p:cond delay="indefinite"/>
                  </p:stCondLst>
                </p:cTn>
                <p:tgtEl>
                  <p:spTgt spid="53"/>
                </p:tgtEl>
              </p:cMediaNode>
            </p:video>
            <p:video>
              <p:cMediaNode vol="80000">
                <p:cTn id="48" fill="hold" display="0">
                  <p:stCondLst>
                    <p:cond delay="indefinite"/>
                  </p:stCondLst>
                </p:cTn>
                <p:tgtEl>
                  <p:spTgt spid="4129"/>
                </p:tgtEl>
              </p:cMediaNode>
            </p:video>
            <p:video>
              <p:cMediaNode vol="80000">
                <p:cTn id="49" fill="hold" display="0">
                  <p:stCondLst>
                    <p:cond delay="indefinite"/>
                  </p:stCondLst>
                </p:cTn>
                <p:tgtEl>
                  <p:spTgt spid="4131"/>
                </p:tgtEl>
              </p:cMediaNode>
            </p:video>
            <p:video>
              <p:cMediaNode vol="80000">
                <p:cTn id="50" fill="hold" display="0">
                  <p:stCondLst>
                    <p:cond delay="indefinite"/>
                  </p:stCondLst>
                </p:cTn>
                <p:tgtEl>
                  <p:spTgt spid="4134"/>
                </p:tgtEl>
              </p:cMediaNode>
            </p:video>
            <p:seq concurrent="1" nextAc="seek">
              <p:cTn id="51" restart="whenNotActive" fill="hold" evtFilter="cancelBubble" nodeType="interactiveSeq">
                <p:stCondLst>
                  <p:cond evt="onClick" delay="0">
                    <p:tgtEl>
                      <p:spTgt spid="4153"/>
                    </p:tgtEl>
                  </p:cond>
                </p:stCondLst>
                <p:endSync evt="end" delay="0">
                  <p:rtn val="all"/>
                </p:endSync>
                <p:childTnLst>
                  <p:par>
                    <p:cTn id="52" fill="hold">
                      <p:stCondLst>
                        <p:cond delay="0"/>
                      </p:stCondLst>
                      <p:childTnLst>
                        <p:par>
                          <p:cTn id="53" fill="hold">
                            <p:stCondLst>
                              <p:cond delay="0"/>
                            </p:stCondLst>
                            <p:childTnLst>
                              <p:par>
                                <p:cTn id="54" presetID="2" presetClass="mediacall" presetSubtype="0" fill="hold" nodeType="clickEffect">
                                  <p:stCondLst>
                                    <p:cond delay="0"/>
                                  </p:stCondLst>
                                  <p:childTnLst>
                                    <p:cmd type="call" cmd="togglePause">
                                      <p:cBhvr>
                                        <p:cTn id="55" dur="1" fill="hold"/>
                                        <p:tgtEl>
                                          <p:spTgt spid="4153"/>
                                        </p:tgtEl>
                                      </p:cBhvr>
                                    </p:cmd>
                                  </p:childTnLst>
                                </p:cTn>
                              </p:par>
                            </p:childTnLst>
                          </p:cTn>
                        </p:par>
                      </p:childTnLst>
                    </p:cTn>
                  </p:par>
                </p:childTnLst>
              </p:cTn>
              <p:nextCondLst>
                <p:cond evt="onClick" delay="0">
                  <p:tgtEl>
                    <p:spTgt spid="4153"/>
                  </p:tgtEl>
                </p:cond>
              </p:nextCondLst>
            </p:seq>
            <p:video>
              <p:cMediaNode vol="80000">
                <p:cTn id="56" fill="hold" display="0">
                  <p:stCondLst>
                    <p:cond delay="indefinite"/>
                  </p:stCondLst>
                </p:cTn>
                <p:tgtEl>
                  <p:spTgt spid="415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120ea7-5931-497b-9c2a-76c7daf75389">
      <Terms xmlns="http://schemas.microsoft.com/office/infopath/2007/PartnerControls"/>
    </lcf76f155ced4ddcb4097134ff3c332f>
    <TaxCatchAll xmlns="7dfa457e-85fd-4352-90f3-2099d5997a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DEF7AD4C21322A4DA9A522B6CC6B02E6" ma:contentTypeVersion="13" ma:contentTypeDescription="Izveidot jaunu dokumentu." ma:contentTypeScope="" ma:versionID="f760ad52202161440aaebb044bdbdb32">
  <xsd:schema xmlns:xsd="http://www.w3.org/2001/XMLSchema" xmlns:xs="http://www.w3.org/2001/XMLSchema" xmlns:p="http://schemas.microsoft.com/office/2006/metadata/properties" xmlns:ns2="9e120ea7-5931-497b-9c2a-76c7daf75389" xmlns:ns3="7dfa457e-85fd-4352-90f3-2099d5997ac1" targetNamespace="http://schemas.microsoft.com/office/2006/metadata/properties" ma:root="true" ma:fieldsID="44e65f34ee2a57ada344c951422bc7c2" ns2:_="" ns3:_="">
    <xsd:import namespace="9e120ea7-5931-497b-9c2a-76c7daf75389"/>
    <xsd:import namespace="7dfa457e-85fd-4352-90f3-2099d5997ac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20ea7-5931-497b-9c2a-76c7daf7538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ttēlu atzīmes" ma:readOnly="false" ma:fieldId="{5cf76f15-5ced-4ddc-b409-7134ff3c332f}" ma:taxonomyMulti="true" ma:sspId="f9a2c575-8b40-4617-b677-b393429ba73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a457e-85fd-4352-90f3-2099d5997ac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863e90-ae92-4132-af18-a599b5d47634}" ma:internalName="TaxCatchAll" ma:showField="CatchAllData" ma:web="7dfa457e-85fd-4352-90f3-2099d5997a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94156-D05E-4CA5-AB79-62A53DFF9BBC}">
  <ds:schemaRefs>
    <ds:schemaRef ds:uri="http://schemas.microsoft.com/office/2006/metadata/properties"/>
    <ds:schemaRef ds:uri="http://schemas.microsoft.com/office/infopath/2007/PartnerControls"/>
    <ds:schemaRef ds:uri="9e120ea7-5931-497b-9c2a-76c7daf75389"/>
    <ds:schemaRef ds:uri="7dfa457e-85fd-4352-90f3-2099d5997ac1"/>
  </ds:schemaRefs>
</ds:datastoreItem>
</file>

<file path=customXml/itemProps2.xml><?xml version="1.0" encoding="utf-8"?>
<ds:datastoreItem xmlns:ds="http://schemas.openxmlformats.org/officeDocument/2006/customXml" ds:itemID="{CC07ADD7-FB87-4578-A4A6-F8AF7933C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20ea7-5931-497b-9c2a-76c7daf75389"/>
    <ds:schemaRef ds:uri="7dfa457e-85fd-4352-90f3-2099d5997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0D6DC-07A9-4919-8071-0E98F9923400}">
  <ds:schemaRefs>
    <ds:schemaRef ds:uri="http://schemas.microsoft.com/sharepoint/v3/contenttype/forms"/>
  </ds:schemaRefs>
</ds:datastoreItem>
</file>

<file path=docMetadata/LabelInfo.xml><?xml version="1.0" encoding="utf-8"?>
<clbl:labelList xmlns:clbl="http://schemas.microsoft.com/office/2020/mipLabelMetadata">
  <clbl:label id="{1b8a7570-3ec8-4c4e-9532-5dbb2f157b31}" enabled="1" method="Standard" siteId="{fd50a0e4-c289-4266-b7ff-7d9cf5066e91}" removed="0"/>
</clbl:labelList>
</file>

<file path=docProps/app.xml><?xml version="1.0" encoding="utf-8"?>
<Properties xmlns="http://schemas.openxmlformats.org/officeDocument/2006/extended-properties" xmlns:vt="http://schemas.openxmlformats.org/officeDocument/2006/docPropsVTypes">
  <TotalTime>2812</TotalTime>
  <Words>1619</Words>
  <Application>Microsoft Office PowerPoint</Application>
  <PresentationFormat>Platekrāna</PresentationFormat>
  <Paragraphs>195</Paragraphs>
  <Slides>9</Slides>
  <Notes>9</Notes>
  <HiddenSlides>0</HiddenSlides>
  <MMClips>9</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9</vt:i4>
      </vt:variant>
    </vt:vector>
  </HeadingPairs>
  <TitlesOfParts>
    <vt:vector size="19" baseType="lpstr">
      <vt:lpstr>Aptos</vt:lpstr>
      <vt:lpstr>Arial</vt:lpstr>
      <vt:lpstr>Calibri</vt:lpstr>
      <vt:lpstr>Calibri Light</vt:lpstr>
      <vt:lpstr>Cambria</vt:lpstr>
      <vt:lpstr>Franklin Gothic Book</vt:lpstr>
      <vt:lpstr>Times New Roman</vt:lpstr>
      <vt:lpstr>Verdana</vt:lpstr>
      <vt:lpstr>Wingdings</vt:lpstr>
      <vt:lpstr>Office Theme</vt:lpstr>
      <vt:lpstr>Ēnu ekonomika –  izaicinājumi un risinājumi</vt:lpstr>
      <vt:lpstr>Ēnu ekonomikas jēdziens: nepastāv vienotas pieejas kā raksturot ēnu ekonomiku  </vt:lpstr>
      <vt:lpstr>Ēnu ekonomika ir relatīvs lielums</vt:lpstr>
      <vt:lpstr>Ēnu ekonomikas dalībnieka profils – Darba ņēmējs </vt:lpstr>
      <vt:lpstr>Ēnu ekonomikas dalībnieka profils – Preču vai pakalpojumu pircējs </vt:lpstr>
      <vt:lpstr>Ēnu ekonomikas dalībnieka profils – Uzņēmējs</vt:lpstr>
      <vt:lpstr>Ēnu ekonomikas cēloņi un sakarības </vt:lpstr>
      <vt:lpstr>PowerPoint prezentācija</vt:lpstr>
      <vt:lpstr>Informācijas avoti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Jana Veinberga</cp:lastModifiedBy>
  <cp:revision>37</cp:revision>
  <dcterms:created xsi:type="dcterms:W3CDTF">2024-02-22T11:47:25Z</dcterms:created>
  <dcterms:modified xsi:type="dcterms:W3CDTF">2024-12-10T13:38:33Z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0x010100DEF7AD4C21322A4DA9A522B6CC6B02E6</vt:lpwstr>
  </property>
</Properties>
</file>