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0" r:id="rId3"/>
    <p:sldId id="265" r:id="rId4"/>
    <p:sldId id="264" r:id="rId5"/>
    <p:sldId id="266" r:id="rId6"/>
    <p:sldId id="269" r:id="rId7"/>
    <p:sldId id="267" r:id="rId8"/>
    <p:sldId id="268" r:id="rId9"/>
    <p:sldId id="271" r:id="rId10"/>
    <p:sldId id="262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EAD"/>
    <a:srgbClr val="007D47"/>
    <a:srgbClr val="0094A9"/>
    <a:srgbClr val="E4230E"/>
    <a:srgbClr val="5B676A"/>
    <a:srgbClr val="F7A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6709" autoAdjust="0"/>
  </p:normalViewPr>
  <p:slideViewPr>
    <p:cSldViewPr snapToGrid="0" showGuides="1">
      <p:cViewPr varScale="1">
        <p:scale>
          <a:sx n="77" d="100"/>
          <a:sy n="77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6F2F-DE84-4C0E-9152-650620BFAB84}" type="datetimeFigureOut">
              <a:rPr lang="lv-LV" smtClean="0"/>
              <a:t>31.08.2023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E90E-65C6-4456-9785-D1B61666F3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397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Ideāli, ja ievads ir piecas minūtes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CE90E-65C6-4456-9785-D1B61666F38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838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CE90E-65C6-4456-9785-D1B61666F38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398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E339EC-A391-4109-9B22-3FACAB21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87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D1A9C5B-411B-491E-B075-15146A01D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43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A23F655-BBD8-492C-8C58-39810228F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445"/>
            <a:ext cx="3416815" cy="1001620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09" y="525445"/>
            <a:ext cx="3365384" cy="11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4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D257D342-8A1C-4277-B33D-A25CFDE63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slē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CD111BE7-924A-460F-AEED-D82A4A14F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1" y="2020680"/>
            <a:ext cx="4850297" cy="14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690B8-B920-4712-B3D9-0E99D53B5421}"/>
              </a:ext>
            </a:extLst>
          </p:cNvPr>
          <p:cNvSpPr txBox="1"/>
          <p:nvPr userDrawn="1"/>
        </p:nvSpPr>
        <p:spPr>
          <a:xfrm>
            <a:off x="3019839" y="3438939"/>
            <a:ext cx="61523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v-LV" sz="3600" dirty="0"/>
              <a:t>www.siic.lu.lv</a:t>
            </a:r>
          </a:p>
          <a:p>
            <a:pPr algn="ctr"/>
            <a:r>
              <a:rPr lang="lv-LV" sz="3600" dirty="0"/>
              <a:t>www.facebook.com/siic.lu</a:t>
            </a:r>
          </a:p>
          <a:p>
            <a:pPr algn="ctr"/>
            <a:r>
              <a:rPr lang="lv-LV" sz="3600" dirty="0"/>
              <a:t>#</a:t>
            </a:r>
            <a:r>
              <a:rPr lang="lv-LV" sz="3600" dirty="0" err="1"/>
              <a:t>lusiic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18173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289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111DDE-1041-4AE2-8777-2AF392EA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75DD744-4A61-4DD3-A921-BBEC5B0F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0A5A363-DA61-41DC-B465-44B430795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50FB37F-F261-41EF-916B-99DB88A4C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A0DD9C-F951-4811-AE0A-7EDA3CA3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49F2412-E53A-4E05-BD6A-4F963EFF8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196B71B-6A93-459C-9804-9B67729EB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D4AD6F7-7980-4D15-BF43-DCC0815A0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0B4453-43A1-4DDD-83B8-9A0E7305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33E54E5-2A11-43A0-9E0C-91DCF20CF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F28EEC2-8645-426A-AE09-94E3B3760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0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E013D0-CDD0-4A39-B902-5AE86D43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37D3602-7627-41C3-B2D7-7328A9D8E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DD78D27-6846-4FB7-A95F-151E1C8AA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EAA0875-F49F-41F7-8C09-6E39EF3A0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732287-BEEC-443E-8719-180307C5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5C35F8C-60A8-48E5-852C-F19DC3F0F1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7F64755-73BF-4711-A453-ED183D021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C7F96BE-0A56-492D-9EF5-5287FA25A5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B9EC5DDC-BB72-4413-88EE-BFB5428BA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6ACF246-960D-4FD6-A98F-F903C298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tarp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7B04B266-BB15-4003-8694-21485BEE4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5780" cy="5616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31EFF95-8FA1-4CD3-82B4-B10EF512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1" y="1470991"/>
            <a:ext cx="8030817" cy="393589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428798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tarp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7B04B266-BB15-4003-8694-21485BEE4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5780" cy="5616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31EFF95-8FA1-4CD3-82B4-B10EF512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1" y="1470991"/>
            <a:ext cx="8030817" cy="393589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84446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tarp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7B04B266-BB15-4003-8694-21485BEE4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5780" cy="5616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31EFF95-8FA1-4CD3-82B4-B10EF512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1" y="1470991"/>
            <a:ext cx="8030817" cy="393589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925394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tarpslaid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7B04B266-BB15-4003-8694-21485BEE4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5780" cy="5616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31EFF95-8FA1-4CD3-82B4-B10EF512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1" y="1470991"/>
            <a:ext cx="8030817" cy="393589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79116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31EFF95-8FA1-4CD3-82B4-B10EF512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34A1CEE8-308E-4495-BC37-FE2B8ECDC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68" y="6200473"/>
            <a:ext cx="1914939" cy="5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8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369CE70-E12C-434C-8FDD-F7E90411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5D263EC-01BA-4ADB-9DED-B07A2425E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18835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5" r:id="rId5"/>
    <p:sldLayoutId id="2147483676" r:id="rId6"/>
    <p:sldLayoutId id="2147483677" r:id="rId7"/>
    <p:sldLayoutId id="2147483678" r:id="rId8"/>
    <p:sldLayoutId id="2147483666" r:id="rId9"/>
    <p:sldLayoutId id="2147483667" r:id="rId10"/>
    <p:sldLayoutId id="2147483674" r:id="rId11"/>
    <p:sldLayoutId id="2147483672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pavels.pestovs@visc.gov.lv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910702DD-CA27-4FF8-8A9A-5F5F1DEDC03E}"/>
              </a:ext>
            </a:extLst>
          </p:cNvPr>
          <p:cNvSpPr txBox="1">
            <a:spLocks/>
          </p:cNvSpPr>
          <p:nvPr/>
        </p:nvSpPr>
        <p:spPr>
          <a:xfrm>
            <a:off x="5316861" y="3016570"/>
            <a:ext cx="6136475" cy="8017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4800" dirty="0">
                <a:solidFill>
                  <a:srgbClr val="007D47"/>
                </a:solidFill>
                <a:latin typeface="Arial Black" panose="020B0A04020102020204" pitchFamily="34" charset="0"/>
              </a:rPr>
              <a:t>Efektīvi</a:t>
            </a:r>
            <a:r>
              <a:rPr lang="lv-LV" sz="4800" dirty="0">
                <a:latin typeface="Arial Black" panose="020B0A04020102020204" pitchFamily="34" charset="0"/>
              </a:rPr>
              <a:t> </a:t>
            </a:r>
            <a:r>
              <a:rPr lang="lv-LV" sz="3200" dirty="0">
                <a:latin typeface="Arial Black" panose="020B0A04020102020204" pitchFamily="34" charset="0"/>
              </a:rPr>
              <a:t>un</a:t>
            </a:r>
            <a:r>
              <a:rPr lang="lv-LV" sz="4800" dirty="0">
                <a:latin typeface="Arial Black" panose="020B0A04020102020204" pitchFamily="34" charset="0"/>
              </a:rPr>
              <a:t> </a:t>
            </a:r>
            <a:r>
              <a:rPr lang="lv-LV" sz="4800" dirty="0">
                <a:solidFill>
                  <a:srgbClr val="007D47"/>
                </a:solidFill>
                <a:latin typeface="Arial Black" panose="020B0A04020102020204" pitchFamily="34" charset="0"/>
              </a:rPr>
              <a:t>Radoši</a:t>
            </a:r>
            <a:r>
              <a:rPr lang="lv-LV" sz="44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4" name="Virsraksts 1">
            <a:extLst>
              <a:ext uri="{FF2B5EF4-FFF2-40B4-BE49-F238E27FC236}">
                <a16:creationId xmlns:a16="http://schemas.microsoft.com/office/drawing/2014/main" id="{1013597B-09F2-4667-A62F-D48AF6DA8AEC}"/>
              </a:ext>
            </a:extLst>
          </p:cNvPr>
          <p:cNvSpPr txBox="1">
            <a:spLocks/>
          </p:cNvSpPr>
          <p:nvPr/>
        </p:nvSpPr>
        <p:spPr>
          <a:xfrm>
            <a:off x="783535" y="210230"/>
            <a:ext cx="10855187" cy="23441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6600" dirty="0"/>
              <a:t>Dabaszinātnes, matemātika, inženierzinātnes un tehnoloģijas skolā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DA1BD78B-39C3-4E5E-8CA9-5862F05F831B}"/>
              </a:ext>
            </a:extLst>
          </p:cNvPr>
          <p:cNvGrpSpPr/>
          <p:nvPr/>
        </p:nvGrpSpPr>
        <p:grpSpPr>
          <a:xfrm>
            <a:off x="8080213" y="2115919"/>
            <a:ext cx="3066349" cy="753457"/>
            <a:chOff x="7642892" y="3263874"/>
            <a:chExt cx="3066349" cy="753457"/>
          </a:xfrm>
        </p:grpSpPr>
        <p:sp>
          <p:nvSpPr>
            <p:cNvPr id="16" name="Vienādsānu trīsstūris 15">
              <a:extLst>
                <a:ext uri="{FF2B5EF4-FFF2-40B4-BE49-F238E27FC236}">
                  <a16:creationId xmlns:a16="http://schemas.microsoft.com/office/drawing/2014/main" id="{954F1A1D-74AF-48BD-98C4-BD4174940AB8}"/>
                </a:ext>
              </a:extLst>
            </p:cNvPr>
            <p:cNvSpPr/>
            <p:nvPr/>
          </p:nvSpPr>
          <p:spPr>
            <a:xfrm rot="5400000">
              <a:off x="7590929" y="3315839"/>
              <a:ext cx="753455" cy="649530"/>
            </a:xfrm>
            <a:prstGeom prst="triangle">
              <a:avLst/>
            </a:prstGeom>
            <a:solidFill>
              <a:srgbClr val="F7A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v-LV" sz="1801"/>
            </a:p>
          </p:txBody>
        </p:sp>
        <p:sp>
          <p:nvSpPr>
            <p:cNvPr id="17" name="Vienādsānu trīsstūris 16">
              <a:extLst>
                <a:ext uri="{FF2B5EF4-FFF2-40B4-BE49-F238E27FC236}">
                  <a16:creationId xmlns:a16="http://schemas.microsoft.com/office/drawing/2014/main" id="{1A877E75-BF2B-46C1-BD72-0EFC0681BB5D}"/>
                </a:ext>
              </a:extLst>
            </p:cNvPr>
            <p:cNvSpPr/>
            <p:nvPr/>
          </p:nvSpPr>
          <p:spPr>
            <a:xfrm rot="5400000">
              <a:off x="8397053" y="3315839"/>
              <a:ext cx="753455" cy="649530"/>
            </a:xfrm>
            <a:prstGeom prst="triangle">
              <a:avLst/>
            </a:prstGeom>
            <a:solidFill>
              <a:srgbClr val="9C6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v-LV" sz="1801"/>
            </a:p>
          </p:txBody>
        </p:sp>
        <p:sp>
          <p:nvSpPr>
            <p:cNvPr id="18" name="Vienādsānu trīsstūris 17">
              <a:extLst>
                <a:ext uri="{FF2B5EF4-FFF2-40B4-BE49-F238E27FC236}">
                  <a16:creationId xmlns:a16="http://schemas.microsoft.com/office/drawing/2014/main" id="{B71D9053-86CC-4531-8B1A-E235F6599C9A}"/>
                </a:ext>
              </a:extLst>
            </p:cNvPr>
            <p:cNvSpPr/>
            <p:nvPr/>
          </p:nvSpPr>
          <p:spPr>
            <a:xfrm rot="5400000">
              <a:off x="9203178" y="3315837"/>
              <a:ext cx="753455" cy="649530"/>
            </a:xfrm>
            <a:prstGeom prst="triangle">
              <a:avLst/>
            </a:prstGeom>
            <a:solidFill>
              <a:srgbClr val="009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v-LV" sz="1801"/>
            </a:p>
          </p:txBody>
        </p:sp>
        <p:sp>
          <p:nvSpPr>
            <p:cNvPr id="19" name="Vienādsānu trīsstūris 18">
              <a:extLst>
                <a:ext uri="{FF2B5EF4-FFF2-40B4-BE49-F238E27FC236}">
                  <a16:creationId xmlns:a16="http://schemas.microsoft.com/office/drawing/2014/main" id="{47A95841-6DE9-4119-8174-DC8603E57D70}"/>
                </a:ext>
              </a:extLst>
            </p:cNvPr>
            <p:cNvSpPr/>
            <p:nvPr/>
          </p:nvSpPr>
          <p:spPr>
            <a:xfrm rot="5400000">
              <a:off x="10007748" y="3315837"/>
              <a:ext cx="753455" cy="649530"/>
            </a:xfrm>
            <a:prstGeom prst="triangle">
              <a:avLst/>
            </a:prstGeom>
            <a:solidFill>
              <a:srgbClr val="E42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v-LV" sz="1801"/>
            </a:p>
          </p:txBody>
        </p:sp>
      </p:grpSp>
      <p:pic>
        <p:nvPicPr>
          <p:cNvPr id="20" name="Attēls 19">
            <a:extLst>
              <a:ext uri="{FF2B5EF4-FFF2-40B4-BE49-F238E27FC236}">
                <a16:creationId xmlns:a16="http://schemas.microsoft.com/office/drawing/2014/main" id="{EFB88EE1-89C3-4AAB-8B96-1BEC830CED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6" y="3841893"/>
            <a:ext cx="3985592" cy="1168353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3" y="5210699"/>
            <a:ext cx="3403039" cy="1150007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95A4DB00-2ACC-4395-802E-E5B0D7778AF8}"/>
              </a:ext>
            </a:extLst>
          </p:cNvPr>
          <p:cNvGrpSpPr/>
          <p:nvPr/>
        </p:nvGrpSpPr>
        <p:grpSpPr>
          <a:xfrm>
            <a:off x="8423800" y="3965559"/>
            <a:ext cx="2537322" cy="2414865"/>
            <a:chOff x="10592598" y="3612138"/>
            <a:chExt cx="2942598" cy="2800575"/>
          </a:xfrm>
        </p:grpSpPr>
        <p:pic>
          <p:nvPicPr>
            <p:cNvPr id="23" name="Attēls 22">
              <a:extLst>
                <a:ext uri="{FF2B5EF4-FFF2-40B4-BE49-F238E27FC236}">
                  <a16:creationId xmlns:a16="http://schemas.microsoft.com/office/drawing/2014/main" id="{6040C5B8-A2E7-441E-B3C7-185A69D3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1730" y="3612138"/>
              <a:ext cx="1371603" cy="908303"/>
            </a:xfrm>
            <a:prstGeom prst="rect">
              <a:avLst/>
            </a:prstGeom>
          </p:spPr>
        </p:pic>
        <p:pic>
          <p:nvPicPr>
            <p:cNvPr id="24" name="Attēls 23">
              <a:extLst>
                <a:ext uri="{FF2B5EF4-FFF2-40B4-BE49-F238E27FC236}">
                  <a16:creationId xmlns:a16="http://schemas.microsoft.com/office/drawing/2014/main" id="{F7655C46-D504-419F-9F34-C1E41B1C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794" y="3909286"/>
              <a:ext cx="1295402" cy="1295401"/>
            </a:xfrm>
            <a:prstGeom prst="rect">
              <a:avLst/>
            </a:prstGeom>
          </p:spPr>
        </p:pic>
        <p:pic>
          <p:nvPicPr>
            <p:cNvPr id="25" name="Attēls 24">
              <a:extLst>
                <a:ext uri="{FF2B5EF4-FFF2-40B4-BE49-F238E27FC236}">
                  <a16:creationId xmlns:a16="http://schemas.microsoft.com/office/drawing/2014/main" id="{4D00DA0C-9B92-4B28-85C8-AC3776579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534" y="4751658"/>
              <a:ext cx="1549096" cy="652150"/>
            </a:xfrm>
            <a:prstGeom prst="rect">
              <a:avLst/>
            </a:prstGeom>
          </p:spPr>
        </p:pic>
        <p:pic>
          <p:nvPicPr>
            <p:cNvPr id="26" name="Attēls 25">
              <a:extLst>
                <a:ext uri="{FF2B5EF4-FFF2-40B4-BE49-F238E27FC236}">
                  <a16:creationId xmlns:a16="http://schemas.microsoft.com/office/drawing/2014/main" id="{A1C0A5FF-7A59-4123-BD08-87B3BB3B6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6424" y="5204687"/>
              <a:ext cx="859770" cy="859773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id="{9CDF5C63-E8D8-46DB-99AE-680BD5ACD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72511" t="8736" b="23805"/>
            <a:stretch/>
          </p:blipFill>
          <p:spPr>
            <a:xfrm>
              <a:off x="10592598" y="5482851"/>
              <a:ext cx="1843385" cy="929862"/>
            </a:xfrm>
            <a:prstGeom prst="rect">
              <a:avLst/>
            </a:prstGeom>
          </p:spPr>
        </p:pic>
      </p:grpSp>
      <p:pic>
        <p:nvPicPr>
          <p:cNvPr id="3" name="Picture 2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64BCCE8A-2F80-396C-7F06-0B1B9C9620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7335"/>
          <a:stretch/>
        </p:blipFill>
        <p:spPr bwMode="auto">
          <a:xfrm>
            <a:off x="5064716" y="4127600"/>
            <a:ext cx="2062567" cy="1168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C0C4B1-D0B2-3FE3-7D3B-DA25BE4056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16" y="5359569"/>
            <a:ext cx="2004430" cy="97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BE402835-E8C3-4451-70E6-7F097A31B3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26" y="4255943"/>
            <a:ext cx="1366174" cy="144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87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435A6B0-0AFB-062D-D1C3-609E36534511}"/>
              </a:ext>
            </a:extLst>
          </p:cNvPr>
          <p:cNvSpPr txBox="1">
            <a:spLocks/>
          </p:cNvSpPr>
          <p:nvPr/>
        </p:nvSpPr>
        <p:spPr>
          <a:xfrm>
            <a:off x="3811712" y="5835721"/>
            <a:ext cx="8157681" cy="874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IE" dirty="0">
              <a:solidFill>
                <a:srgbClr val="80808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7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4686226-8FB4-4BAA-AD7B-6B9C4C4ED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203" y="2028907"/>
            <a:ext cx="9464754" cy="2300055"/>
          </a:xfrm>
        </p:spPr>
        <p:txBody>
          <a:bodyPr>
            <a:normAutofit fontScale="90000"/>
          </a:bodyPr>
          <a:lstStyle/>
          <a:p>
            <a:r>
              <a:rPr lang="lv-LV" dirty="0"/>
              <a:t>Ieskats 9. klases matemātikas eksāmena rezultātos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94C2027-8692-47F9-BFDB-B7D1E6F1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628" y="4907630"/>
            <a:ext cx="10214156" cy="856172"/>
          </a:xfrm>
        </p:spPr>
        <p:txBody>
          <a:bodyPr>
            <a:normAutofit/>
          </a:bodyPr>
          <a:lstStyle/>
          <a:p>
            <a:r>
              <a:rPr lang="lv-LV" b="1" dirty="0"/>
              <a:t>Pāvels </a:t>
            </a:r>
            <a:r>
              <a:rPr lang="lv-LV" b="1" dirty="0" err="1"/>
              <a:t>Pestovs</a:t>
            </a:r>
            <a:r>
              <a:rPr lang="lv-LV" dirty="0"/>
              <a:t>, Rīgas 72. vidusskolas direktors, VISC vecākais eksperts </a:t>
            </a:r>
          </a:p>
          <a:p>
            <a:r>
              <a:rPr lang="lv-LV" dirty="0">
                <a:hlinkClick r:id="rId3"/>
              </a:rPr>
              <a:t>pavels.pestovs@visc.gov.lv</a:t>
            </a:r>
            <a:r>
              <a:rPr lang="lv-LV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ED3207-41B8-1BC6-12CF-2C62119EC890}"/>
              </a:ext>
            </a:extLst>
          </p:cNvPr>
          <p:cNvGrpSpPr/>
          <p:nvPr/>
        </p:nvGrpSpPr>
        <p:grpSpPr>
          <a:xfrm>
            <a:off x="475148" y="359975"/>
            <a:ext cx="10950750" cy="1441661"/>
            <a:chOff x="475148" y="359975"/>
            <a:chExt cx="10950750" cy="1441661"/>
          </a:xfrm>
        </p:grpSpPr>
        <p:grpSp>
          <p:nvGrpSpPr>
            <p:cNvPr id="6" name="Grupa 5"/>
            <p:cNvGrpSpPr/>
            <p:nvPr/>
          </p:nvGrpSpPr>
          <p:grpSpPr>
            <a:xfrm>
              <a:off x="475148" y="709704"/>
              <a:ext cx="5143020" cy="883061"/>
              <a:chOff x="2059365" y="833740"/>
              <a:chExt cx="6409940" cy="1036097"/>
            </a:xfrm>
          </p:grpSpPr>
          <p:pic>
            <p:nvPicPr>
              <p:cNvPr id="4" name="Attēls 3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9365" y="898546"/>
                <a:ext cx="2874193" cy="971291"/>
              </a:xfrm>
              <a:prstGeom prst="rect">
                <a:avLst/>
              </a:prstGeom>
            </p:spPr>
          </p:pic>
          <p:pic>
            <p:nvPicPr>
              <p:cNvPr id="5" name="Attēls 4">
                <a:extLst>
                  <a:ext uri="{FF2B5EF4-FFF2-40B4-BE49-F238E27FC236}">
                    <a16:creationId xmlns:a16="http://schemas.microsoft.com/office/drawing/2014/main" id="{EFB88EE1-89C3-4AAB-8B96-1BEC830CE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104" y="833740"/>
                <a:ext cx="3249201" cy="952484"/>
              </a:xfrm>
              <a:prstGeom prst="rect">
                <a:avLst/>
              </a:prstGeom>
            </p:spPr>
          </p:pic>
        </p:grpSp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4CBD71A0-0305-4B4A-CE5E-9BA55BB95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" r="7335"/>
            <a:stretch/>
          </p:blipFill>
          <p:spPr bwMode="auto">
            <a:xfrm>
              <a:off x="5848078" y="549396"/>
              <a:ext cx="1876259" cy="10628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F2B85E1-8A75-87FB-A3DC-7D861116A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247" y="690905"/>
              <a:ext cx="2004430" cy="975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D52B993-5178-A2FB-4B63-AD6170063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9724" y="359975"/>
              <a:ext cx="1366174" cy="14416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858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FD68-10ED-0A47-4688-10A48804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Skolēnu vidējais sniegums 9.kl. matemātikas eksāmenā ir 52 %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82196-BF49-CBDF-AD11-59672D46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48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F1A32-17C3-3AFF-D25A-D592F11A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" t="5970" b="4736"/>
          <a:stretch/>
        </p:blipFill>
        <p:spPr>
          <a:xfrm>
            <a:off x="1371600" y="68262"/>
            <a:ext cx="8620255" cy="6709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97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56B1-51D8-A218-61FE-13F73532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Skolēnu vidējais sniegums skolās</a:t>
            </a:r>
          </a:p>
        </p:txBody>
      </p:sp>
      <p:pic>
        <p:nvPicPr>
          <p:cNvPr id="4" name="Content Placeholder 4" descr="A graph of numbers and a bar&#10;&#10;Description automatically generated with medium confidence">
            <a:extLst>
              <a:ext uri="{FF2B5EF4-FFF2-40B4-BE49-F238E27FC236}">
                <a16:creationId xmlns:a16="http://schemas.microsoft.com/office/drawing/2014/main" id="{06774E56-110F-F336-6705-3A7030CE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70" y="1825625"/>
            <a:ext cx="656806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72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>
                <a:latin typeface="+mn-lt"/>
              </a:rPr>
              <a:t>Skolēnu sniegums CE matemātikā salīdzinājumā ar valsts vidējo un kārtotāju skaitu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905716"/>
              </p:ext>
            </p:extLst>
          </p:nvPr>
        </p:nvGraphicFramePr>
        <p:xfrm>
          <a:off x="1434662" y="1877632"/>
          <a:ext cx="8954813" cy="43613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80295">
                  <a:extLst>
                    <a:ext uri="{9D8B030D-6E8A-4147-A177-3AD203B41FA5}">
                      <a16:colId xmlns:a16="http://schemas.microsoft.com/office/drawing/2014/main" val="3699979405"/>
                    </a:ext>
                  </a:extLst>
                </a:gridCol>
                <a:gridCol w="2387640">
                  <a:extLst>
                    <a:ext uri="{9D8B030D-6E8A-4147-A177-3AD203B41FA5}">
                      <a16:colId xmlns:a16="http://schemas.microsoft.com/office/drawing/2014/main" val="1702537555"/>
                    </a:ext>
                  </a:extLst>
                </a:gridCol>
                <a:gridCol w="1697500">
                  <a:extLst>
                    <a:ext uri="{9D8B030D-6E8A-4147-A177-3AD203B41FA5}">
                      <a16:colId xmlns:a16="http://schemas.microsoft.com/office/drawing/2014/main" val="2936752588"/>
                    </a:ext>
                  </a:extLst>
                </a:gridCol>
                <a:gridCol w="1889378">
                  <a:extLst>
                    <a:ext uri="{9D8B030D-6E8A-4147-A177-3AD203B41FA5}">
                      <a16:colId xmlns:a16="http://schemas.microsoft.com/office/drawing/2014/main" val="525921546"/>
                    </a:ext>
                  </a:extLst>
                </a:gridCol>
              </a:tblGrid>
              <a:tr h="602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Skolas nosaukums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Vidējais sniegums 2022./23.m.g.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Kārtotāju skaits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Starpība pret valsts vidējo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189882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Pūču valsts ģimnāzija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60%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113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+8%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555737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Lūšu vidusskola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60%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86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+8%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80809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Taureņu vidusskola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>
                          <a:effectLst/>
                        </a:rPr>
                        <a:t>45%</a:t>
                      </a:r>
                      <a:endParaRPr lang="lv-LV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74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-7%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91534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Mārīšu vidusskola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>
                          <a:effectLst/>
                        </a:rPr>
                        <a:t>45%</a:t>
                      </a:r>
                      <a:endParaRPr lang="lv-LV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97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-7%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34940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Čiekuru vidusskola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43%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90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-9%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26491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Bišu pamatskola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65%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9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+13%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96130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Medņu pamatskola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42%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>
                          <a:effectLst/>
                        </a:rPr>
                        <a:t>10</a:t>
                      </a:r>
                      <a:endParaRPr lang="lv-LV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-10%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2846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Putu vidusskola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36%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>
                          <a:effectLst/>
                        </a:rPr>
                        <a:t>43</a:t>
                      </a:r>
                      <a:endParaRPr lang="lv-LV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-16%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98604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>
                          <a:effectLst/>
                        </a:rPr>
                        <a:t>Zīlīšu pamatskola</a:t>
                      </a:r>
                      <a:endParaRPr lang="lv-LV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31%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8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-21%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55782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>
                          <a:effectLst/>
                        </a:rPr>
                        <a:t>Skuju pamatskola</a:t>
                      </a:r>
                      <a:endParaRPr lang="lv-LV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25%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7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-27%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62154"/>
                  </a:ext>
                </a:extLst>
              </a:tr>
              <a:tr h="3012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Skolēnu vidējais sniegums valsts līmenī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52%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 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 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63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52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03A9CC-27BF-90CC-565A-522F3585B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542223"/>
              </p:ext>
            </p:extLst>
          </p:nvPr>
        </p:nvGraphicFramePr>
        <p:xfrm>
          <a:off x="694763" y="614923"/>
          <a:ext cx="6888452" cy="677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5513">
                  <a:extLst>
                    <a:ext uri="{9D8B030D-6E8A-4147-A177-3AD203B41FA5}">
                      <a16:colId xmlns:a16="http://schemas.microsoft.com/office/drawing/2014/main" val="1481658733"/>
                    </a:ext>
                  </a:extLst>
                </a:gridCol>
                <a:gridCol w="2222939">
                  <a:extLst>
                    <a:ext uri="{9D8B030D-6E8A-4147-A177-3AD203B41FA5}">
                      <a16:colId xmlns:a16="http://schemas.microsoft.com/office/drawing/2014/main" val="505629299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Sasniedzamie rezultāti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lv-LV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51058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u="none" strike="noStrike" noProof="0" dirty="0">
                          <a:effectLst/>
                        </a:rPr>
                        <a:t>Atpazīst, atceras īpašības u.c. </a:t>
                      </a:r>
                      <a:endParaRPr lang="lv-LV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69740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58E6C6-B71B-C3BE-B187-D5888262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2" y="4204493"/>
            <a:ext cx="6607403" cy="1156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7297F-2D84-650C-F2A1-E66CDAD8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5" y="2272342"/>
            <a:ext cx="3860954" cy="11566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5B2B93-B38B-CE0C-2198-1375C99EE4D5}"/>
              </a:ext>
            </a:extLst>
          </p:cNvPr>
          <p:cNvSpPr/>
          <p:nvPr/>
        </p:nvSpPr>
        <p:spPr>
          <a:xfrm>
            <a:off x="2385851" y="2116828"/>
            <a:ext cx="2112579" cy="5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37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BD6640-3D8F-4504-EC29-EC81F0D4E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59925"/>
              </p:ext>
            </p:extLst>
          </p:nvPr>
        </p:nvGraphicFramePr>
        <p:xfrm>
          <a:off x="592791" y="160805"/>
          <a:ext cx="10846174" cy="176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0395">
                  <a:extLst>
                    <a:ext uri="{9D8B030D-6E8A-4147-A177-3AD203B41FA5}">
                      <a16:colId xmlns:a16="http://schemas.microsoft.com/office/drawing/2014/main" val="195738071"/>
                    </a:ext>
                  </a:extLst>
                </a:gridCol>
                <a:gridCol w="2105779">
                  <a:extLst>
                    <a:ext uri="{9D8B030D-6E8A-4147-A177-3AD203B41FA5}">
                      <a16:colId xmlns:a16="http://schemas.microsoft.com/office/drawing/2014/main" val="404313252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1" u="none" strike="noStrike" noProof="0">
                          <a:effectLst/>
                        </a:rPr>
                        <a:t>Kompleksie sasniedzamie rezultāti</a:t>
                      </a:r>
                      <a:endParaRPr lang="lv-LV" sz="1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76766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u="none" strike="noStrike" noProof="0">
                          <a:effectLst/>
                        </a:rPr>
                        <a:t>Analizē, raksturo un veido  matemātiskos modeļus</a:t>
                      </a:r>
                      <a:endParaRPr lang="lv-LV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2561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u="none" strike="noStrike" noProof="0">
                          <a:effectLst/>
                        </a:rPr>
                        <a:t>Pēta , formulē, vispārina un pamato sakarības</a:t>
                      </a:r>
                      <a:endParaRPr lang="lv-LV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6803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u="none" strike="noStrike" noProof="0">
                          <a:effectLst/>
                        </a:rPr>
                        <a:t>Pierāda vispārīgu apgalvojumu patiesumu</a:t>
                      </a:r>
                      <a:endParaRPr lang="lv-LV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24186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u="none" strike="noStrike" noProof="0">
                          <a:effectLst/>
                        </a:rPr>
                        <a:t>Lieto vai veido matemātisku modeli situācijās ar praktisku/citu kontekstu</a:t>
                      </a:r>
                      <a:endParaRPr lang="lv-LV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71495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71B6BA6-163C-C712-F96F-E87853E5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1" y="4789654"/>
            <a:ext cx="6990423" cy="2024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6E5F8-05AA-809F-5387-42A911A12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91" y="2206318"/>
            <a:ext cx="7772400" cy="24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8D8CE-D982-EED1-D441-56C9BD78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343840"/>
            <a:ext cx="11950700" cy="55271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5D92A-1EAE-15B6-CA0A-D3CBA09D0445}"/>
              </a:ext>
            </a:extLst>
          </p:cNvPr>
          <p:cNvSpPr txBox="1"/>
          <p:nvPr/>
        </p:nvSpPr>
        <p:spPr>
          <a:xfrm>
            <a:off x="4240924" y="542333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Latvija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733A0-9DDA-C3CC-0F04-5E2DEF97D480}"/>
              </a:ext>
            </a:extLst>
          </p:cNvPr>
          <p:cNvSpPr txBox="1"/>
          <p:nvPr/>
        </p:nvSpPr>
        <p:spPr>
          <a:xfrm>
            <a:off x="6096000" y="5402316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235A0-308C-F4E2-0550-8CFDCB8E4ECF}"/>
              </a:ext>
            </a:extLst>
          </p:cNvPr>
          <p:cNvSpPr txBox="1"/>
          <p:nvPr/>
        </p:nvSpPr>
        <p:spPr>
          <a:xfrm>
            <a:off x="7304798" y="5433848"/>
            <a:ext cx="16500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Tendence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FC017-00CF-D73B-706D-A9855251BB99}"/>
              </a:ext>
            </a:extLst>
          </p:cNvPr>
          <p:cNvSpPr txBox="1"/>
          <p:nvPr/>
        </p:nvSpPr>
        <p:spPr>
          <a:xfrm>
            <a:off x="2033860" y="620897"/>
            <a:ext cx="16500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Lasīšana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F144A-6351-6C6D-4983-5A92B7D651D1}"/>
              </a:ext>
            </a:extLst>
          </p:cNvPr>
          <p:cNvSpPr txBox="1"/>
          <p:nvPr/>
        </p:nvSpPr>
        <p:spPr>
          <a:xfrm>
            <a:off x="6096000" y="620897"/>
            <a:ext cx="16500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Matemātika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85670-5533-2F59-9463-67302160D47C}"/>
              </a:ext>
            </a:extLst>
          </p:cNvPr>
          <p:cNvSpPr txBox="1"/>
          <p:nvPr/>
        </p:nvSpPr>
        <p:spPr>
          <a:xfrm>
            <a:off x="9811299" y="620897"/>
            <a:ext cx="18867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Dabaszinātnes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08E71-DB49-B428-6303-A1D10B4F87E3}"/>
              </a:ext>
            </a:extLst>
          </p:cNvPr>
          <p:cNvSpPr txBox="1"/>
          <p:nvPr/>
        </p:nvSpPr>
        <p:spPr>
          <a:xfrm>
            <a:off x="176211" y="620897"/>
            <a:ext cx="16500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sz="1200" dirty="0"/>
          </a:p>
          <a:p>
            <a:r>
              <a:rPr lang="lv-LV" sz="1200" dirty="0"/>
              <a:t>Punkti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3790B-1B12-45B2-BC92-891A3F863903}"/>
              </a:ext>
            </a:extLst>
          </p:cNvPr>
          <p:cNvSpPr txBox="1"/>
          <p:nvPr/>
        </p:nvSpPr>
        <p:spPr>
          <a:xfrm>
            <a:off x="4666594" y="549583"/>
            <a:ext cx="1405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sz="1200" dirty="0"/>
          </a:p>
          <a:p>
            <a:r>
              <a:rPr lang="lv-LV" sz="1200" dirty="0"/>
              <a:t>Punkti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D8B63-2966-60B1-2002-A77ED9E6CF20}"/>
              </a:ext>
            </a:extLst>
          </p:cNvPr>
          <p:cNvSpPr txBox="1"/>
          <p:nvPr/>
        </p:nvSpPr>
        <p:spPr>
          <a:xfrm>
            <a:off x="8331858" y="559414"/>
            <a:ext cx="14794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sz="1200" dirty="0"/>
          </a:p>
          <a:p>
            <a:r>
              <a:rPr lang="lv-LV" sz="1200" dirty="0"/>
              <a:t>Punkti</a:t>
            </a:r>
          </a:p>
        </p:txBody>
      </p:sp>
    </p:spTree>
    <p:extLst>
      <p:ext uri="{BB962C8B-B14F-4D97-AF65-F5344CB8AC3E}">
        <p14:creationId xmlns:p14="http://schemas.microsoft.com/office/powerpoint/2010/main" val="2111515953"/>
      </p:ext>
    </p:extLst>
  </p:cSld>
  <p:clrMapOvr>
    <a:masterClrMapping/>
  </p:clrMapOvr>
</p:sld>
</file>

<file path=ppt/theme/theme1.xml><?xml version="1.0" encoding="utf-8"?>
<a:theme xmlns:a="http://schemas.openxmlformats.org/drawingml/2006/main" name="LU SI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elāgots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 SIIC" id="{E7FF6DAF-B9EB-4951-B50E-812EB6BD6C73}" vid="{BB5F231F-898F-4F40-B898-7F53410C077F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 SIIC</Template>
  <TotalTime>1074</TotalTime>
  <Words>241</Words>
  <Application>Microsoft Office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LU SIIC</vt:lpstr>
      <vt:lpstr>PowerPoint Presentation</vt:lpstr>
      <vt:lpstr>Ieskats 9. klases matemātikas eksāmena rezultātos</vt:lpstr>
      <vt:lpstr>Skolēnu vidējais sniegums 9.kl. matemātikas eksāmenā ir 52 % </vt:lpstr>
      <vt:lpstr>PowerPoint Presentation</vt:lpstr>
      <vt:lpstr>Skolēnu vidējais sniegums skolās</vt:lpstr>
      <vt:lpstr>Skolēnu sniegums CE matemātikā salīdzinājumā ar valsts vidējo un kārtotāju skaitu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Dabaszinātnes, matemātika inženierzinātnes un tehnoloģijas skolā</dc:title>
  <dc:creator>Dzenis Miks</dc:creator>
  <cp:lastModifiedBy>Liene Bērziņa</cp:lastModifiedBy>
  <cp:revision>31</cp:revision>
  <dcterms:created xsi:type="dcterms:W3CDTF">2019-05-23T11:14:32Z</dcterms:created>
  <dcterms:modified xsi:type="dcterms:W3CDTF">2023-08-31T22:50:36Z</dcterms:modified>
</cp:coreProperties>
</file>