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9"/>
  </p:notesMasterIdLst>
  <p:sldIdLst>
    <p:sldId id="260" r:id="rId2"/>
    <p:sldId id="261" r:id="rId3"/>
    <p:sldId id="275" r:id="rId4"/>
    <p:sldId id="276" r:id="rId5"/>
    <p:sldId id="278" r:id="rId6"/>
    <p:sldId id="279" r:id="rId7"/>
    <p:sldId id="280" r:id="rId8"/>
    <p:sldId id="281" r:id="rId9"/>
    <p:sldId id="282" r:id="rId10"/>
    <p:sldId id="283" r:id="rId11"/>
    <p:sldId id="284" r:id="rId12"/>
    <p:sldId id="287" r:id="rId13"/>
    <p:sldId id="285" r:id="rId14"/>
    <p:sldId id="286" r:id="rId15"/>
    <p:sldId id="288" r:id="rId16"/>
    <p:sldId id="289" r:id="rId17"/>
    <p:sldId id="290" r:id="rId18"/>
    <p:sldId id="291" r:id="rId19"/>
    <p:sldId id="298" r:id="rId20"/>
    <p:sldId id="299" r:id="rId21"/>
    <p:sldId id="292" r:id="rId22"/>
    <p:sldId id="294" r:id="rId23"/>
    <p:sldId id="293" r:id="rId24"/>
    <p:sldId id="295" r:id="rId25"/>
    <p:sldId id="296" r:id="rId26"/>
    <p:sldId id="297" r:id="rId27"/>
    <p:sldId id="27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3D72FD1-BD7C-426A-872D-1B460B89E690}">
          <p14:sldIdLst>
            <p14:sldId id="260"/>
            <p14:sldId id="261"/>
            <p14:sldId id="275"/>
            <p14:sldId id="276"/>
            <p14:sldId id="278"/>
            <p14:sldId id="279"/>
            <p14:sldId id="280"/>
            <p14:sldId id="281"/>
            <p14:sldId id="282"/>
            <p14:sldId id="283"/>
            <p14:sldId id="284"/>
            <p14:sldId id="287"/>
            <p14:sldId id="285"/>
            <p14:sldId id="286"/>
            <p14:sldId id="288"/>
            <p14:sldId id="289"/>
            <p14:sldId id="290"/>
            <p14:sldId id="291"/>
            <p14:sldId id="298"/>
            <p14:sldId id="299"/>
            <p14:sldId id="292"/>
            <p14:sldId id="294"/>
            <p14:sldId id="293"/>
            <p14:sldId id="295"/>
            <p14:sldId id="296"/>
            <p14:sldId id="297"/>
            <p14:sldId id="27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 Freidenfelde" initials="IF" lastIdx="0" clrIdx="0">
    <p:extLst>
      <p:ext uri="{19B8F6BF-5375-455C-9EA6-DF929625EA0E}">
        <p15:presenceInfo xmlns:p15="http://schemas.microsoft.com/office/powerpoint/2012/main" userId="Inga Freidenfel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BD0"/>
    <a:srgbClr val="43273B"/>
    <a:srgbClr val="D6DCE5"/>
    <a:srgbClr val="524977"/>
    <a:srgbClr val="ABA8C4"/>
    <a:srgbClr val="7084A2"/>
    <a:srgbClr val="464D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73404" autoAdjust="0"/>
  </p:normalViewPr>
  <p:slideViewPr>
    <p:cSldViewPr snapToGrid="0">
      <p:cViewPr varScale="1">
        <p:scale>
          <a:sx n="84" d="100"/>
          <a:sy n="84" d="100"/>
        </p:scale>
        <p:origin x="1572"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CF169-776F-4AC6-8B27-463616E12747}" type="datetimeFigureOut">
              <a:rPr lang="lv-LV" smtClean="0"/>
              <a:t>07.03.2022</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594BE-5BA6-4BAF-BBDA-9B54D17195A3}" type="slidenum">
              <a:rPr lang="lv-LV" smtClean="0"/>
              <a:t>‹#›</a:t>
            </a:fld>
            <a:endParaRPr lang="lv-LV"/>
          </a:p>
        </p:txBody>
      </p:sp>
    </p:spTree>
    <p:extLst>
      <p:ext uri="{BB962C8B-B14F-4D97-AF65-F5344CB8AC3E}">
        <p14:creationId xmlns:p14="http://schemas.microsoft.com/office/powerpoint/2010/main" val="4132880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Iepazīšanās.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Iepazīstināšana ar tematu.</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Situācijas apraksts:</a:t>
            </a:r>
            <a:endPar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Šodien es vēlos ar jums runāt par ļoti sarežģītu, bet vienlaikus arī ļoti svarīgu tematu, proti Valsts aizsardzību.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Neskatoties uz to, ka Ukrainā pašreiz notiek kara darbība un mēs ļoti jūtam līdzi visai Ukraiņu Tautai, </a:t>
            </a:r>
            <a:r>
              <a:rPr lang="lv-LV" sz="1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Latvijā mēs esam drošībā</a:t>
            </a: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Tādejādi turpmāk runāsim par to kā Latvijas valsts garantē savu pilsoņu drošību. </a:t>
            </a: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58E594BE-5BA6-4BAF-BBDA-9B54D17195A3}" type="slidenum">
              <a:rPr lang="lv-LV" smtClean="0"/>
              <a:t>1</a:t>
            </a:fld>
            <a:endParaRPr lang="lv-LV"/>
          </a:p>
        </p:txBody>
      </p:sp>
    </p:spTree>
    <p:extLst>
      <p:ext uri="{BB962C8B-B14F-4D97-AF65-F5344CB8AC3E}">
        <p14:creationId xmlns:p14="http://schemas.microsoft.com/office/powerpoint/2010/main" val="3994059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10</a:t>
            </a:fld>
            <a:endParaRPr lang="lv-LV"/>
          </a:p>
        </p:txBody>
      </p:sp>
    </p:spTree>
    <p:extLst>
      <p:ext uri="{BB962C8B-B14F-4D97-AF65-F5344CB8AC3E}">
        <p14:creationId xmlns:p14="http://schemas.microsoft.com/office/powerpoint/2010/main" val="1128695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11</a:t>
            </a:fld>
            <a:endParaRPr lang="lv-LV"/>
          </a:p>
        </p:txBody>
      </p:sp>
    </p:spTree>
    <p:extLst>
      <p:ext uri="{BB962C8B-B14F-4D97-AF65-F5344CB8AC3E}">
        <p14:creationId xmlns:p14="http://schemas.microsoft.com/office/powerpoint/2010/main" val="340484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sz="1200" b="0" i="0" u="none" strike="noStrike" kern="1200" baseline="0" dirty="0">
                <a:solidFill>
                  <a:schemeClr val="tx1"/>
                </a:solidFill>
                <a:latin typeface="+mn-lt"/>
                <a:ea typeface="+mn-ea"/>
                <a:cs typeface="+mn-cs"/>
              </a:rPr>
              <a:t>Jautājums un piemērs skolēniem – ko jūs darītu, ja jums kaimiņos dzīvotu agresīvs kaimiņš, kas regulāri apdraud citus un jūs? Vai, ja jums skolā draudētu? Ko jūs varat darīt? Jūs varat pats kļūt stiprāks, sākt trenēties – tā ir nacionālo spēju stiprināšana. Un jūs varat iegūt ietekmīgus un stiprus draugus. Tad kaimiņš zinās, ka, ja aiztiks jūs, pie viņa atnāks jūsu draugi. Tā ir kolektīvā aizsardzība. Un abas kopā veido atturēšanas politiku – jūs darāt visu, lai neagresīvā veidā atturētu jums uzbrukt. Valsts aizsardzības koncepcija paredz, kā valsts sevi aizstāv, kādas ir prioritātes. </a:t>
            </a:r>
          </a:p>
          <a:p>
            <a:r>
              <a:rPr lang="lv-LV" sz="1200" b="0" i="0" u="none" strike="noStrike" kern="1200" baseline="0" dirty="0">
                <a:solidFill>
                  <a:schemeClr val="tx1"/>
                </a:solidFill>
                <a:latin typeface="+mn-lt"/>
                <a:ea typeface="+mn-ea"/>
                <a:cs typeface="+mn-cs"/>
              </a:rPr>
              <a:t>Valsts aizsardzības koncepcija (2016.-2020.) ir politikas plānošanas dokuments, kas sagatavots, pamatojoties uz militāro draudu analīzi, un nosaka valsts militārās aizsardzības stratēģiskos mērķus, pamatprincipus, prioritātes un pasākumus miera, valsts apdraudējuma un kara laikā. </a:t>
            </a:r>
          </a:p>
          <a:p>
            <a:r>
              <a:rPr lang="lv-LV" sz="1200" b="0" i="0" u="none" strike="noStrike" kern="1200" baseline="0" dirty="0">
                <a:solidFill>
                  <a:schemeClr val="tx1"/>
                </a:solidFill>
                <a:latin typeface="+mn-lt"/>
                <a:ea typeface="+mn-ea"/>
                <a:cs typeface="+mn-cs"/>
              </a:rPr>
              <a:t>Kas ir tas, kas, jūsuprāt, rada draudus Latvijai un kādā veidā?</a:t>
            </a:r>
          </a:p>
          <a:p>
            <a:r>
              <a:rPr lang="lv-LV" sz="1200" b="0" i="0" u="none" strike="noStrike" kern="1200" baseline="0" dirty="0">
                <a:solidFill>
                  <a:schemeClr val="tx1"/>
                </a:solidFill>
                <a:latin typeface="+mn-lt"/>
                <a:ea typeface="+mn-ea"/>
                <a:cs typeface="+mn-cs"/>
              </a:rPr>
              <a:t>Koncepcijā kā draudi noteiktas tādas lietas kā ticības savai valstij graušana, valsts iekšēja novājināšana, valsts politiskās pārvaldības diskreditācija, propaganda u.c.</a:t>
            </a:r>
          </a:p>
          <a:p>
            <a:endParaRPr lang="lv-LV" sz="1200" b="0" i="0" u="none" strike="noStrike" kern="1200" baseline="0" dirty="0">
              <a:solidFill>
                <a:schemeClr val="tx1"/>
              </a:solidFill>
              <a:latin typeface="+mn-lt"/>
              <a:ea typeface="+mn-ea"/>
              <a:cs typeface="+mn-cs"/>
            </a:endParaRPr>
          </a:p>
          <a:p>
            <a:r>
              <a:rPr lang="lv-LV" sz="1200" b="0" i="0" u="none" strike="noStrike" kern="1200" baseline="0" dirty="0">
                <a:solidFill>
                  <a:schemeClr val="tx1"/>
                </a:solidFill>
                <a:latin typeface="+mn-lt"/>
                <a:ea typeface="+mn-ea"/>
                <a:cs typeface="+mn-cs"/>
              </a:rPr>
              <a:t>Nacionālo spēju stiprināšana. Valsts aizsardzības sistēmai ir jāspēj efektīvi reaģēt uz iespējamu negaidītu vai ierobežota brīdinājuma laika uzbrukumu un jāspēj pretoties agresijai konflikta sākotnējā fāzē maksimāli tuvu tā izcelsmes zonai. Īpaša uzmanība tiek pievērsta efektīvai izlūkošanai, pretgaisa aizsardzības, prettanku, taktiskās mobilitātes un pret-mobilitātes spēju nodrošināšanai. </a:t>
            </a:r>
          </a:p>
          <a:p>
            <a:endParaRPr lang="lv-LV" sz="1200" b="0" i="0" u="none" strike="noStrike" kern="1200" baseline="0" dirty="0">
              <a:solidFill>
                <a:schemeClr val="tx1"/>
              </a:solidFill>
              <a:latin typeface="+mn-lt"/>
              <a:ea typeface="+mn-ea"/>
              <a:cs typeface="+mn-cs"/>
            </a:endParaRPr>
          </a:p>
          <a:p>
            <a:r>
              <a:rPr lang="lv-LV" sz="1200" b="0" i="0" u="none" strike="noStrike" kern="1200" baseline="0" dirty="0">
                <a:solidFill>
                  <a:schemeClr val="tx1"/>
                </a:solidFill>
                <a:latin typeface="+mn-lt"/>
                <a:ea typeface="+mn-ea"/>
                <a:cs typeface="+mn-cs"/>
              </a:rPr>
              <a:t>Atturēšanas politika - valsts aizsardzības uzdevums ir atturēt pretinieku no nodoma lietot militāro spēku. </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kern="1200" dirty="0">
                <a:solidFill>
                  <a:schemeClr val="tx1"/>
                </a:solidFill>
                <a:effectLst/>
                <a:latin typeface="+mn-lt"/>
                <a:ea typeface="+mn-ea"/>
                <a:cs typeface="+mn-cs"/>
              </a:rPr>
              <a:t>Atturēšana tiek izmantota gadījumos, kad pretinieku nepieciešams atturēt no naidīgas rīcības veikšanas. </a:t>
            </a:r>
            <a:r>
              <a:rPr lang="lv-LV" sz="1200" b="1" kern="1200" dirty="0">
                <a:solidFill>
                  <a:schemeClr val="tx1"/>
                </a:solidFill>
                <a:effectLst/>
                <a:latin typeface="+mn-lt"/>
                <a:ea typeface="+mn-ea"/>
                <a:cs typeface="+mn-cs"/>
              </a:rPr>
              <a:t>Praktiski - tie ir pasākumi ar mērķi pārliecināt pretinieku, ka uzbrukums neizdosies vai arī tas radīs pārmērīgi lielas izmaksas un zaudējumus, tādejādi uzbrukt nevajag.</a:t>
            </a:r>
            <a:r>
              <a:rPr lang="lv-LV" sz="1200" kern="1200" dirty="0">
                <a:solidFill>
                  <a:schemeClr val="tx1"/>
                </a:solidFill>
                <a:effectLst/>
                <a:latin typeface="+mn-lt"/>
                <a:ea typeface="+mn-ea"/>
                <a:cs typeface="+mn-cs"/>
              </a:rPr>
              <a:t> </a:t>
            </a:r>
            <a:r>
              <a:rPr lang="lv-LV" sz="1200" b="0" i="0" u="none" strike="noStrike" kern="1200" baseline="0" dirty="0">
                <a:solidFill>
                  <a:schemeClr val="tx1"/>
                </a:solidFill>
                <a:latin typeface="+mn-lt"/>
                <a:ea typeface="+mn-ea"/>
                <a:cs typeface="+mn-cs"/>
              </a:rPr>
              <a:t>Sabiedroto spēku klātbūtne Latvijā pastiprina atturēšanu.</a:t>
            </a:r>
          </a:p>
          <a:p>
            <a:endParaRPr lang="lv-LV" sz="1200" b="0" i="0" u="none" strike="noStrike" kern="1200" baseline="0" dirty="0">
              <a:solidFill>
                <a:schemeClr val="tx1"/>
              </a:solidFill>
              <a:latin typeface="+mn-lt"/>
              <a:ea typeface="+mn-ea"/>
              <a:cs typeface="+mn-cs"/>
            </a:endParaRPr>
          </a:p>
          <a:p>
            <a:r>
              <a:rPr lang="lv-LV" sz="1200" b="0" i="0" u="none" strike="noStrike" kern="1200" baseline="0" dirty="0">
                <a:solidFill>
                  <a:schemeClr val="tx1"/>
                </a:solidFill>
                <a:latin typeface="+mn-lt"/>
                <a:ea typeface="+mn-ea"/>
                <a:cs typeface="+mn-cs"/>
              </a:rPr>
              <a:t>Latvijas valsts aizsardzības stūrakmens ir NATO kolektīvas aizsardzības sistēma, kas nodrošina, ka uzbrukums Latvijai tiek uzskatīts par uzbrukumu visai aliansei. Latvija kolektīvās aizsardzības ietvaros sagaida NATO un sabiedroto individuālo atbalstu. Tāpat uzbrukuma gadījumā pret citu NATO dalībvalsti Latvija sniedz nepieciešamo atbalstu, iesaistoties karadarbībā ar tai pieejamajiem līdzekļiem. </a:t>
            </a:r>
          </a:p>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12</a:t>
            </a:fld>
            <a:endParaRPr lang="lv-LV"/>
          </a:p>
        </p:txBody>
      </p:sp>
    </p:spTree>
    <p:extLst>
      <p:ext uri="{BB962C8B-B14F-4D97-AF65-F5344CB8AC3E}">
        <p14:creationId xmlns:p14="http://schemas.microsoft.com/office/powerpoint/2010/main" val="457131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13</a:t>
            </a:fld>
            <a:endParaRPr lang="lv-LV"/>
          </a:p>
        </p:txBody>
      </p:sp>
    </p:spTree>
    <p:extLst>
      <p:ext uri="{BB962C8B-B14F-4D97-AF65-F5344CB8AC3E}">
        <p14:creationId xmlns:p14="http://schemas.microsoft.com/office/powerpoint/2010/main" val="185321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dirty="0"/>
              <a:t>Šīs</a:t>
            </a:r>
            <a:r>
              <a:rPr lang="lv-LV" baseline="0" dirty="0"/>
              <a:t> prioritātes ir noteiktas </a:t>
            </a:r>
            <a:r>
              <a:rPr lang="lv-LV" dirty="0"/>
              <a:t>NBS attīstības plānā 2016.—2028. gadam. NBS un AM veic uz aizsardzības spējām balstītu plānošanas sistēmu, kurā ņemta vērā arī apdraudējuma analīze. Šeit par prioritāru netiek izvirzīta konkrētu vienību attīstība, bet gan </a:t>
            </a:r>
            <a:r>
              <a:rPr lang="lv-LV" b="1" dirty="0"/>
              <a:t>spēju attīstība</a:t>
            </a:r>
            <a:r>
              <a:rPr lang="lv-LV" dirty="0"/>
              <a:t>, kuras elementi var būt klātesoši vairākās vienībās vienlaikus.</a:t>
            </a:r>
          </a:p>
          <a:p>
            <a:endParaRPr lang="lv-LV" dirty="0"/>
          </a:p>
          <a:p>
            <a:pPr marL="0" marR="0" lvl="0" indent="0" algn="l" defTabSz="938213" rtl="0" eaLnBrk="0" fontAlgn="base" latinLnBrk="0" hangingPunct="0">
              <a:lnSpc>
                <a:spcPct val="100000"/>
              </a:lnSpc>
              <a:spcBef>
                <a:spcPct val="30000"/>
              </a:spcBef>
              <a:spcAft>
                <a:spcPct val="0"/>
              </a:spcAft>
              <a:buClrTx/>
              <a:buSzTx/>
              <a:buFontTx/>
              <a:buNone/>
              <a:tabLst/>
              <a:defRPr/>
            </a:pPr>
            <a:r>
              <a:rPr lang="lv-LV" dirty="0"/>
              <a:t>Militāro inženieru spēja - </a:t>
            </a:r>
            <a:r>
              <a:rPr lang="lv-LV" sz="1200" kern="1200" dirty="0">
                <a:solidFill>
                  <a:schemeClr val="tx1"/>
                </a:solidFill>
                <a:effectLst/>
                <a:latin typeface="+mn-lt"/>
                <a:ea typeface="+mn-ea"/>
                <a:cs typeface="+mn-cs"/>
              </a:rPr>
              <a:t>Militāro inženieru galvenais uzdevums ir paaugstināt visu vienību mobilitāti, </a:t>
            </a:r>
            <a:r>
              <a:rPr lang="lv-LV" sz="1200" kern="1200" dirty="0" err="1">
                <a:solidFill>
                  <a:schemeClr val="tx1"/>
                </a:solidFill>
                <a:effectLst/>
                <a:latin typeface="+mn-lt"/>
                <a:ea typeface="+mn-ea"/>
                <a:cs typeface="+mn-cs"/>
              </a:rPr>
              <a:t>pretmobilitāti</a:t>
            </a:r>
            <a:r>
              <a:rPr lang="lv-LV" sz="1200" kern="1200" dirty="0">
                <a:solidFill>
                  <a:schemeClr val="tx1"/>
                </a:solidFill>
                <a:effectLst/>
                <a:latin typeface="+mn-lt"/>
                <a:ea typeface="+mn-ea"/>
                <a:cs typeface="+mn-cs"/>
              </a:rPr>
              <a:t> un izdzīvošanas spējas, kā arī nesprāgušās munīcijas neitralizēšanu. Inženieri nodrošina šķēršļu (gan ūdens, gan sprāgstošo/nesprāgstošo) pārvarēšanu, eju veidošanu un stiprināšanu mīnu laukos, mīnu lauku izveidošanu, objektu spridzināšanu utt.</a:t>
            </a:r>
            <a:endParaRPr lang="lv-LV" dirty="0"/>
          </a:p>
          <a:p>
            <a:r>
              <a:rPr lang="lv-LV" dirty="0"/>
              <a:t>SUV ir īpaši organizēta, ekipēta un apmācīta Nacionālo bruņoto spēku vienība speciālo operāciju veikšanai. </a:t>
            </a:r>
          </a:p>
          <a:p>
            <a:r>
              <a:rPr lang="lv-LV" dirty="0"/>
              <a:t>Pretgaisa aizsardzība – bildē </a:t>
            </a:r>
            <a:r>
              <a:rPr lang="lv-LV" sz="1200" kern="1200" dirty="0">
                <a:solidFill>
                  <a:schemeClr val="tx1"/>
                </a:solidFill>
                <a:effectLst/>
                <a:latin typeface="+mn-lt"/>
                <a:ea typeface="+mn-ea"/>
                <a:cs typeface="+mn-cs"/>
              </a:rPr>
              <a:t>RBS-70 sistēma, kas darbojas sasaistē ar radariem un spēj iznīcināt piecus līdz astoņus kilometrus tālus mērķus,</a:t>
            </a:r>
            <a:r>
              <a:rPr lang="lv-LV" sz="1200" kern="1200" baseline="0" dirty="0">
                <a:solidFill>
                  <a:schemeClr val="tx1"/>
                </a:solidFill>
                <a:effectLst/>
                <a:latin typeface="+mn-lt"/>
                <a:ea typeface="+mn-ea"/>
                <a:cs typeface="+mn-cs"/>
              </a:rPr>
              <a:t> </a:t>
            </a:r>
            <a:r>
              <a:rPr lang="lv-LV" sz="1200" kern="1200" dirty="0">
                <a:solidFill>
                  <a:schemeClr val="tx1"/>
                </a:solidFill>
                <a:effectLst/>
                <a:latin typeface="+mn-lt"/>
                <a:ea typeface="+mn-ea"/>
                <a:cs typeface="+mn-cs"/>
              </a:rPr>
              <a:t>bet lidojuma augstums sasniedz 5 km. Pašreiz tiek iepirkta arī pārnēsājamā pretgaisa aizsardzības sistēma </a:t>
            </a:r>
            <a:r>
              <a:rPr lang="lv-LV" sz="1200" kern="1200" dirty="0" err="1">
                <a:solidFill>
                  <a:schemeClr val="tx1"/>
                </a:solidFill>
                <a:effectLst/>
                <a:latin typeface="+mn-lt"/>
                <a:ea typeface="+mn-ea"/>
                <a:cs typeface="+mn-cs"/>
              </a:rPr>
              <a:t>Stinger</a:t>
            </a:r>
            <a:r>
              <a:rPr lang="lv-LV" sz="1200" kern="1200" dirty="0">
                <a:solidFill>
                  <a:schemeClr val="tx1"/>
                </a:solidFill>
                <a:effectLst/>
                <a:latin typeface="+mn-lt"/>
                <a:ea typeface="+mn-ea"/>
                <a:cs typeface="+mn-cs"/>
              </a:rPr>
              <a:t>,</a:t>
            </a:r>
            <a:r>
              <a:rPr lang="lv-LV" sz="1200" kern="1200" baseline="0" dirty="0">
                <a:solidFill>
                  <a:schemeClr val="tx1"/>
                </a:solidFill>
                <a:effectLst/>
                <a:latin typeface="+mn-lt"/>
                <a:ea typeface="+mn-ea"/>
                <a:cs typeface="+mn-cs"/>
              </a:rPr>
              <a:t> kas salīdzinoši ir daudz vieglākas. Un spēj notriekt lidojošus objektus augstumā līdz 3 km.</a:t>
            </a:r>
          </a:p>
          <a:p>
            <a:r>
              <a:rPr lang="lv-LV" sz="1200" kern="1200" baseline="0" dirty="0">
                <a:solidFill>
                  <a:schemeClr val="tx1"/>
                </a:solidFill>
                <a:effectLst/>
                <a:latin typeface="+mn-lt"/>
                <a:ea typeface="+mn-ea"/>
                <a:cs typeface="+mn-cs"/>
              </a:rPr>
              <a:t>ISTAR - </a:t>
            </a:r>
            <a:r>
              <a:rPr lang="lv-LV" sz="1200" kern="1200" dirty="0">
                <a:solidFill>
                  <a:schemeClr val="tx1"/>
                </a:solidFill>
                <a:effectLst/>
                <a:latin typeface="+mn-lt"/>
                <a:ea typeface="+mn-ea"/>
                <a:cs typeface="+mn-cs"/>
              </a:rPr>
              <a:t>izlūkošanas informācija, novērošana, mērķu noteikšana un atpazīšana (būtībā izlūkošanas spēja, kas ietver ne tikai informācijas iegūšanu, bet arī analīzi un apstrādi).</a:t>
            </a:r>
            <a:endParaRPr lang="lv-LV" dirty="0"/>
          </a:p>
          <a:p>
            <a:r>
              <a:rPr lang="lv-LV" dirty="0"/>
              <a:t>Netiešās uguns atbalsta sistēmas attīstība – piemēram, haubiču</a:t>
            </a:r>
            <a:r>
              <a:rPr lang="lv-LV" baseline="0" dirty="0"/>
              <a:t> iegāde (n</a:t>
            </a:r>
            <a:r>
              <a:rPr lang="lv-LV" dirty="0"/>
              <a:t>o Austrijas iepirktas 47 kaujas tehnikas vienības- šaušanas attālums sasniedz gandrīz 30 km)</a:t>
            </a:r>
            <a:r>
              <a:rPr lang="lv-LV" baseline="0" dirty="0"/>
              <a:t>, </a:t>
            </a:r>
            <a:r>
              <a:rPr lang="lv-LV" dirty="0"/>
              <a:t>120 mm mīnmetēju sistēmas - netiešās uguns atbalstu īsās distancēs.</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dirty="0"/>
              <a:t>C2 – </a:t>
            </a:r>
            <a:r>
              <a:rPr lang="lv-LV" sz="1200" kern="1200" dirty="0" err="1">
                <a:solidFill>
                  <a:schemeClr val="tx1"/>
                </a:solidFill>
                <a:effectLst/>
                <a:latin typeface="+mn-lt"/>
                <a:ea typeface="+mn-ea"/>
                <a:cs typeface="+mn-cs"/>
              </a:rPr>
              <a:t>komandvadības</a:t>
            </a:r>
            <a:r>
              <a:rPr lang="lv-LV" sz="1200" kern="1200" dirty="0">
                <a:solidFill>
                  <a:schemeClr val="tx1"/>
                </a:solidFill>
                <a:effectLst/>
                <a:latin typeface="+mn-lt"/>
                <a:ea typeface="+mn-ea"/>
                <a:cs typeface="+mn-cs"/>
              </a:rPr>
              <a:t> spēja (lai nodrošinātu efektīvu kaujas operāciju vadību (t.sk. sniedzot aktuālu informāciju (arī </a:t>
            </a:r>
            <a:r>
              <a:rPr lang="lv-LV" sz="1200" kern="1200" dirty="0" err="1">
                <a:solidFill>
                  <a:schemeClr val="tx1"/>
                </a:solidFill>
                <a:effectLst/>
                <a:latin typeface="+mn-lt"/>
                <a:ea typeface="+mn-ea"/>
                <a:cs typeface="+mn-cs"/>
              </a:rPr>
              <a:t>izlūkinformāciju</a:t>
            </a:r>
            <a:r>
              <a:rPr lang="lv-LV" sz="1200" kern="1200" dirty="0">
                <a:solidFill>
                  <a:schemeClr val="tx1"/>
                </a:solidFill>
                <a:effectLst/>
                <a:latin typeface="+mn-lt"/>
                <a:ea typeface="+mn-ea"/>
                <a:cs typeface="+mn-cs"/>
              </a:rPr>
              <a:t>) par notiekošo kaujas rajonā reālā laikā), lēmumu pieņemšanu un to izpildi.</a:t>
            </a:r>
            <a:endParaRPr lang="lv-LV" dirty="0"/>
          </a:p>
          <a:p>
            <a:r>
              <a:rPr lang="lv-LV" dirty="0"/>
              <a:t>Taktiskā gaisa transporta spēja - </a:t>
            </a:r>
            <a:r>
              <a:rPr lang="lv-LV" sz="1200" kern="1200" dirty="0">
                <a:solidFill>
                  <a:schemeClr val="tx1"/>
                </a:solidFill>
                <a:effectLst/>
                <a:latin typeface="+mn-lt"/>
                <a:ea typeface="+mn-ea"/>
                <a:cs typeface="+mn-cs"/>
              </a:rPr>
              <a:t>helikopteru nomaiņa (galvenokārt, </a:t>
            </a:r>
            <a:r>
              <a:rPr lang="lv-LV" sz="1200" i="1" kern="1200" dirty="0" err="1">
                <a:solidFill>
                  <a:schemeClr val="tx1"/>
                </a:solidFill>
                <a:effectLst/>
                <a:latin typeface="+mn-lt"/>
                <a:ea typeface="+mn-ea"/>
                <a:cs typeface="+mn-cs"/>
              </a:rPr>
              <a:t>search</a:t>
            </a:r>
            <a:r>
              <a:rPr lang="lv-LV" sz="1200" i="1" kern="1200" dirty="0">
                <a:solidFill>
                  <a:schemeClr val="tx1"/>
                </a:solidFill>
                <a:effectLst/>
                <a:latin typeface="+mn-lt"/>
                <a:ea typeface="+mn-ea"/>
                <a:cs typeface="+mn-cs"/>
              </a:rPr>
              <a:t> </a:t>
            </a:r>
            <a:r>
              <a:rPr lang="lv-LV" sz="1200" i="1" kern="1200" dirty="0" err="1">
                <a:solidFill>
                  <a:schemeClr val="tx1"/>
                </a:solidFill>
                <a:effectLst/>
                <a:latin typeface="+mn-lt"/>
                <a:ea typeface="+mn-ea"/>
                <a:cs typeface="+mn-cs"/>
              </a:rPr>
              <a:t>and</a:t>
            </a:r>
            <a:r>
              <a:rPr lang="lv-LV" sz="1200" i="1" kern="1200" dirty="0">
                <a:solidFill>
                  <a:schemeClr val="tx1"/>
                </a:solidFill>
                <a:effectLst/>
                <a:latin typeface="+mn-lt"/>
                <a:ea typeface="+mn-ea"/>
                <a:cs typeface="+mn-cs"/>
              </a:rPr>
              <a:t> </a:t>
            </a:r>
            <a:r>
              <a:rPr lang="lv-LV" sz="1200" i="1" kern="1200" dirty="0" err="1">
                <a:solidFill>
                  <a:schemeClr val="tx1"/>
                </a:solidFill>
                <a:effectLst/>
                <a:latin typeface="+mn-lt"/>
                <a:ea typeface="+mn-ea"/>
                <a:cs typeface="+mn-cs"/>
              </a:rPr>
              <a:t>rescue</a:t>
            </a:r>
            <a:r>
              <a:rPr lang="lv-LV" sz="1200" kern="1200" dirty="0">
                <a:solidFill>
                  <a:schemeClr val="tx1"/>
                </a:solidFill>
                <a:effectLst/>
                <a:latin typeface="+mn-lt"/>
                <a:ea typeface="+mn-ea"/>
                <a:cs typeface="+mn-cs"/>
              </a:rPr>
              <a:t> funkcijas nodrošināšanai).</a:t>
            </a:r>
            <a:endParaRPr lang="lv-LV" dirty="0"/>
          </a:p>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14</a:t>
            </a:fld>
            <a:endParaRPr lang="lv-LV"/>
          </a:p>
        </p:txBody>
      </p:sp>
    </p:spTree>
    <p:extLst>
      <p:ext uri="{BB962C8B-B14F-4D97-AF65-F5344CB8AC3E}">
        <p14:creationId xmlns:p14="http://schemas.microsoft.com/office/powerpoint/2010/main" val="343807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Latvijas valsts aizsardzības koncepcija paredz trīs būtiskas jomas valsts aizsardzībā:</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Nacionālo spēju stiprināšana;</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lv-LV"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Kolektīvā aizsardzība;</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Valsts visaptverošā aizsardzība. </a:t>
            </a:r>
            <a:endPar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NATO kaujas grupa Latvijā, Igaunijā,</a:t>
            </a:r>
            <a:r>
              <a:rPr lang="lv-LV" baseline="0" dirty="0"/>
              <a:t> Lietuvā un Polijā izvietota saistībā ar Varšavas samita lēmumu 2016.gadā ar mērķi stiprināt NATO aizsardzības spējas. </a:t>
            </a:r>
            <a:endParaRPr lang="lv-LV" dirty="0"/>
          </a:p>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15</a:t>
            </a:fld>
            <a:endParaRPr lang="lv-LV"/>
          </a:p>
        </p:txBody>
      </p:sp>
    </p:spTree>
    <p:extLst>
      <p:ext uri="{BB962C8B-B14F-4D97-AF65-F5344CB8AC3E}">
        <p14:creationId xmlns:p14="http://schemas.microsoft.com/office/powerpoint/2010/main" val="72851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16</a:t>
            </a:fld>
            <a:endParaRPr lang="lv-LV"/>
          </a:p>
        </p:txBody>
      </p:sp>
    </p:spTree>
    <p:extLst>
      <p:ext uri="{BB962C8B-B14F-4D97-AF65-F5344CB8AC3E}">
        <p14:creationId xmlns:p14="http://schemas.microsoft.com/office/powerpoint/2010/main" val="1281855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Latvijas valsts aizsardzības koncepcija paredz trīs būtiskas jomas valsts aizsardzībā:</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Nacionālo spēju stiprināšana;</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Kolektīvā aizsardzība;</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lang="lv-LV" sz="1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Valsts visaptverošā aizsardzība. </a:t>
            </a:r>
            <a:endParaRPr kumimoji="0" lang="lv-LV"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Šajā sadaļā mēs sapratām, ka Latvija aizsargā savu valsti ar trīs mehānismiem</a:t>
            </a: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Nacionālo spēju stiprināšana, lai realizētu atturēšanas politiku (</a:t>
            </a:r>
            <a:r>
              <a:rPr kumimoji="0" lang="lv-LV"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muskuļi</a:t>
            </a: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Kolektīvā aizsardzība NATO ietvaros </a:t>
            </a:r>
            <a:r>
              <a:rPr kumimoji="0" lang="lv-LV"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(stipri draugi),</a:t>
            </a: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kas paredz, ka uzbrukuma Latvijai gadījumā citas NATO dalībvalstis nāks Latvijai palīdzēt aizstāvēt Latvijas valsti;</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Valsts visaptverošā aizsardzība (</a:t>
            </a:r>
            <a:r>
              <a:rPr kumimoji="0" lang="lv-LV"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gribas spēks</a:t>
            </a: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ne tikai Latvijas bruņotajiem spēkiem, bet gan katram Latvijas pilsonim jāiesaistās Latvijas aizsardzībā.</a:t>
            </a: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algn="ju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Līdz šim esam apskatījuši trīs tematus – pirmais: kāpēc valstis karo, otrais: kas ir karš un trešais – kā Latvija aizsargā savu valsti.</a:t>
            </a:r>
          </a:p>
          <a:p>
            <a:pPr lvl="0" algn="ju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Tagad pienācis laiks apskatīt pēdējo tematu – kā Latvijas pilsonim reaģēt krīzes situācijā. </a:t>
            </a:r>
          </a:p>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17</a:t>
            </a:fld>
            <a:endParaRPr lang="lv-LV"/>
          </a:p>
        </p:txBody>
      </p:sp>
    </p:spTree>
    <p:extLst>
      <p:ext uri="{BB962C8B-B14F-4D97-AF65-F5344CB8AC3E}">
        <p14:creationId xmlns:p14="http://schemas.microsoft.com/office/powerpoint/2010/main" val="1059165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18</a:t>
            </a:fld>
            <a:endParaRPr lang="lv-LV"/>
          </a:p>
        </p:txBody>
      </p:sp>
    </p:spTree>
    <p:extLst>
      <p:ext uri="{BB962C8B-B14F-4D97-AF65-F5344CB8AC3E}">
        <p14:creationId xmlns:p14="http://schemas.microsoft.com/office/powerpoint/2010/main" val="104977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16D229-4ACD-644A-B809-45E9A4A8BA61}"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07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2</a:t>
            </a:fld>
            <a:endParaRPr lang="lv-LV"/>
          </a:p>
        </p:txBody>
      </p:sp>
    </p:spTree>
    <p:extLst>
      <p:ext uri="{BB962C8B-B14F-4D97-AF65-F5344CB8AC3E}">
        <p14:creationId xmlns:p14="http://schemas.microsoft.com/office/powerpoint/2010/main" val="2491786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16D229-4ACD-644A-B809-45E9A4A8BA61}"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219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21</a:t>
            </a:fld>
            <a:endParaRPr lang="lv-LV"/>
          </a:p>
        </p:txBody>
      </p:sp>
    </p:spTree>
    <p:extLst>
      <p:ext uri="{BB962C8B-B14F-4D97-AF65-F5344CB8AC3E}">
        <p14:creationId xmlns:p14="http://schemas.microsoft.com/office/powerpoint/2010/main" val="4036256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altLang="lv-LV" dirty="0" err="1"/>
              <a:t>Jaunsardzē</a:t>
            </a:r>
            <a:r>
              <a:rPr lang="lv-LV" altLang="lv-LV" dirty="0"/>
              <a:t> uzņem ikvienu Latvijas iedzīvotāju vecumā no 10 līdz 21 gadam neatkarīgi no dzimuma, valodas, reliģijas, politiskās vai citas pārliecības, nacionālās, etniskās vai sociālās izcelsmes.</a:t>
            </a:r>
          </a:p>
          <a:p>
            <a:r>
              <a:rPr lang="lv-LV" altLang="lv-LV" dirty="0"/>
              <a:t>Solījums: Es, Latvijas Republikas jaunsargs svinīgi apsolos nežēlot savus spēkus un prātu labākas dzīves veidošanai manas dzimtās zemes un Latvijas tautas labā. Apsolos pēc labākās sirdsapziņas veikt jaunsarga pienākumus.”</a:t>
            </a:r>
          </a:p>
          <a:p>
            <a:r>
              <a:rPr lang="lv-LV" altLang="lv-LV" dirty="0" err="1"/>
              <a:t>Jaunsardze</a:t>
            </a:r>
            <a:r>
              <a:rPr lang="lv-LV" altLang="lv-LV" dirty="0"/>
              <a:t> izveidota 1992. gada novembrī. </a:t>
            </a:r>
            <a:r>
              <a:rPr lang="lv-LV" altLang="lv-LV" baseline="0" dirty="0"/>
              <a:t> Šogad </a:t>
            </a:r>
            <a:r>
              <a:rPr lang="lv-LV" altLang="lv-LV" baseline="0" dirty="0" err="1"/>
              <a:t>Jaunsardze</a:t>
            </a:r>
            <a:r>
              <a:rPr lang="lv-LV" altLang="lv-LV" baseline="0" dirty="0"/>
              <a:t> svin 30 gadu jubileju.</a:t>
            </a:r>
            <a:endParaRPr lang="lv-LV" altLang="lv-LV" dirty="0"/>
          </a:p>
          <a:p>
            <a:r>
              <a:rPr lang="lv-LV" altLang="lv-LV" dirty="0" err="1"/>
              <a:t>Jaunsardze</a:t>
            </a:r>
            <a:r>
              <a:rPr lang="lv-LV" altLang="lv-LV" dirty="0"/>
              <a:t> darbojas visā Latvijā. Kustībā piedalās vairāk kā</a:t>
            </a:r>
            <a:r>
              <a:rPr lang="lv-LV" altLang="lv-LV" baseline="0" dirty="0"/>
              <a:t> 7</a:t>
            </a:r>
            <a:r>
              <a:rPr lang="lv-LV" altLang="lv-LV" dirty="0"/>
              <a:t>000 jaunsargu. </a:t>
            </a:r>
          </a:p>
          <a:p>
            <a:r>
              <a:rPr lang="lv-LV" altLang="lv-LV" dirty="0"/>
              <a:t>Jaunsargi iegūst zināšanas par valsts un armijas vēsturi. </a:t>
            </a:r>
          </a:p>
          <a:p>
            <a:r>
              <a:rPr lang="lv-LV" altLang="lv-LV" dirty="0"/>
              <a:t>Jaunsargi iegūst tūrisma, topogrāfijas, izdzīvošanas, pirmās palīdzības prasmes. </a:t>
            </a:r>
          </a:p>
          <a:p>
            <a:r>
              <a:rPr lang="lv-LV" altLang="lv-LV" dirty="0"/>
              <a:t>Jaunsargi piedalās patriotiskajos pasākumos – valsts svētkos, piemiņas un atceres pasākumos. </a:t>
            </a:r>
          </a:p>
          <a:p>
            <a:endParaRPr lang="lv-LV" altLang="lv-LV" dirty="0"/>
          </a:p>
          <a:p>
            <a:r>
              <a:rPr lang="lv-LV" sz="1200" b="1" kern="1200" dirty="0">
                <a:solidFill>
                  <a:schemeClr val="tx1"/>
                </a:solidFill>
                <a:effectLst/>
                <a:latin typeface="+mn-lt"/>
                <a:ea typeface="+mn-ea"/>
                <a:cs typeface="+mn-cs"/>
              </a:rPr>
              <a:t>Kā kļūt par jaunsargu?</a:t>
            </a:r>
            <a:endParaRPr lang="lv-LV" sz="1200" kern="1200" dirty="0">
              <a:solidFill>
                <a:schemeClr val="tx1"/>
              </a:solidFill>
              <a:effectLst/>
              <a:latin typeface="+mn-lt"/>
              <a:ea typeface="+mn-ea"/>
              <a:cs typeface="+mn-cs"/>
            </a:endParaRPr>
          </a:p>
          <a:p>
            <a:pPr lvl="0"/>
            <a:r>
              <a:rPr lang="lv-LV" sz="1200" kern="1200" dirty="0">
                <a:solidFill>
                  <a:schemeClr val="tx1"/>
                </a:solidFill>
                <a:effectLst/>
                <a:latin typeface="+mn-lt"/>
                <a:ea typeface="+mn-ea"/>
                <a:cs typeface="+mn-cs"/>
              </a:rPr>
              <a:t>- www.jic.gov.lv sadaļā “Kontaktinformācija” atrodi un izvēlies jaunsargu mācību vietu savas dzīvesvietas vai izglītības iestādes tuvumā.</a:t>
            </a:r>
          </a:p>
          <a:p>
            <a:pPr lvl="0"/>
            <a:r>
              <a:rPr lang="lv-LV" sz="1200" kern="1200" dirty="0">
                <a:solidFill>
                  <a:schemeClr val="tx1"/>
                </a:solidFill>
                <a:effectLst/>
                <a:latin typeface="+mn-lt"/>
                <a:ea typeface="+mn-ea"/>
                <a:cs typeface="+mn-cs"/>
              </a:rPr>
              <a:t>- Sazinies ar instruktoru, dodies uz jaunsargu mācību vietu un informē savus vecākus, jo </a:t>
            </a:r>
            <a:r>
              <a:rPr lang="lv-LV" sz="1200" kern="1200" dirty="0" err="1">
                <a:solidFill>
                  <a:schemeClr val="tx1"/>
                </a:solidFill>
                <a:effectLst/>
                <a:latin typeface="+mn-lt"/>
                <a:ea typeface="+mn-ea"/>
                <a:cs typeface="+mn-cs"/>
              </a:rPr>
              <a:t>Jaunsardzē</a:t>
            </a:r>
            <a:r>
              <a:rPr lang="lv-LV" sz="1200" kern="1200" dirty="0">
                <a:solidFill>
                  <a:schemeClr val="tx1"/>
                </a:solidFill>
                <a:effectLst/>
                <a:latin typeface="+mn-lt"/>
                <a:ea typeface="+mn-ea"/>
                <a:cs typeface="+mn-cs"/>
              </a:rPr>
              <a:t> uzņem tikai ar vecāku vai aizbildņu rakstisku piekrišanu.</a:t>
            </a:r>
          </a:p>
          <a:p>
            <a:r>
              <a:rPr lang="lv-LV" sz="1200" kern="1200" dirty="0">
                <a:solidFill>
                  <a:schemeClr val="tx1"/>
                </a:solidFill>
                <a:effectLst/>
                <a:latin typeface="+mn-lt"/>
                <a:ea typeface="+mn-ea"/>
                <a:cs typeface="+mn-cs"/>
              </a:rPr>
              <a:t>Jaunsardzes un informācijas centrs par bērna dalību kustībā «</a:t>
            </a:r>
            <a:r>
              <a:rPr lang="lv-LV" sz="1200" kern="1200" dirty="0" err="1">
                <a:solidFill>
                  <a:schemeClr val="tx1"/>
                </a:solidFill>
                <a:effectLst/>
                <a:latin typeface="+mn-lt"/>
                <a:ea typeface="+mn-ea"/>
                <a:cs typeface="+mn-cs"/>
              </a:rPr>
              <a:t>Jaunsardze</a:t>
            </a:r>
            <a:r>
              <a:rPr lang="lv-LV" sz="1200" kern="1200" dirty="0">
                <a:solidFill>
                  <a:schemeClr val="tx1"/>
                </a:solidFill>
                <a:effectLst/>
                <a:latin typeface="+mn-lt"/>
                <a:ea typeface="+mn-ea"/>
                <a:cs typeface="+mn-cs"/>
              </a:rPr>
              <a:t>» mācību gada sākumā slēdz līgumu ar viņa likumisko pārstāvi. Ja jaunietis sasniedzis 18 gadu vecumu, līgumu slēdz ar viņu.</a:t>
            </a:r>
          </a:p>
          <a:p>
            <a:r>
              <a:rPr lang="lv-LV" sz="1200" kern="1200" dirty="0">
                <a:solidFill>
                  <a:schemeClr val="tx1"/>
                </a:solidFill>
                <a:effectLst/>
                <a:latin typeface="+mn-lt"/>
                <a:ea typeface="+mn-ea"/>
                <a:cs typeface="+mn-cs"/>
              </a:rPr>
              <a:t>Ja līgums jau ir noslēgts, tad katra mācību gada sākumā līgumu slēdzēji rakstiski vienojas par līguma pagarināšanu.</a:t>
            </a:r>
          </a:p>
          <a:p>
            <a:pPr lvl="0"/>
            <a:r>
              <a:rPr lang="lv-LV" sz="1200" kern="1200" dirty="0">
                <a:solidFill>
                  <a:schemeClr val="tx1"/>
                </a:solidFill>
                <a:effectLst/>
                <a:latin typeface="+mn-lt"/>
                <a:ea typeface="+mn-ea"/>
                <a:cs typeface="+mn-cs"/>
              </a:rPr>
              <a:t>- 3 mēnešus darbojies aktīvi kā jaunsargu kandidāts.</a:t>
            </a:r>
          </a:p>
          <a:p>
            <a:pPr lvl="0"/>
            <a:r>
              <a:rPr lang="lv-LV" sz="1200" kern="1200" dirty="0">
                <a:solidFill>
                  <a:schemeClr val="tx1"/>
                </a:solidFill>
                <a:effectLst/>
                <a:latin typeface="+mn-lt"/>
                <a:ea typeface="+mn-ea"/>
                <a:cs typeface="+mn-cs"/>
              </a:rPr>
              <a:t>- Pēc sekmīgi izturēta pārbaudes laika dod svinīgo jaunsarga solījumu un kļūsti par jaunsargu.</a:t>
            </a:r>
          </a:p>
          <a:p>
            <a:pPr lvl="0"/>
            <a:r>
              <a:rPr lang="lv-LV" sz="1200" kern="1200" dirty="0">
                <a:solidFill>
                  <a:schemeClr val="tx1"/>
                </a:solidFill>
                <a:effectLst/>
                <a:latin typeface="+mn-lt"/>
                <a:ea typeface="+mn-ea"/>
                <a:cs typeface="+mn-cs"/>
              </a:rPr>
              <a:t>- Pēc solījuma pieņemšanas Tu saņemsi jaunsarga apliecību!</a:t>
            </a:r>
          </a:p>
          <a:p>
            <a:pPr lvl="0"/>
            <a:r>
              <a:rPr lang="lv-LV" sz="1200" kern="1200" dirty="0">
                <a:solidFill>
                  <a:schemeClr val="tx1"/>
                </a:solidFill>
                <a:effectLst/>
                <a:latin typeface="+mn-lt"/>
                <a:ea typeface="+mn-ea"/>
                <a:cs typeface="+mn-cs"/>
              </a:rPr>
              <a:t>- Tiem jauniešiem, kas būs apguvuši Jaunsardzes mācību programmu, būs priekšrocības kļūt par karavīriem. </a:t>
            </a:r>
          </a:p>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22</a:t>
            </a:fld>
            <a:endParaRPr lang="lv-LV"/>
          </a:p>
        </p:txBody>
      </p:sp>
    </p:spTree>
    <p:extLst>
      <p:ext uri="{BB962C8B-B14F-4D97-AF65-F5344CB8AC3E}">
        <p14:creationId xmlns:p14="http://schemas.microsoft.com/office/powerpoint/2010/main" val="1168070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23</a:t>
            </a:fld>
            <a:endParaRPr lang="lv-LV"/>
          </a:p>
        </p:txBody>
      </p:sp>
    </p:spTree>
    <p:extLst>
      <p:ext uri="{BB962C8B-B14F-4D97-AF65-F5344CB8AC3E}">
        <p14:creationId xmlns:p14="http://schemas.microsoft.com/office/powerpoint/2010/main" val="4231461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lv-LV" i="0" u="none" dirty="0"/>
              <a:t>Karavīra karjera</a:t>
            </a:r>
            <a:r>
              <a:rPr lang="lv-LV" i="0" u="none" baseline="0" dirty="0"/>
              <a:t> NBS: kareivis, instruktors, virsnieks. </a:t>
            </a:r>
            <a:endParaRPr lang="lv-LV" i="0" u="none" dirty="0"/>
          </a:p>
          <a:p>
            <a:pPr algn="l"/>
            <a:r>
              <a:rPr lang="lv-LV" i="0" u="sng" dirty="0"/>
              <a:t>Cik ilgi un kur jāmācās,</a:t>
            </a:r>
            <a:r>
              <a:rPr lang="lv-LV" i="0" u="sng" baseline="0" dirty="0"/>
              <a:t> lai kļūtu par karavīru? </a:t>
            </a:r>
          </a:p>
          <a:p>
            <a:pPr algn="l"/>
            <a:r>
              <a:rPr lang="lv-LV" i="0" u="none" baseline="0" dirty="0"/>
              <a:t>Jāiestājas Nacionālajā aizsardzības akadēmijā.</a:t>
            </a:r>
          </a:p>
          <a:p>
            <a:pPr eaLnBrk="1" hangingPunct="1">
              <a:spcBef>
                <a:spcPct val="0"/>
              </a:spcBef>
              <a:buFontTx/>
              <a:buNone/>
            </a:pPr>
            <a:r>
              <a:rPr lang="lv-LV" altLang="en-US" sz="1200" b="1" dirty="0">
                <a:solidFill>
                  <a:srgbClr val="000000"/>
                </a:solidFill>
                <a:latin typeface="Verdana" pitchFamily="34" charset="0"/>
              </a:rPr>
              <a:t>Dienestam kareivju amatos: </a:t>
            </a:r>
          </a:p>
          <a:p>
            <a:pPr eaLnBrk="1" hangingPunct="1">
              <a:spcBef>
                <a:spcPct val="0"/>
              </a:spcBef>
              <a:buFontTx/>
              <a:buNone/>
            </a:pPr>
            <a:r>
              <a:rPr lang="lv-LV" altLang="en-US" sz="1200" dirty="0">
                <a:solidFill>
                  <a:srgbClr val="000000"/>
                </a:solidFill>
                <a:latin typeface="Verdana" pitchFamily="34" charset="0"/>
              </a:rPr>
              <a:t>kareivja </a:t>
            </a:r>
            <a:r>
              <a:rPr lang="lv-LV" altLang="en-US" sz="1200" dirty="0" err="1">
                <a:solidFill>
                  <a:srgbClr val="000000"/>
                </a:solidFill>
                <a:latin typeface="Verdana" pitchFamily="34" charset="0"/>
              </a:rPr>
              <a:t>pamatapmācība</a:t>
            </a:r>
            <a:r>
              <a:rPr lang="lv-LV" altLang="en-US" sz="1200" dirty="0">
                <a:solidFill>
                  <a:srgbClr val="000000"/>
                </a:solidFill>
                <a:latin typeface="Verdana" pitchFamily="34" charset="0"/>
              </a:rPr>
              <a:t> (4 mēneši Kājnieku skolā). Vēlāk apmācības turpinās vienībā + papildus pēc nepieciešamības Valodu skolā, Sakaru skolā, Nesprāgušās munīcijas neitralizēšanas skolā, Jūras spēku mācību centrā</a:t>
            </a:r>
          </a:p>
          <a:p>
            <a:pPr eaLnBrk="1" hangingPunct="1">
              <a:spcBef>
                <a:spcPct val="0"/>
              </a:spcBef>
              <a:buFontTx/>
              <a:buNone/>
            </a:pPr>
            <a:r>
              <a:rPr lang="lv-LV" altLang="en-US" sz="1200" b="1" dirty="0">
                <a:solidFill>
                  <a:srgbClr val="000000"/>
                </a:solidFill>
                <a:latin typeface="Verdana" pitchFamily="34" charset="0"/>
              </a:rPr>
              <a:t>Dienestam instruktoru amatos:</a:t>
            </a:r>
          </a:p>
          <a:p>
            <a:pPr eaLnBrk="1" hangingPunct="1">
              <a:spcBef>
                <a:spcPct val="0"/>
              </a:spcBef>
              <a:buFontTx/>
              <a:buNone/>
            </a:pPr>
            <a:r>
              <a:rPr lang="lv-LV" altLang="en-US" sz="1200" dirty="0">
                <a:solidFill>
                  <a:srgbClr val="000000"/>
                </a:solidFill>
                <a:latin typeface="Verdana" pitchFamily="34" charset="0"/>
              </a:rPr>
              <a:t>pēc dienesta pieredzes iegūšanas jāturpina mācības Instruktoru skolā (2 mēneši)</a:t>
            </a:r>
          </a:p>
          <a:p>
            <a:pPr eaLnBrk="1" hangingPunct="1">
              <a:defRPr/>
            </a:pPr>
            <a:r>
              <a:rPr lang="lv-LV" altLang="en-US" sz="1200" b="1" dirty="0">
                <a:solidFill>
                  <a:prstClr val="black"/>
                </a:solidFill>
                <a:latin typeface="Verdana" pitchFamily="34" charset="0"/>
              </a:rPr>
              <a:t>Virsnieku profesijas iegūšanai:</a:t>
            </a:r>
          </a:p>
          <a:p>
            <a:pPr marL="285750" indent="-285750" eaLnBrk="1" hangingPunct="1">
              <a:buFont typeface="Arial" charset="0"/>
              <a:buChar char="•"/>
              <a:defRPr/>
            </a:pPr>
            <a:r>
              <a:rPr lang="lv-LV" altLang="en-US" sz="1200" dirty="0">
                <a:solidFill>
                  <a:prstClr val="black"/>
                </a:solidFill>
                <a:latin typeface="Verdana" pitchFamily="34" charset="0"/>
              </a:rPr>
              <a:t>Vidusskolu absolventiem</a:t>
            </a:r>
            <a:r>
              <a:rPr lang="lv-LV" altLang="en-US" sz="1200" u="none" dirty="0">
                <a:solidFill>
                  <a:prstClr val="black"/>
                </a:solidFill>
                <a:latin typeface="Verdana" pitchFamily="34" charset="0"/>
              </a:rPr>
              <a:t>: </a:t>
            </a:r>
            <a:r>
              <a:rPr lang="lv-LV" altLang="en-US" sz="1200" i="1" dirty="0" err="1">
                <a:solidFill>
                  <a:prstClr val="black"/>
                </a:solidFill>
                <a:latin typeface="Verdana" pitchFamily="34" charset="0"/>
              </a:rPr>
              <a:t>Kadetkandidāta</a:t>
            </a:r>
            <a:r>
              <a:rPr lang="lv-LV" altLang="en-US" sz="1200" i="1" dirty="0">
                <a:solidFill>
                  <a:prstClr val="black"/>
                </a:solidFill>
                <a:latin typeface="Verdana" pitchFamily="34" charset="0"/>
              </a:rPr>
              <a:t> kurss </a:t>
            </a:r>
            <a:r>
              <a:rPr lang="lv-LV" altLang="en-US" sz="1200" dirty="0">
                <a:solidFill>
                  <a:prstClr val="black"/>
                </a:solidFill>
                <a:latin typeface="Verdana" pitchFamily="34" charset="0"/>
              </a:rPr>
              <a:t>(21 nedēļa Kājnieku skolā un Instruktoru skolā) + studijas Nacionālajā aizsardzības akadēmijā (4 gadi 6 mēneši)</a:t>
            </a:r>
          </a:p>
          <a:p>
            <a:pPr marL="285750" indent="-285750" eaLnBrk="1" hangingPunct="1">
              <a:buFont typeface="Arial" charset="0"/>
              <a:buChar char="•"/>
              <a:defRPr/>
            </a:pPr>
            <a:r>
              <a:rPr lang="lv-LV" altLang="en-US" sz="1200" i="1" dirty="0">
                <a:solidFill>
                  <a:prstClr val="black"/>
                </a:solidFill>
                <a:latin typeface="Verdana" pitchFamily="34" charset="0"/>
              </a:rPr>
              <a:t>Augstskolu absolventiem</a:t>
            </a:r>
            <a:r>
              <a:rPr lang="lv-LV" altLang="en-US" sz="1200" dirty="0">
                <a:solidFill>
                  <a:prstClr val="black"/>
                </a:solidFill>
                <a:latin typeface="Verdana" pitchFamily="34" charset="0"/>
              </a:rPr>
              <a:t>: </a:t>
            </a:r>
            <a:r>
              <a:rPr lang="lv-LV" altLang="en-US" sz="1200" dirty="0" err="1">
                <a:solidFill>
                  <a:prstClr val="black"/>
                </a:solidFill>
                <a:latin typeface="Verdana" pitchFamily="34" charset="0"/>
              </a:rPr>
              <a:t>Kadetkandidāta</a:t>
            </a:r>
            <a:r>
              <a:rPr lang="lv-LV" altLang="en-US" sz="1200" dirty="0">
                <a:solidFill>
                  <a:prstClr val="black"/>
                </a:solidFill>
                <a:latin typeface="Verdana" pitchFamily="34" charset="0"/>
              </a:rPr>
              <a:t> kurss (29 nedēļas Kājnieku skolā un Instruktoru skolā) + studijas Nacionālajā aizsardzības akadēmijā  (1 gads 3 mēneši)</a:t>
            </a:r>
          </a:p>
          <a:p>
            <a:pPr marL="285750" marR="0" indent="-285750" algn="l" defTabSz="938213" rtl="0" eaLnBrk="1" fontAlgn="base" latinLnBrk="0" hangingPunct="1">
              <a:lnSpc>
                <a:spcPct val="100000"/>
              </a:lnSpc>
              <a:spcBef>
                <a:spcPct val="30000"/>
              </a:spcBef>
              <a:spcAft>
                <a:spcPct val="0"/>
              </a:spcAft>
              <a:buClrTx/>
              <a:buSzTx/>
              <a:buFont typeface="Arial" charset="0"/>
              <a:buChar char="•"/>
              <a:tabLst/>
              <a:defRPr/>
            </a:pPr>
            <a:r>
              <a:rPr lang="lv-LV" i="1" dirty="0">
                <a:effectLst/>
              </a:rPr>
              <a:t>Augstskolu absolventiem, kas ieguvuši vismaz bakalaura grādu vai otrā līmeņa profesionālo augstāko izglītību un teologa, jurista, ārsta, psihologa ,</a:t>
            </a:r>
            <a:r>
              <a:rPr lang="lv-LV" i="1" baseline="0" dirty="0">
                <a:effectLst/>
              </a:rPr>
              <a:t> </a:t>
            </a:r>
            <a:r>
              <a:rPr lang="lv-LV" i="1" dirty="0">
                <a:effectLst/>
              </a:rPr>
              <a:t>diriģenta vai IT speciālista kvalifikāciju</a:t>
            </a:r>
            <a:r>
              <a:rPr lang="lv-LV" dirty="0">
                <a:effectLst/>
              </a:rPr>
              <a:t>:</a:t>
            </a:r>
            <a:r>
              <a:rPr lang="lv-LV" baseline="0" dirty="0">
                <a:effectLst/>
              </a:rPr>
              <a:t> </a:t>
            </a:r>
            <a:r>
              <a:rPr lang="lv-LV" dirty="0">
                <a:effectLst/>
              </a:rPr>
              <a:t>Virsnieka speciālista </a:t>
            </a:r>
            <a:r>
              <a:rPr lang="lv-LV" dirty="0" err="1">
                <a:effectLst/>
              </a:rPr>
              <a:t>pamatkurss</a:t>
            </a:r>
            <a:r>
              <a:rPr lang="lv-LV" dirty="0">
                <a:effectLst/>
              </a:rPr>
              <a:t> (10</a:t>
            </a:r>
            <a:r>
              <a:rPr lang="lv-LV" baseline="0" dirty="0">
                <a:effectLst/>
              </a:rPr>
              <a:t> mēneši). Kursa </a:t>
            </a:r>
            <a:r>
              <a:rPr lang="lv-LV" dirty="0">
                <a:effectLst/>
              </a:rPr>
              <a:t>mērķis ir sagatavot militāros speciālistus, kuri pildīs kapelāna, jurista, ārsta, psihologa, diriģenta vai IT speciālista pienākumus NBS vienībās.</a:t>
            </a:r>
            <a:r>
              <a:rPr lang="lv-LV" baseline="0" dirty="0">
                <a:effectLst/>
              </a:rPr>
              <a:t> </a:t>
            </a:r>
          </a:p>
          <a:p>
            <a:r>
              <a:rPr lang="lv-LV" dirty="0"/>
              <a:t>Bezmaksas studijas, studējošie ir pilnā valsts apgādē.</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dirty="0"/>
              <a:t>Stabils atalgojums jau studiju laikā.</a:t>
            </a:r>
            <a:r>
              <a:rPr lang="lv-LV" sz="1200" kern="1200" dirty="0">
                <a:solidFill>
                  <a:schemeClr val="tx1"/>
                </a:solidFill>
                <a:effectLst/>
                <a:latin typeface="+mn-lt"/>
                <a:ea typeface="+mn-ea"/>
                <a:cs typeface="+mn-cs"/>
              </a:rPr>
              <a:t>                                                  </a:t>
            </a:r>
            <a:endParaRPr lang="lv-LV" dirty="0"/>
          </a:p>
          <a:p>
            <a:r>
              <a:rPr lang="lv-LV" dirty="0"/>
              <a:t>Apmaksāta veselības aprūpe un karavīra sociālās garantijas.</a:t>
            </a:r>
          </a:p>
          <a:p>
            <a:r>
              <a:rPr lang="lv-LV" dirty="0"/>
              <a:t>Nodrošināta dienesta vieta NBS. Pilnvērtīga karjera pēc akadēmijas absolvēšanas un stabils atalgojums.</a:t>
            </a:r>
          </a:p>
          <a:p>
            <a:endParaRPr lang="lv-LV" dirty="0"/>
          </a:p>
          <a:p>
            <a:r>
              <a:rPr lang="lv-LV" dirty="0"/>
              <a:t>Lai kļūtu par </a:t>
            </a:r>
            <a:r>
              <a:rPr lang="lv-LV" b="1" dirty="0"/>
              <a:t>zemessargu</a:t>
            </a:r>
            <a:r>
              <a:rPr lang="lv-LV" dirty="0"/>
              <a:t>, jāvēršas Zemessardzes bataljonā atbilstoši dzīves vietai.</a:t>
            </a:r>
          </a:p>
          <a:p>
            <a:r>
              <a:rPr lang="lv-LV" dirty="0"/>
              <a:t>Zemessargiem ir zemākas prasības attiecībā uz veselības stāvokli nekā profesionālā dienesta karavīriem.</a:t>
            </a:r>
          </a:p>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24</a:t>
            </a:fld>
            <a:endParaRPr lang="lv-LV"/>
          </a:p>
        </p:txBody>
      </p:sp>
    </p:spTree>
    <p:extLst>
      <p:ext uri="{BB962C8B-B14F-4D97-AF65-F5344CB8AC3E}">
        <p14:creationId xmlns:p14="http://schemas.microsoft.com/office/powerpoint/2010/main" val="2295149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Kāpēc Valstis karo;</a:t>
            </a:r>
          </a:p>
          <a:p>
            <a:pPr algn="just"/>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Ja valstis nevar sasniegt savus stratēģiskos mērķus ar citiem nacionālās varas instrumentiem, proti diplomātiju, informāciju, ekonomiku vai šiem visiem instrumentiem kopā, tad valsts var izvēlēties militāro varas instrumentu, lai sasniegtu savus mērķus. </a:t>
            </a:r>
            <a:endParaRPr kumimoji="0" lang="lv-LV" sz="120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Kas ir karš;</a:t>
            </a:r>
          </a:p>
          <a:p>
            <a:pPr lvl="0" algn="just"/>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«Karš ir vardarbīga gribu sadursme»</a:t>
            </a:r>
          </a:p>
          <a:p>
            <a:pPr marL="457200" lvl="0" indent="-457200" algn="just">
              <a:buAutoNum type="arabicPeriod"/>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Muskuļi jeb personā</a:t>
            </a:r>
            <a:r>
              <a:rPr lang="lv-LV"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ls</a:t>
            </a: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un militārā tehnika.</a:t>
            </a:r>
          </a:p>
          <a:p>
            <a:pPr marL="457200" lvl="0" indent="-457200" algn="just">
              <a:buAutoNum type="arabicPeriod"/>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Iemaņas jeb militārā apmācība.</a:t>
            </a:r>
          </a:p>
          <a:p>
            <a:pPr marL="457200" lvl="0" indent="-457200" algn="just">
              <a:buAutoNum type="arabicPeriod"/>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Gudrība.</a:t>
            </a:r>
          </a:p>
          <a:p>
            <a:pPr marL="457200" lvl="0" indent="-457200" algn="just">
              <a:buAutoNum type="arabicPeriod"/>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Spēcīga un vienota komanda.</a:t>
            </a:r>
          </a:p>
          <a:p>
            <a:pPr marL="457200" lvl="0" indent="-457200" algn="just">
              <a:buAutoNum type="arabicPeriod"/>
            </a:pPr>
            <a:r>
              <a:rPr lang="lv-LV" sz="1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Gribasspēks. </a:t>
            </a:r>
            <a:endParaRPr kumimoji="0" lang="lv-LV"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Kā Latvija aizsargā sevi;</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Nacionālo spēju stiprināšana, lai realizētu atturēšanas politiku (</a:t>
            </a:r>
            <a:r>
              <a:rPr kumimoji="0" lang="lv-LV"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muskuļi</a:t>
            </a: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Kolektīvā aizsardzība NATO ietvaros (</a:t>
            </a:r>
            <a:r>
              <a:rPr kumimoji="0" lang="lv-LV"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stipri draugi</a:t>
            </a: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kas paredz, ka uzbrukuma Latvijai gadījumā citas NATO dalībvalstis nāks Latvijai palīdzēt aizstāvēt Latvijas valsti;</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Valsts visaptverošā aizsardzība (</a:t>
            </a:r>
            <a:r>
              <a:rPr kumimoji="0" lang="lv-LV"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gribas spēks</a:t>
            </a: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ne tikai Latvijas bruņotajiem spēkiem, bet gan katram Latvijas pilsonim jāiesaistās Latvijas aizsardzībā.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Kā Latvijas pilsonim rīkoties krīzes situācijā?</a:t>
            </a:r>
          </a:p>
          <a:p>
            <a:pPr marL="457200" marR="0" lvl="0" indent="-457200" algn="just" defTabSz="914400" rtl="0" eaLnBrk="1" fontAlgn="auto" latinLnBrk="0" hangingPunct="1">
              <a:lnSpc>
                <a:spcPct val="100000"/>
              </a:lnSpc>
              <a:spcBef>
                <a:spcPts val="0"/>
              </a:spcBef>
              <a:spcAft>
                <a:spcPts val="0"/>
              </a:spcAft>
              <a:buClrTx/>
              <a:buSzTx/>
              <a:buAutoNum type="arabicPeriod"/>
              <a:tabLst/>
              <a:defRPr/>
            </a:pPr>
            <a:r>
              <a:rPr lang="lv-LV" sz="1200" dirty="0">
                <a:solidFill>
                  <a:prstClr val="black"/>
                </a:solidFill>
                <a:latin typeface="Times New Roman" panose="02020603050405020304" pitchFamily="18" charset="0"/>
                <a:cs typeface="Times New Roman" panose="02020603050405020304" pitchFamily="18" charset="0"/>
              </a:rPr>
              <a:t>Kā rīkoties krīzes gadījumā.</a:t>
            </a:r>
          </a:p>
          <a:p>
            <a:pPr marL="457200" marR="0" lvl="0" indent="-457200" algn="just" defTabSz="914400" rtl="0" eaLnBrk="1" fontAlgn="auto" latinLnBrk="0" hangingPunct="1">
              <a:lnSpc>
                <a:spcPct val="100000"/>
              </a:lnSpc>
              <a:spcBef>
                <a:spcPts val="0"/>
              </a:spcBef>
              <a:spcAft>
                <a:spcPts val="0"/>
              </a:spcAft>
              <a:buClrTx/>
              <a:buSzTx/>
              <a:buAutoNum type="arabicPeriod"/>
              <a:tabLst/>
              <a:defRPr/>
            </a:pPr>
            <a:r>
              <a:rPr kumimoji="0" lang="lv-LV" sz="1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Iesaistīšanās JS, VAM, ZS vai </a:t>
            </a:r>
            <a:r>
              <a:rPr lang="lv-LV" sz="1200" dirty="0">
                <a:solidFill>
                  <a:prstClr val="black"/>
                </a:solidFill>
                <a:latin typeface="Times New Roman" panose="02020603050405020304" pitchFamily="18" charset="0"/>
                <a:cs typeface="Times New Roman" panose="02020603050405020304" pitchFamily="18" charset="0"/>
              </a:rPr>
              <a:t>PD.</a:t>
            </a:r>
          </a:p>
          <a:p>
            <a:pPr marL="0" marR="0" lvl="0" indent="0" algn="just" defTabSz="914400" rtl="0" eaLnBrk="1" fontAlgn="auto" latinLnBrk="0" hangingPunct="1">
              <a:lnSpc>
                <a:spcPct val="100000"/>
              </a:lnSpc>
              <a:spcBef>
                <a:spcPts val="0"/>
              </a:spcBef>
              <a:spcAft>
                <a:spcPts val="0"/>
              </a:spcAft>
              <a:buClrTx/>
              <a:buSzTx/>
              <a:buNone/>
              <a:tabLst/>
              <a:defRPr/>
            </a:pPr>
            <a:r>
              <a:rPr kumimoji="0" lang="lv-LV" sz="1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Mobilizācija: 18. gadiem visus pilsoņus var mobilizēt. </a:t>
            </a:r>
          </a:p>
          <a:p>
            <a:pPr marL="0" marR="0" lvl="0" indent="0" algn="just" defTabSz="914400" rtl="0" eaLnBrk="1" fontAlgn="auto" latinLnBrk="0" hangingPunct="1">
              <a:lnSpc>
                <a:spcPct val="100000"/>
              </a:lnSpc>
              <a:spcBef>
                <a:spcPts val="0"/>
              </a:spcBef>
              <a:spcAft>
                <a:spcPts val="0"/>
              </a:spcAft>
              <a:buClrTx/>
              <a:buSzTx/>
              <a:buNone/>
              <a:tabLst/>
              <a:defRPr/>
            </a:pPr>
            <a:r>
              <a:rPr kumimoji="0" lang="lv-LV"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Šajā prezentācijā es jums uzskatāmi parādīju, ka Latvija ir drošībā. </a:t>
            </a: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25</a:t>
            </a:fld>
            <a:endParaRPr lang="lv-LV"/>
          </a:p>
        </p:txBody>
      </p:sp>
    </p:spTree>
    <p:extLst>
      <p:ext uri="{BB962C8B-B14F-4D97-AF65-F5344CB8AC3E}">
        <p14:creationId xmlns:p14="http://schemas.microsoft.com/office/powerpoint/2010/main" val="2656714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26</a:t>
            </a:fld>
            <a:endParaRPr lang="lv-LV"/>
          </a:p>
        </p:txBody>
      </p:sp>
    </p:spTree>
    <p:extLst>
      <p:ext uri="{BB962C8B-B14F-4D97-AF65-F5344CB8AC3E}">
        <p14:creationId xmlns:p14="http://schemas.microsoft.com/office/powerpoint/2010/main" val="127870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Lai saprastu Latvijas aizsardzības konceptu mēs runāsim par sekojošiem tematiem:</a:t>
            </a:r>
          </a:p>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3</a:t>
            </a:fld>
            <a:endParaRPr lang="lv-LV"/>
          </a:p>
        </p:txBody>
      </p:sp>
    </p:spTree>
    <p:extLst>
      <p:ext uri="{BB962C8B-B14F-4D97-AF65-F5344CB8AC3E}">
        <p14:creationId xmlns:p14="http://schemas.microsoft.com/office/powerpoint/2010/main" val="2218170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4</a:t>
            </a:fld>
            <a:endParaRPr lang="lv-LV"/>
          </a:p>
        </p:txBody>
      </p:sp>
    </p:spTree>
    <p:extLst>
      <p:ext uri="{BB962C8B-B14F-4D97-AF65-F5344CB8AC3E}">
        <p14:creationId xmlns:p14="http://schemas.microsoft.com/office/powerpoint/2010/main" val="278340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defRPr/>
            </a:pPr>
            <a:r>
              <a:rPr lang="lv-LV"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Ekonomiskais:</a:t>
            </a:r>
          </a:p>
          <a:p>
            <a:pPr marL="457200" indent="-457200">
              <a:buFont typeface="Arial" panose="020B0604020202020204" pitchFamily="34" charset="0"/>
              <a:buChar char="•"/>
              <a:defRPr/>
            </a:pPr>
            <a:r>
              <a:rPr lang="lv-LV"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Sadarbības līgumi;</a:t>
            </a:r>
          </a:p>
          <a:p>
            <a:pPr marL="457200" indent="-457200">
              <a:buFont typeface="Arial" panose="020B0604020202020204" pitchFamily="34" charset="0"/>
              <a:buChar char="•"/>
              <a:defRPr/>
            </a:pPr>
            <a:r>
              <a:rPr lang="lv-LV"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Monetārā politika – Eiropas savienībā: Eiro;</a:t>
            </a:r>
          </a:p>
          <a:p>
            <a:pPr marL="457200" indent="-457200">
              <a:buFont typeface="Arial" panose="020B0604020202020204" pitchFamily="34" charset="0"/>
              <a:buChar char="•"/>
              <a:defRPr/>
            </a:pPr>
            <a:r>
              <a:rPr lang="lv-LV"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Sankcijas – izslēgšana no SWIFT (nav iespējams veikt starptautiskus maksājumus).</a:t>
            </a:r>
          </a:p>
          <a:p>
            <a:pPr marL="0" indent="0">
              <a:buFont typeface="Arial" panose="020B0604020202020204" pitchFamily="34" charset="0"/>
              <a:buNone/>
              <a:defRPr/>
            </a:pPr>
            <a:r>
              <a:rPr lang="lv-LV"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Militārais:</a:t>
            </a:r>
          </a:p>
          <a:p>
            <a:pPr marL="914400" lvl="1" indent="-457200">
              <a:buFont typeface="Arial" panose="020B0604020202020204" pitchFamily="34" charset="0"/>
              <a:buChar char="•"/>
              <a:defRPr/>
            </a:pPr>
            <a:r>
              <a:rPr lang="lv-LV"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Valsts aizsardzība – «Nav vērts krāt zeltu, ja kāds ar tēraudu to var atņemt»</a:t>
            </a:r>
          </a:p>
          <a:p>
            <a:pPr marL="914400" lvl="1" indent="-457200">
              <a:buFont typeface="Arial" panose="020B0604020202020204" pitchFamily="34" charset="0"/>
              <a:buChar char="•"/>
              <a:defRPr/>
            </a:pPr>
            <a:r>
              <a:rPr lang="lv-LV"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Atbalsts sabiedrībai – NBS atbalsts robežsardzei nelegālo imigrantu aizturēšanā uz Latvijas-Baltkrievijas robežas;</a:t>
            </a:r>
          </a:p>
          <a:p>
            <a:pPr marL="914400" lvl="1" indent="-457200">
              <a:buFont typeface="Arial" panose="020B0604020202020204" pitchFamily="34" charset="0"/>
              <a:buChar char="•"/>
              <a:defRPr/>
            </a:pPr>
            <a:r>
              <a:rPr lang="lv-LV"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Militārā sadarbība – dalība starptautiskajās operācijas (Latvijas gadījumā: Kosova, Irāka, Afganistāna, Mali);</a:t>
            </a:r>
          </a:p>
          <a:p>
            <a:pPr marL="914400" lvl="1" indent="-457200">
              <a:buFont typeface="Arial" panose="020B0604020202020204" pitchFamily="34" charset="0"/>
              <a:buChar char="•"/>
              <a:defRPr/>
            </a:pPr>
            <a:r>
              <a:rPr lang="lv-LV"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Citu politisko mērķu sasniegšanai.</a:t>
            </a:r>
          </a:p>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5</a:t>
            </a:fld>
            <a:endParaRPr lang="lv-LV"/>
          </a:p>
        </p:txBody>
      </p:sp>
    </p:spTree>
    <p:extLst>
      <p:ext uri="{BB962C8B-B14F-4D97-AF65-F5344CB8AC3E}">
        <p14:creationId xmlns:p14="http://schemas.microsoft.com/office/powerpoint/2010/main" val="399323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Kad esam iepazinušies ar nacionālās varas instrumentiem, vēljoprojām paliek aktuāls jautājums – kāpēc valstis karo?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Ja valstis nevar sasniegt savus stratēģiskos mērķus ar citiem nacionālās varas instrumentiem, proti diplomātiju, informāciju, ekonomiku vai šiem visiem instrumentiem kopā, tad valsts var izvēlēties militāro varas instrumentu, lai sasniegtu savus mērķus. </a:t>
            </a:r>
          </a:p>
          <a:p>
            <a:pPr marL="0" marR="0" lvl="0" indent="0" algn="just" defTabSz="914400" rtl="0" eaLnBrk="1" fontAlgn="auto" latinLnBrk="0" hangingPunct="1">
              <a:lnSpc>
                <a:spcPct val="100000"/>
              </a:lnSpc>
              <a:spcBef>
                <a:spcPts val="0"/>
              </a:spcBef>
              <a:spcAft>
                <a:spcPts val="0"/>
              </a:spcAft>
              <a:buClrTx/>
              <a:buSzTx/>
              <a:buFontTx/>
              <a:buNone/>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Šī temata noslēgumā vēlētos uzsvērt, ka demokrātiskas valstis militāro varas instrumentu izmanto galējās nepieciešamības gadījumā, uzsvaru liekot uz diplomātiju, informāciju un ekonomiskiem rīkiem.</a:t>
            </a:r>
          </a:p>
          <a:p>
            <a:pPr marL="0" marR="0" lvl="0" indent="0" algn="just" defTabSz="914400" rtl="0" eaLnBrk="1" fontAlgn="auto" latinLnBrk="0" hangingPunct="1">
              <a:lnSpc>
                <a:spcPct val="100000"/>
              </a:lnSpc>
              <a:spcBef>
                <a:spcPts val="0"/>
              </a:spcBef>
              <a:spcAft>
                <a:spcPts val="0"/>
              </a:spcAft>
              <a:buClrTx/>
              <a:buSzTx/>
              <a:buFontTx/>
              <a:buNone/>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Manuprāt, vistrāpīgāk šo principu, ka militārais instruments ir visneefektīvākais, jau pirms 2,5 tūkstošiem gadiem aprakstījis senās Ķīnas militārās teorijas speciālists </a:t>
            </a:r>
            <a:r>
              <a:rPr lang="lv-LV"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Sun</a:t>
            </a: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lv-LV"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Tzu</a:t>
            </a: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kurš ir teicis :»Labs stratēģis nav tas, kurš 100 kaujās izcīna 100 uzvaras, bet gan tāds, kurš bez kara sasniedz savus stratēģiskos mērķus».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Morāli un ekonomiski neizdevīgs nacionālās varas instruments.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Morāli neizdevīgs, jo tiks saņemts nosodījums no citām valstīm.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Ekonomiski neizdevīgs, jo jāuztur sava armija, tiek atrauts darba spēks no valsts darba vietām, un par saviem līdzekļiem jāatjauno ieņemtā valsts. </a:t>
            </a:r>
          </a:p>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6</a:t>
            </a:fld>
            <a:endParaRPr lang="lv-LV"/>
          </a:p>
        </p:txBody>
      </p:sp>
    </p:spTree>
    <p:extLst>
      <p:ext uri="{BB962C8B-B14F-4D97-AF65-F5344CB8AC3E}">
        <p14:creationId xmlns:p14="http://schemas.microsoft.com/office/powerpoint/2010/main" val="2740505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ju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Tagad, kad esam noskaidrojuši, kāpēc valstis karo, mēģināsim saprast, kas ir karš.</a:t>
            </a:r>
            <a:endPar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Lai būtu lielāka skaidrība par to, kas ir karš, mēģināšu to izstāstīt </a:t>
            </a:r>
            <a:r>
              <a:rPr kumimoji="0" lang="lv-LV"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ar sadzīviska </a:t>
            </a: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piemēra palīdzību. Iedomājamies situāciju, ka skolas pagalmā ir jaunieši, kuri ir sastrīdējušies savā starpā, tātad nav līdzējusi ne informācijas apmaiņa, ne diplomātija, ne ekonomika. Šie jaunieši ir nolēmuši, ka nav citu variantu kā kautiņš.</a:t>
            </a:r>
          </a:p>
          <a:p>
            <a:pPr marL="0" marR="0" lvl="0" indent="0" algn="just" defTabSz="914400" rtl="0" eaLnBrk="1" fontAlgn="auto" latinLnBrk="0" hangingPunct="1">
              <a:lnSpc>
                <a:spcPct val="100000"/>
              </a:lnSpc>
              <a:spcBef>
                <a:spcPts val="0"/>
              </a:spcBef>
              <a:spcAft>
                <a:spcPts val="0"/>
              </a:spcAft>
              <a:buClrTx/>
              <a:buSzTx/>
              <a:buFontTx/>
              <a:buNone/>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Tad, kas ir svarīgi, lai kāda no pusēm uzvarētu kautiņā?</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Pirmkārt, jau jābūt muskuļiem, lai pēc iespējas vairāk varētu nodarīt pāri savam pretiniekam.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Otrkārt, jābūt iemaņām, proti, tie jaunieši, kuri trenējas cīņu sporta veidos gūs lielākus panākumus kautiņā.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Treškārt, jābūt gudram, respektīvi, jāizmanto dotās priekšrocības – jānostājas tā, lai pretiniekam spīdētu saule acīs vai jāuzkāpj uz paaugstinājuma, lai atrastos augstāk.</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Ceturtkārt, jāveido kolektīvs, tas nozīmē, ka jāapvienojas ar draugiem, kuri ir gatavi mani un es viņus aizstāvēt.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Piektkārt, un pats svarīgākais, jābūt gribai uzvarēt kautiņā, proti, kaut vai ir pārsista acs, ir jāturpina kauties, lai pretinieks saprastu, ka jūsu nodomi ir nopietni.</a:t>
            </a:r>
            <a:endPar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7</a:t>
            </a:fld>
            <a:endParaRPr lang="lv-LV"/>
          </a:p>
        </p:txBody>
      </p:sp>
    </p:spTree>
    <p:extLst>
      <p:ext uri="{BB962C8B-B14F-4D97-AF65-F5344CB8AC3E}">
        <p14:creationId xmlns:p14="http://schemas.microsoft.com/office/powerpoint/2010/main" val="18274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8</a:t>
            </a:fld>
            <a:endParaRPr lang="lv-LV"/>
          </a:p>
        </p:txBody>
      </p:sp>
    </p:spTree>
    <p:extLst>
      <p:ext uri="{BB962C8B-B14F-4D97-AF65-F5344CB8AC3E}">
        <p14:creationId xmlns:p14="http://schemas.microsoft.com/office/powerpoint/2010/main" val="2021086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Līdz šim esam apskatījuši divus tematus – pirmais: kāpēc valstis karo un otrais: kas ir karš.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Tagad pienācis laiks apskatīt tematu kā aizsargājam Latviju.</a:t>
            </a:r>
            <a:endPar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Latvijas valsts aizsardzības koncepcija paredz trīs būtiskas jomas valsts aizsardzībā:</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Nacionālo spēju stiprināšana;</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Kolektīvā aizsardzība;</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lang="lv-LV"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Valsts visaptverošā aizsardzība. </a:t>
            </a:r>
            <a:endPar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8F16D229-4ACD-644A-B809-45E9A4A8BA61}" type="slidenum">
              <a:rPr lang="lv-LV" smtClean="0"/>
              <a:pPr/>
              <a:t>9</a:t>
            </a:fld>
            <a:endParaRPr lang="lv-LV"/>
          </a:p>
        </p:txBody>
      </p:sp>
    </p:spTree>
    <p:extLst>
      <p:ext uri="{BB962C8B-B14F-4D97-AF65-F5344CB8AC3E}">
        <p14:creationId xmlns:p14="http://schemas.microsoft.com/office/powerpoint/2010/main" val="170427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15F1CE-5079-4B20-81C6-40615F1AF22D}" type="datetimeFigureOut">
              <a:rPr lang="lv-LV" smtClean="0"/>
              <a:t>07.03.2022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B9851B8-58E5-4615-BB9A-EC1CD9162FA6}" type="slidenum">
              <a:rPr lang="lv-LV" smtClean="0"/>
              <a:t>‹#›</a:t>
            </a:fld>
            <a:endParaRPr lang="lv-LV"/>
          </a:p>
        </p:txBody>
      </p:sp>
    </p:spTree>
    <p:extLst>
      <p:ext uri="{BB962C8B-B14F-4D97-AF65-F5344CB8AC3E}">
        <p14:creationId xmlns:p14="http://schemas.microsoft.com/office/powerpoint/2010/main" val="2808344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15F1CE-5079-4B20-81C6-40615F1AF22D}" type="datetimeFigureOut">
              <a:rPr lang="lv-LV" smtClean="0"/>
              <a:t>07.03.2022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B9851B8-58E5-4615-BB9A-EC1CD9162FA6}" type="slidenum">
              <a:rPr lang="lv-LV" smtClean="0"/>
              <a:t>‹#›</a:t>
            </a:fld>
            <a:endParaRPr lang="lv-LV"/>
          </a:p>
        </p:txBody>
      </p:sp>
    </p:spTree>
    <p:extLst>
      <p:ext uri="{BB962C8B-B14F-4D97-AF65-F5344CB8AC3E}">
        <p14:creationId xmlns:p14="http://schemas.microsoft.com/office/powerpoint/2010/main" val="263512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15F1CE-5079-4B20-81C6-40615F1AF22D}" type="datetimeFigureOut">
              <a:rPr lang="lv-LV" smtClean="0"/>
              <a:t>07.03.2022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B9851B8-58E5-4615-BB9A-EC1CD9162FA6}" type="slidenum">
              <a:rPr lang="lv-LV" smtClean="0"/>
              <a:t>‹#›</a:t>
            </a:fld>
            <a:endParaRPr lang="lv-LV"/>
          </a:p>
        </p:txBody>
      </p:sp>
    </p:spTree>
    <p:extLst>
      <p:ext uri="{BB962C8B-B14F-4D97-AF65-F5344CB8AC3E}">
        <p14:creationId xmlns:p14="http://schemas.microsoft.com/office/powerpoint/2010/main" val="2586486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595197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charset="0"/>
                <a:cs typeface="Verdana" charset="0"/>
              </a:defRPr>
            </a:lvl1pPr>
          </a:lstStyle>
          <a:p>
            <a:fld id="{8ADEDAEC-D67F-1841-9BA1-218C7DA20CEF}" type="slidenum">
              <a:rPr lang="en-US"/>
              <a:pPr/>
              <a:t>‹#›</a:t>
            </a:fld>
            <a:endParaRPr lang="en-US"/>
          </a:p>
        </p:txBody>
      </p:sp>
    </p:spTree>
    <p:extLst>
      <p:ext uri="{BB962C8B-B14F-4D97-AF65-F5344CB8AC3E}">
        <p14:creationId xmlns:p14="http://schemas.microsoft.com/office/powerpoint/2010/main" val="305528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15F1CE-5079-4B20-81C6-40615F1AF22D}" type="datetimeFigureOut">
              <a:rPr lang="lv-LV" smtClean="0"/>
              <a:t>07.03.2022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B9851B8-58E5-4615-BB9A-EC1CD9162FA6}" type="slidenum">
              <a:rPr lang="lv-LV" smtClean="0"/>
              <a:t>‹#›</a:t>
            </a:fld>
            <a:endParaRPr lang="lv-LV"/>
          </a:p>
        </p:txBody>
      </p:sp>
    </p:spTree>
    <p:extLst>
      <p:ext uri="{BB962C8B-B14F-4D97-AF65-F5344CB8AC3E}">
        <p14:creationId xmlns:p14="http://schemas.microsoft.com/office/powerpoint/2010/main" val="228163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15F1CE-5079-4B20-81C6-40615F1AF22D}" type="datetimeFigureOut">
              <a:rPr lang="lv-LV" smtClean="0"/>
              <a:t>07.03.2022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B9851B8-58E5-4615-BB9A-EC1CD9162FA6}" type="slidenum">
              <a:rPr lang="lv-LV" smtClean="0"/>
              <a:t>‹#›</a:t>
            </a:fld>
            <a:endParaRPr lang="lv-LV"/>
          </a:p>
        </p:txBody>
      </p:sp>
    </p:spTree>
    <p:extLst>
      <p:ext uri="{BB962C8B-B14F-4D97-AF65-F5344CB8AC3E}">
        <p14:creationId xmlns:p14="http://schemas.microsoft.com/office/powerpoint/2010/main" val="61198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15F1CE-5079-4B20-81C6-40615F1AF22D}" type="datetimeFigureOut">
              <a:rPr lang="lv-LV" smtClean="0"/>
              <a:t>07.03.2022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B9851B8-58E5-4615-BB9A-EC1CD9162FA6}" type="slidenum">
              <a:rPr lang="lv-LV" smtClean="0"/>
              <a:t>‹#›</a:t>
            </a:fld>
            <a:endParaRPr lang="lv-LV"/>
          </a:p>
        </p:txBody>
      </p:sp>
    </p:spTree>
    <p:extLst>
      <p:ext uri="{BB962C8B-B14F-4D97-AF65-F5344CB8AC3E}">
        <p14:creationId xmlns:p14="http://schemas.microsoft.com/office/powerpoint/2010/main" val="86898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15F1CE-5079-4B20-81C6-40615F1AF22D}" type="datetimeFigureOut">
              <a:rPr lang="lv-LV" smtClean="0"/>
              <a:t>07.03.2022</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AB9851B8-58E5-4615-BB9A-EC1CD9162FA6}" type="slidenum">
              <a:rPr lang="lv-LV" smtClean="0"/>
              <a:t>‹#›</a:t>
            </a:fld>
            <a:endParaRPr lang="lv-LV"/>
          </a:p>
        </p:txBody>
      </p:sp>
    </p:spTree>
    <p:extLst>
      <p:ext uri="{BB962C8B-B14F-4D97-AF65-F5344CB8AC3E}">
        <p14:creationId xmlns:p14="http://schemas.microsoft.com/office/powerpoint/2010/main" val="315676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15F1CE-5079-4B20-81C6-40615F1AF22D}" type="datetimeFigureOut">
              <a:rPr lang="lv-LV" smtClean="0"/>
              <a:t>07.03.2022</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B9851B8-58E5-4615-BB9A-EC1CD9162FA6}" type="slidenum">
              <a:rPr lang="lv-LV" smtClean="0"/>
              <a:t>‹#›</a:t>
            </a:fld>
            <a:endParaRPr lang="lv-LV"/>
          </a:p>
        </p:txBody>
      </p:sp>
    </p:spTree>
    <p:extLst>
      <p:ext uri="{BB962C8B-B14F-4D97-AF65-F5344CB8AC3E}">
        <p14:creationId xmlns:p14="http://schemas.microsoft.com/office/powerpoint/2010/main" val="328625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5F1CE-5079-4B20-81C6-40615F1AF22D}" type="datetimeFigureOut">
              <a:rPr lang="lv-LV" smtClean="0"/>
              <a:t>07.03.2022</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AB9851B8-58E5-4615-BB9A-EC1CD9162FA6}" type="slidenum">
              <a:rPr lang="lv-LV" smtClean="0"/>
              <a:t>‹#›</a:t>
            </a:fld>
            <a:endParaRPr lang="lv-LV"/>
          </a:p>
        </p:txBody>
      </p:sp>
    </p:spTree>
    <p:extLst>
      <p:ext uri="{BB962C8B-B14F-4D97-AF65-F5344CB8AC3E}">
        <p14:creationId xmlns:p14="http://schemas.microsoft.com/office/powerpoint/2010/main" val="22851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5F1CE-5079-4B20-81C6-40615F1AF22D}" type="datetimeFigureOut">
              <a:rPr lang="lv-LV" smtClean="0"/>
              <a:t>07.03.2022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B9851B8-58E5-4615-BB9A-EC1CD9162FA6}" type="slidenum">
              <a:rPr lang="lv-LV" smtClean="0"/>
              <a:t>‹#›</a:t>
            </a:fld>
            <a:endParaRPr lang="lv-LV"/>
          </a:p>
        </p:txBody>
      </p:sp>
    </p:spTree>
    <p:extLst>
      <p:ext uri="{BB962C8B-B14F-4D97-AF65-F5344CB8AC3E}">
        <p14:creationId xmlns:p14="http://schemas.microsoft.com/office/powerpoint/2010/main" val="103667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5F1CE-5079-4B20-81C6-40615F1AF22D}" type="datetimeFigureOut">
              <a:rPr lang="lv-LV" smtClean="0"/>
              <a:t>07.03.2022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B9851B8-58E5-4615-BB9A-EC1CD9162FA6}" type="slidenum">
              <a:rPr lang="lv-LV" smtClean="0"/>
              <a:t>‹#›</a:t>
            </a:fld>
            <a:endParaRPr lang="lv-LV"/>
          </a:p>
        </p:txBody>
      </p:sp>
    </p:spTree>
    <p:extLst>
      <p:ext uri="{BB962C8B-B14F-4D97-AF65-F5344CB8AC3E}">
        <p14:creationId xmlns:p14="http://schemas.microsoft.com/office/powerpoint/2010/main" val="44471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5F1CE-5079-4B20-81C6-40615F1AF22D}" type="datetimeFigureOut">
              <a:rPr lang="lv-LV" smtClean="0"/>
              <a:t>07.03.2022</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851B8-58E5-4615-BB9A-EC1CD9162FA6}" type="slidenum">
              <a:rPr lang="lv-LV" smtClean="0"/>
              <a:t>‹#›</a:t>
            </a:fld>
            <a:endParaRPr lang="lv-LV"/>
          </a:p>
        </p:txBody>
      </p:sp>
    </p:spTree>
    <p:extLst>
      <p:ext uri="{BB962C8B-B14F-4D97-AF65-F5344CB8AC3E}">
        <p14:creationId xmlns:p14="http://schemas.microsoft.com/office/powerpoint/2010/main" val="9411798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3.png"/><Relationship Id="rId7"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4.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4.svg"/><Relationship Id="rId15" Type="http://schemas.openxmlformats.org/officeDocument/2006/relationships/image" Target="../media/image34.jpeg"/><Relationship Id="rId10" Type="http://schemas.openxmlformats.org/officeDocument/2006/relationships/image" Target="../media/image29.jpeg"/><Relationship Id="rId4" Type="http://schemas.openxmlformats.org/officeDocument/2006/relationships/image" Target="../media/image3.png"/><Relationship Id="rId9" Type="http://schemas.openxmlformats.org/officeDocument/2006/relationships/image" Target="../media/image28.jpeg"/><Relationship Id="rId1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1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1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1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15.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1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15.png"/><Relationship Id="rId10" Type="http://schemas.openxmlformats.org/officeDocument/2006/relationships/image" Target="../media/image47.png"/><Relationship Id="rId4" Type="http://schemas.openxmlformats.org/officeDocument/2006/relationships/image" Target="../media/image4.sv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hyperlink" Target="https://www.dinsakerhet.se/siteassets/dinsakerhet.se/broschyren-om-krisen-eller-kriget-kommer/om-krisen-eller-kriget-kommer---engelska.pdf" TargetMode="External"/><Relationship Id="rId3" Type="http://schemas.openxmlformats.org/officeDocument/2006/relationships/image" Target="../media/image3.png"/><Relationship Id="rId7" Type="http://schemas.openxmlformats.org/officeDocument/2006/relationships/hyperlink" Target="http://kam.lt/download/56757/ka%20turime%20zinoti%20praktiniai%20patarimai%20en-el.pdf"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3.png"/><Relationship Id="rId7"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50.jpg"/><Relationship Id="rId5" Type="http://schemas.openxmlformats.org/officeDocument/2006/relationships/hyperlink" Target="http://www.jic.gov.lv/" TargetMode="Externa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5.jp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8.jp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57.jpg"/><Relationship Id="rId5" Type="http://schemas.openxmlformats.org/officeDocument/2006/relationships/image" Target="../media/image56.jpeg"/><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8" Type="http://schemas.openxmlformats.org/officeDocument/2006/relationships/hyperlink" Target="http://www.google.lv/url?sa=i&amp;rct=j&amp;q=&amp;esrc=s&amp;frm=1&amp;source=images&amp;cd=&amp;cad=rja&amp;uact=8&amp;ved=0CAcQjRw&amp;url=http://dirtydeal.lv/teatro/2014/11/03/makoni/&amp;ei=S2cSVZyQDobTygOB3IKgBw&amp;bvm=bv.89184060,d.bGQ&amp;psig=AFQjCNGWzuRS6mYjBNqRrIcN3kwIOQqYIw&amp;ust=1427355827757869" TargetMode="External"/><Relationship Id="rId13" Type="http://schemas.openxmlformats.org/officeDocument/2006/relationships/image" Target="../media/image63.png"/><Relationship Id="rId3" Type="http://schemas.openxmlformats.org/officeDocument/2006/relationships/image" Target="../media/image59.jpeg"/><Relationship Id="rId7" Type="http://schemas.openxmlformats.org/officeDocument/2006/relationships/image" Target="../media/image60.jpeg"/><Relationship Id="rId12" Type="http://schemas.openxmlformats.org/officeDocument/2006/relationships/hyperlink" Target="http://www.google.lv/url?sa=i&amp;rct=j&amp;q=&amp;esrc=s&amp;frm=1&amp;source=images&amp;cd=&amp;cad=rja&amp;uact=8&amp;ved=0CAcQjRw&amp;url=http://www.windowsphone.com/lv-lv/store/app/draugiem-lv/fe15f85c-fcd8-4db9-96e5-f9cab7a809a1&amp;ei=OmcSVeHMI-i8ygPQzoDoBA&amp;bvm=bv.89184060,d.bGQ&amp;psig=AFQjCNGWzuRS6mYjBNqRrIcN3kwIOQqYIw&amp;ust=1427355827757869" TargetMode="External"/><Relationship Id="rId2" Type="http://schemas.openxmlformats.org/officeDocument/2006/relationships/notesSlide" Target="../notesSlides/notesSlide26.xml"/><Relationship Id="rId16" Type="http://schemas.openxmlformats.org/officeDocument/2006/relationships/image" Target="../media/image66.png"/><Relationship Id="rId1" Type="http://schemas.openxmlformats.org/officeDocument/2006/relationships/slideLayout" Target="../slideLayouts/slideLayout13.xml"/><Relationship Id="rId6" Type="http://schemas.openxmlformats.org/officeDocument/2006/relationships/hyperlink" Target="http://www.google.lv/url?sa=i&amp;rct=j&amp;q=&amp;esrc=s&amp;frm=1&amp;source=images&amp;cd=&amp;cad=rja&amp;uact=8&amp;ved=0CAcQjRw&amp;url=http://osc-vector.com/tag/small-twitter-icon&amp;ei=b2YSVajSCcKnygPnvYDABQ&amp;bvm=bv.89184060,d.bGQ&amp;psig=AFQjCNHutKlRMa2yT8Rs16pFujxzI8fF5w&amp;ust=1427355609001968" TargetMode="External"/><Relationship Id="rId11" Type="http://schemas.openxmlformats.org/officeDocument/2006/relationships/image" Target="../media/image62.jpeg"/><Relationship Id="rId5" Type="http://schemas.openxmlformats.org/officeDocument/2006/relationships/image" Target="../media/image4.svg"/><Relationship Id="rId15" Type="http://schemas.openxmlformats.org/officeDocument/2006/relationships/image" Target="../media/image65.tmp"/><Relationship Id="rId10" Type="http://schemas.openxmlformats.org/officeDocument/2006/relationships/hyperlink" Target="http://www.google.lv/url?sa=i&amp;rct=j&amp;q=&amp;esrc=s&amp;frm=1&amp;source=images&amp;cd=&amp;cad=rja&amp;uact=8&amp;ved=0CAcQjRw&amp;url=http://pixgood.com/small-youtube-play-icon.html&amp;ei=LGYSVcgPi_vLA4-lgZAF&amp;bvm=bv.89184060,d.bGQ&amp;psig=AFQjCNHcwl4gV85rh0axAaEobxiyCyCA1Q&amp;ust=1427355547183238" TargetMode="External"/><Relationship Id="rId4" Type="http://schemas.openxmlformats.org/officeDocument/2006/relationships/image" Target="../media/image3.png"/><Relationship Id="rId9" Type="http://schemas.openxmlformats.org/officeDocument/2006/relationships/image" Target="../media/image61.png"/><Relationship Id="rId14" Type="http://schemas.openxmlformats.org/officeDocument/2006/relationships/image" Target="../media/image64.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sv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3146418"/>
            <a:ext cx="10363200" cy="960442"/>
          </a:xfrm>
        </p:spPr>
        <p:txBody>
          <a:bodyPr>
            <a:normAutofit/>
          </a:bodyPr>
          <a:lstStyle/>
          <a:p>
            <a:r>
              <a:rPr lang="lv-LV" dirty="0"/>
              <a:t>Kā sargājam Latviju?</a:t>
            </a:r>
          </a:p>
        </p:txBody>
      </p:sp>
      <p:sp>
        <p:nvSpPr>
          <p:cNvPr id="3" name="Text Placeholder 2">
            <a:extLst>
              <a:ext uri="{FF2B5EF4-FFF2-40B4-BE49-F238E27FC236}">
                <a16:creationId xmlns="" xmlns:a16="http://schemas.microsoft.com/office/drawing/2014/main" id="{3DCA32AA-785A-4D83-AEE7-63B1419D3998}"/>
              </a:ext>
            </a:extLst>
          </p:cNvPr>
          <p:cNvSpPr>
            <a:spLocks noGrp="1"/>
          </p:cNvSpPr>
          <p:nvPr>
            <p:ph type="body" sz="quarter" idx="10"/>
          </p:nvPr>
        </p:nvSpPr>
        <p:spPr/>
        <p:txBody>
          <a:bodyPr/>
          <a:lstStyle/>
          <a:p>
            <a:r>
              <a:rPr lang="lv-LV" dirty="0">
                <a:latin typeface="Verdana" charset="0"/>
                <a:ea typeface="ＭＳ Ｐゴシック" charset="0"/>
                <a:cs typeface="Verdana" charset="0"/>
              </a:rPr>
              <a:t>Aivis Mirbahs</a:t>
            </a:r>
          </a:p>
        </p:txBody>
      </p:sp>
      <p:sp>
        <p:nvSpPr>
          <p:cNvPr id="4" name="Text Placeholder 3">
            <a:extLst>
              <a:ext uri="{FF2B5EF4-FFF2-40B4-BE49-F238E27FC236}">
                <a16:creationId xmlns="" xmlns:a16="http://schemas.microsoft.com/office/drawing/2014/main" id="{981068DE-812F-4231-A8AF-D4B4174BAA12}"/>
              </a:ext>
            </a:extLst>
          </p:cNvPr>
          <p:cNvSpPr>
            <a:spLocks noGrp="1"/>
          </p:cNvSpPr>
          <p:nvPr>
            <p:ph type="body" sz="quarter" idx="11"/>
          </p:nvPr>
        </p:nvSpPr>
        <p:spPr>
          <a:xfrm>
            <a:off x="2209800" y="4999038"/>
            <a:ext cx="7772400" cy="639762"/>
          </a:xfrm>
        </p:spPr>
        <p:txBody>
          <a:bodyPr/>
          <a:lstStyle/>
          <a:p>
            <a:r>
              <a:rPr lang="lv-LV" dirty="0" err="1">
                <a:latin typeface="Verdana" charset="0"/>
                <a:ea typeface="ＭＳ Ｐゴシック" charset="0"/>
              </a:rPr>
              <a:t>Jaunsardzes</a:t>
            </a:r>
            <a:r>
              <a:rPr lang="lv-LV" dirty="0">
                <a:latin typeface="Verdana" charset="0"/>
                <a:ea typeface="ＭＳ Ｐゴシック" charset="0"/>
              </a:rPr>
              <a:t> centra direktors</a:t>
            </a:r>
            <a:endParaRPr lang="lv-LV" dirty="0"/>
          </a:p>
          <a:p>
            <a:endParaRPr lang="lv-LV" dirty="0"/>
          </a:p>
        </p:txBody>
      </p:sp>
      <p:sp>
        <p:nvSpPr>
          <p:cNvPr id="2" name="Rectangle 1"/>
          <p:cNvSpPr/>
          <p:nvPr/>
        </p:nvSpPr>
        <p:spPr>
          <a:xfrm>
            <a:off x="3097530" y="125730"/>
            <a:ext cx="6435090" cy="262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598" y="9847"/>
            <a:ext cx="2752803" cy="2597883"/>
          </a:xfrm>
          <a:prstGeom prst="rect">
            <a:avLst/>
          </a:prstGeom>
        </p:spPr>
      </p:pic>
    </p:spTree>
    <p:extLst>
      <p:ext uri="{BB962C8B-B14F-4D97-AF65-F5344CB8AC3E}">
        <p14:creationId xmlns:p14="http://schemas.microsoft.com/office/powerpoint/2010/main" val="3571424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CB38E002-342A-4C41-9A6D-C6BAF02FA359}"/>
              </a:ext>
            </a:extLst>
          </p:cNvPr>
          <p:cNvSpPr/>
          <p:nvPr/>
        </p:nvSpPr>
        <p:spPr>
          <a:xfrm>
            <a:off x="1524000" y="1559678"/>
            <a:ext cx="7810501" cy="337133"/>
          </a:xfrm>
          <a:prstGeom prst="rect">
            <a:avLst/>
          </a:prstGeom>
          <a:solidFill>
            <a:srgbClr val="DAD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 xmlns:a16="http://schemas.microsoft.com/office/drawing/2014/main" id="{FA5095A1-68A9-42FA-A1B5-48241B56CFCC}"/>
              </a:ext>
            </a:extLst>
          </p:cNvPr>
          <p:cNvSpPr/>
          <p:nvPr/>
        </p:nvSpPr>
        <p:spPr>
          <a:xfrm>
            <a:off x="7340600" y="341301"/>
            <a:ext cx="3174632" cy="646331"/>
          </a:xfrm>
          <a:prstGeom prst="rect">
            <a:avLst/>
          </a:prstGeom>
        </p:spPr>
        <p:txBody>
          <a:bodyPr wrap="square">
            <a:spAutoFit/>
          </a:bodyPr>
          <a:lstStyle/>
          <a:p>
            <a:pPr algn="r" defTabSz="914400">
              <a:defRPr/>
            </a:pPr>
            <a:r>
              <a:rPr lang="lv-LV" altLang="en-US" b="1" dirty="0">
                <a:latin typeface="Arial" panose="020B0604020202020204" pitchFamily="34" charset="0"/>
                <a:ea typeface="Verdana" panose="020B0604030504040204" pitchFamily="34" charset="0"/>
                <a:cs typeface="Arial" panose="020B0604020202020204" pitchFamily="34" charset="0"/>
              </a:rPr>
              <a:t>Nacionālie</a:t>
            </a:r>
            <a:r>
              <a:rPr lang="lv-LV" altLang="en-US" b="1" dirty="0">
                <a:solidFill>
                  <a:srgbClr val="464D15"/>
                </a:solidFill>
                <a:latin typeface="Arial" panose="020B0604020202020204" pitchFamily="34" charset="0"/>
                <a:ea typeface="Verdana" panose="020B0604030504040204" pitchFamily="34" charset="0"/>
                <a:cs typeface="Arial" panose="020B0604020202020204" pitchFamily="34" charset="0"/>
              </a:rPr>
              <a:t> </a:t>
            </a:r>
            <a:r>
              <a:rPr lang="lv-LV" altLang="en-US" b="1" dirty="0">
                <a:latin typeface="Arial" panose="020B0604020202020204" pitchFamily="34" charset="0"/>
                <a:ea typeface="Verdana" panose="020B0604030504040204" pitchFamily="34" charset="0"/>
                <a:cs typeface="Arial" panose="020B0604020202020204" pitchFamily="34" charset="0"/>
              </a:rPr>
              <a:t>bruņotie spēki</a:t>
            </a:r>
            <a:endParaRPr lang="lv-LV" altLang="lv-LV" b="1" dirty="0">
              <a:latin typeface="Arial" panose="020B0604020202020204" pitchFamily="34" charset="0"/>
              <a:ea typeface="Verdana" panose="020B0604030504040204" pitchFamily="34" charset="0"/>
              <a:cs typeface="Arial" panose="020B0604020202020204" pitchFamily="34" charset="0"/>
            </a:endParaRPr>
          </a:p>
          <a:p>
            <a:pPr algn="r" defTabSz="914400">
              <a:defRPr/>
            </a:pPr>
            <a:endParaRPr lang="lv-LV"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sp>
        <p:nvSpPr>
          <p:cNvPr id="3" name="Rectangle 2">
            <a:extLst>
              <a:ext uri="{FF2B5EF4-FFF2-40B4-BE49-F238E27FC236}">
                <a16:creationId xmlns="" xmlns:a16="http://schemas.microsoft.com/office/drawing/2014/main" id="{D8D9C849-E7AB-46B6-BB71-F320FAEE13D3}"/>
              </a:ext>
            </a:extLst>
          </p:cNvPr>
          <p:cNvSpPr/>
          <p:nvPr/>
        </p:nvSpPr>
        <p:spPr>
          <a:xfrm>
            <a:off x="2177686" y="1527478"/>
            <a:ext cx="3057247" cy="369332"/>
          </a:xfrm>
          <a:prstGeom prst="rect">
            <a:avLst/>
          </a:prstGeom>
        </p:spPr>
        <p:txBody>
          <a:bodyPr wrap="none">
            <a:spAutoFit/>
          </a:bodyPr>
          <a:lstStyle/>
          <a:p>
            <a:pPr defTabSz="703660" eaLnBrk="0" fontAlgn="base" hangingPunct="0">
              <a:spcBef>
                <a:spcPct val="0"/>
              </a:spcBef>
              <a:spcAft>
                <a:spcPct val="0"/>
              </a:spcAft>
              <a:defRPr/>
            </a:pPr>
            <a:r>
              <a:rPr lang="lv-LV" altLang="en-US" b="1" dirty="0">
                <a:solidFill>
                  <a:srgbClr val="464D15"/>
                </a:solidFill>
                <a:latin typeface="Arial" panose="020B0604020202020204" pitchFamily="34" charset="0"/>
                <a:ea typeface="Verdana" panose="020B0604030504040204" pitchFamily="34" charset="0"/>
                <a:cs typeface="Arial" panose="020B0604020202020204" pitchFamily="34" charset="0"/>
              </a:rPr>
              <a:t>Nacionālie bruņotie spēki:</a:t>
            </a:r>
            <a:endParaRPr lang="lv-LV" altLang="lv-LV" b="1" dirty="0">
              <a:solidFill>
                <a:srgbClr val="464D15"/>
              </a:solidFill>
              <a:latin typeface="Arial" panose="020B0604020202020204" pitchFamily="34" charset="0"/>
              <a:ea typeface="Verdana" panose="020B0604030504040204" pitchFamily="34" charset="0"/>
              <a:cs typeface="Arial" panose="020B0604020202020204" pitchFamily="34" charset="0"/>
            </a:endParaRPr>
          </a:p>
        </p:txBody>
      </p:sp>
      <p:sp>
        <p:nvSpPr>
          <p:cNvPr id="17" name="Content Placeholder 2">
            <a:extLst>
              <a:ext uri="{FF2B5EF4-FFF2-40B4-BE49-F238E27FC236}">
                <a16:creationId xmlns="" xmlns:a16="http://schemas.microsoft.com/office/drawing/2014/main" id="{E1E77B01-5E5D-4912-84BB-E318402DA011}"/>
              </a:ext>
            </a:extLst>
          </p:cNvPr>
          <p:cNvSpPr txBox="1">
            <a:spLocks/>
          </p:cNvSpPr>
          <p:nvPr/>
        </p:nvSpPr>
        <p:spPr>
          <a:xfrm>
            <a:off x="4905229" y="2079928"/>
            <a:ext cx="4629297" cy="457832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defTabSz="685800">
              <a:spcBef>
                <a:spcPts val="750"/>
              </a:spcBef>
              <a:buFont typeface="Arial" panose="020B0604020202020204" pitchFamily="34" charset="0"/>
              <a:buChar char="•"/>
              <a:defRPr/>
            </a:pPr>
            <a:r>
              <a:rPr lang="lv-LV" sz="1600" dirty="0">
                <a:solidFill>
                  <a:srgbClr val="464D15"/>
                </a:solidFill>
                <a:latin typeface="Arial" panose="020B0604020202020204" pitchFamily="34" charset="0"/>
                <a:ea typeface="Verdana" panose="020B0604030504040204" pitchFamily="34" charset="0"/>
                <a:cs typeface="Arial" panose="020B0604020202020204" pitchFamily="34" charset="0"/>
              </a:rPr>
              <a:t>Ir organizēta un apbruņota tautas daļa. </a:t>
            </a:r>
          </a:p>
          <a:p>
            <a:pPr algn="l" defTabSz="685800">
              <a:spcBef>
                <a:spcPts val="750"/>
              </a:spcBef>
              <a:defRPr/>
            </a:pPr>
            <a:endParaRPr lang="lv-LV" altLang="en-US" sz="1600" dirty="0">
              <a:solidFill>
                <a:srgbClr val="464D15"/>
              </a:solidFill>
              <a:latin typeface="Arial" panose="020B0604020202020204" pitchFamily="34" charset="0"/>
              <a:ea typeface="Verdana" panose="020B0604030504040204" pitchFamily="34" charset="0"/>
              <a:cs typeface="Arial" panose="020B0604020202020204" pitchFamily="34" charset="0"/>
            </a:endParaRPr>
          </a:p>
          <a:p>
            <a:pPr marL="257175" indent="-257175" algn="l" defTabSz="685800">
              <a:spcBef>
                <a:spcPts val="750"/>
              </a:spcBef>
              <a:buFont typeface="Arial" panose="020B0604020202020204" pitchFamily="34" charset="0"/>
              <a:buChar char="•"/>
              <a:defRPr/>
            </a:pPr>
            <a:r>
              <a:rPr lang="lv-LV" altLang="en-US" sz="1600" b="1" dirty="0">
                <a:solidFill>
                  <a:srgbClr val="464D15"/>
                </a:solidFill>
                <a:latin typeface="Arial" panose="020B0604020202020204" pitchFamily="34" charset="0"/>
                <a:ea typeface="Verdana" panose="020B0604030504040204" pitchFamily="34" charset="0"/>
                <a:cs typeface="Arial" panose="020B0604020202020204" pitchFamily="34" charset="0"/>
              </a:rPr>
              <a:t>Aizsargā</a:t>
            </a:r>
            <a:r>
              <a:rPr lang="lv-LV" altLang="en-US" sz="1600" dirty="0">
                <a:solidFill>
                  <a:srgbClr val="464D15"/>
                </a:solidFill>
                <a:latin typeface="Arial" panose="020B0604020202020204" pitchFamily="34" charset="0"/>
                <a:ea typeface="Verdana" panose="020B0604030504040204" pitchFamily="34" charset="0"/>
                <a:cs typeface="Arial" panose="020B0604020202020204" pitchFamily="34" charset="0"/>
              </a:rPr>
              <a:t> valsts suverenitāti, teritoriālo nedalāmību un iedzīvotājus no agresijas.</a:t>
            </a:r>
          </a:p>
          <a:p>
            <a:pPr algn="l" defTabSz="685800">
              <a:spcBef>
                <a:spcPts val="750"/>
              </a:spcBef>
              <a:defRPr/>
            </a:pPr>
            <a:endParaRPr lang="lv-LV" altLang="en-US" sz="1600" dirty="0">
              <a:solidFill>
                <a:srgbClr val="464D15"/>
              </a:solidFill>
              <a:latin typeface="Arial" panose="020B0604020202020204" pitchFamily="34" charset="0"/>
              <a:ea typeface="Verdana" panose="020B0604030504040204" pitchFamily="34" charset="0"/>
              <a:cs typeface="Arial" panose="020B0604020202020204" pitchFamily="34" charset="0"/>
            </a:endParaRPr>
          </a:p>
          <a:p>
            <a:pPr marL="257175" indent="-257175" algn="l" defTabSz="685800">
              <a:spcBef>
                <a:spcPts val="750"/>
              </a:spcBef>
              <a:buFont typeface="Arial" panose="020B0604020202020204" pitchFamily="34" charset="0"/>
              <a:buChar char="•"/>
              <a:defRPr/>
            </a:pPr>
            <a:r>
              <a:rPr lang="lv-LV" sz="1600" dirty="0">
                <a:solidFill>
                  <a:srgbClr val="464D15"/>
                </a:solidFill>
                <a:latin typeface="Arial" panose="020B0604020202020204" pitchFamily="34" charset="0"/>
                <a:ea typeface="Verdana" panose="020B0604030504040204" pitchFamily="34" charset="0"/>
                <a:cs typeface="Arial" panose="020B0604020202020204" pitchFamily="34" charset="0"/>
              </a:rPr>
              <a:t>Augstākais vadonis ir </a:t>
            </a:r>
            <a:r>
              <a:rPr lang="lv-LV" sz="1600" b="1" dirty="0">
                <a:solidFill>
                  <a:srgbClr val="464D15"/>
                </a:solidFill>
                <a:latin typeface="Arial" panose="020B0604020202020204" pitchFamily="34" charset="0"/>
                <a:ea typeface="Verdana" panose="020B0604030504040204" pitchFamily="34" charset="0"/>
                <a:cs typeface="Arial" panose="020B0604020202020204" pitchFamily="34" charset="0"/>
              </a:rPr>
              <a:t>Valsts prezidents</a:t>
            </a:r>
            <a:r>
              <a:rPr lang="lv-LV" sz="1600" dirty="0">
                <a:solidFill>
                  <a:srgbClr val="464D15"/>
                </a:solidFill>
                <a:latin typeface="Arial" panose="020B0604020202020204" pitchFamily="34" charset="0"/>
                <a:ea typeface="Verdana" panose="020B0604030504040204" pitchFamily="34" charset="0"/>
                <a:cs typeface="Arial" panose="020B0604020202020204" pitchFamily="34" charset="0"/>
              </a:rPr>
              <a:t>.</a:t>
            </a:r>
            <a:endParaRPr lang="lv-LV" altLang="en-US" sz="1600" dirty="0">
              <a:solidFill>
                <a:srgbClr val="464D15"/>
              </a:solidFill>
              <a:latin typeface="Arial" panose="020B0604020202020204" pitchFamily="34" charset="0"/>
              <a:ea typeface="Verdana" panose="020B0604030504040204" pitchFamily="34" charset="0"/>
              <a:cs typeface="Arial" panose="020B0604020202020204" pitchFamily="34" charset="0"/>
            </a:endParaRPr>
          </a:p>
          <a:p>
            <a:pPr algn="l" defTabSz="685800">
              <a:spcBef>
                <a:spcPts val="750"/>
              </a:spcBef>
              <a:defRPr/>
            </a:pPr>
            <a:endParaRPr lang="lv-LV" altLang="en-US" sz="1600" dirty="0">
              <a:solidFill>
                <a:srgbClr val="464D15"/>
              </a:solidFill>
              <a:latin typeface="Arial" panose="020B0604020202020204" pitchFamily="34" charset="0"/>
              <a:ea typeface="Verdana" panose="020B0604030504040204" pitchFamily="34" charset="0"/>
              <a:cs typeface="Arial" panose="020B0604020202020204" pitchFamily="34" charset="0"/>
            </a:endParaRPr>
          </a:p>
          <a:p>
            <a:pPr marL="257175" indent="-257175" algn="l" defTabSz="685800">
              <a:spcBef>
                <a:spcPts val="750"/>
              </a:spcBef>
              <a:buFont typeface="Arial" panose="020B0604020202020204" pitchFamily="34" charset="0"/>
              <a:buChar char="•"/>
              <a:defRPr/>
            </a:pPr>
            <a:r>
              <a:rPr lang="lv-LV" sz="1600" b="1" dirty="0">
                <a:solidFill>
                  <a:srgbClr val="464D15"/>
                </a:solidFill>
                <a:latin typeface="Arial" panose="020B0604020202020204" pitchFamily="34" charset="0"/>
                <a:ea typeface="Verdana" panose="020B0604030504040204" pitchFamily="34" charset="0"/>
                <a:cs typeface="Arial" panose="020B0604020202020204" pitchFamily="34" charset="0"/>
              </a:rPr>
              <a:t>G</a:t>
            </a:r>
            <a:r>
              <a:rPr lang="lv-LV" sz="1600" b="1" dirty="0" err="1">
                <a:solidFill>
                  <a:srgbClr val="464D15"/>
                </a:solidFill>
                <a:latin typeface="Arial" panose="020B0604020202020204" pitchFamily="34" charset="0"/>
                <a:ea typeface="Verdana" panose="020B0604030504040204" pitchFamily="34" charset="0"/>
                <a:cs typeface="Arial" panose="020B0604020202020204" pitchFamily="34" charset="0"/>
              </a:rPr>
              <a:t>alvenie</a:t>
            </a:r>
            <a:r>
              <a:rPr lang="lv-LV" sz="1600" b="1" dirty="0">
                <a:solidFill>
                  <a:srgbClr val="464D15"/>
                </a:solidFill>
                <a:latin typeface="Arial" panose="020B0604020202020204" pitchFamily="34" charset="0"/>
                <a:ea typeface="Verdana" panose="020B0604030504040204" pitchFamily="34" charset="0"/>
                <a:cs typeface="Arial" panose="020B0604020202020204" pitchFamily="34" charset="0"/>
              </a:rPr>
              <a:t> uzdevumi </a:t>
            </a:r>
            <a:r>
              <a:rPr lang="lv-LV" sz="1600" dirty="0">
                <a:solidFill>
                  <a:srgbClr val="464D15"/>
                </a:solidFill>
                <a:latin typeface="Arial" panose="020B0604020202020204" pitchFamily="34" charset="0"/>
                <a:ea typeface="Verdana" panose="020B0604030504040204" pitchFamily="34" charset="0"/>
                <a:cs typeface="Arial" panose="020B0604020202020204" pitchFamily="34" charset="0"/>
              </a:rPr>
              <a:t>– nodrošināt valsts sauszemes, jūras un gaisa teritorijas aizsardzību un kontroli.</a:t>
            </a:r>
          </a:p>
          <a:p>
            <a:pPr algn="l" defTabSz="685800">
              <a:spcBef>
                <a:spcPts val="750"/>
              </a:spcBef>
              <a:defRPr/>
            </a:pPr>
            <a:endParaRPr lang="lv-LV" altLang="en-US" sz="1600" dirty="0">
              <a:solidFill>
                <a:srgbClr val="464D15"/>
              </a:solidFill>
              <a:latin typeface="Arial" panose="020B0604020202020204" pitchFamily="34" charset="0"/>
              <a:ea typeface="Verdana" panose="020B0604030504040204" pitchFamily="34" charset="0"/>
              <a:cs typeface="Arial" panose="020B0604020202020204" pitchFamily="34" charset="0"/>
            </a:endParaRPr>
          </a:p>
          <a:p>
            <a:pPr marL="257175" indent="-257175" algn="l" defTabSz="685800">
              <a:spcBef>
                <a:spcPts val="750"/>
              </a:spcBef>
              <a:buFont typeface="Arial" panose="020B0604020202020204" pitchFamily="34" charset="0"/>
              <a:buChar char="•"/>
              <a:defRPr/>
            </a:pPr>
            <a:r>
              <a:rPr lang="lv-LV" altLang="en-US" sz="1600" b="1" dirty="0">
                <a:solidFill>
                  <a:srgbClr val="464D15"/>
                </a:solidFill>
                <a:latin typeface="Arial" panose="020B0604020202020204" pitchFamily="34" charset="0"/>
                <a:ea typeface="Verdana" panose="020B0604030504040204" pitchFamily="34" charset="0"/>
                <a:cs typeface="Arial" panose="020B0604020202020204" pitchFamily="34" charset="0"/>
              </a:rPr>
              <a:t>Piedalās</a:t>
            </a:r>
            <a:r>
              <a:rPr lang="lv-LV" altLang="en-US" sz="1600" dirty="0">
                <a:solidFill>
                  <a:srgbClr val="464D15"/>
                </a:solidFill>
                <a:latin typeface="Arial" panose="020B0604020202020204" pitchFamily="34" charset="0"/>
                <a:ea typeface="Verdana" panose="020B0604030504040204" pitchFamily="34" charset="0"/>
                <a:cs typeface="Arial" panose="020B0604020202020204" pitchFamily="34" charset="0"/>
              </a:rPr>
              <a:t> starptautiskajās operācijās.</a:t>
            </a:r>
          </a:p>
          <a:p>
            <a:pPr algn="l" defTabSz="685800">
              <a:spcBef>
                <a:spcPts val="750"/>
              </a:spcBef>
              <a:defRPr/>
            </a:pPr>
            <a:endParaRPr lang="lv-LV" altLang="en-US" sz="1600" dirty="0">
              <a:solidFill>
                <a:srgbClr val="464D15"/>
              </a:solidFill>
              <a:latin typeface="Arial" panose="020B0604020202020204" pitchFamily="34" charset="0"/>
              <a:ea typeface="Verdana" panose="020B0604030504040204" pitchFamily="34" charset="0"/>
              <a:cs typeface="Arial" panose="020B0604020202020204" pitchFamily="34" charset="0"/>
            </a:endParaRPr>
          </a:p>
          <a:p>
            <a:pPr marL="257175" indent="-257175" algn="l" defTabSz="685800">
              <a:spcBef>
                <a:spcPts val="750"/>
              </a:spcBef>
              <a:buFont typeface="Arial" panose="020B0604020202020204" pitchFamily="34" charset="0"/>
              <a:buChar char="•"/>
              <a:defRPr/>
            </a:pPr>
            <a:r>
              <a:rPr lang="lv-LV" altLang="en-US" sz="1600" dirty="0">
                <a:solidFill>
                  <a:srgbClr val="464D15"/>
                </a:solidFill>
                <a:latin typeface="Arial" panose="020B0604020202020204" pitchFamily="34" charset="0"/>
                <a:ea typeface="Verdana" panose="020B0604030504040204" pitchFamily="34" charset="0"/>
                <a:cs typeface="Arial" panose="020B0604020202020204" pitchFamily="34" charset="0"/>
              </a:rPr>
              <a:t>Regulāri </a:t>
            </a:r>
            <a:r>
              <a:rPr lang="lv-LV" altLang="en-US" sz="1600" b="1" dirty="0">
                <a:solidFill>
                  <a:srgbClr val="464D15"/>
                </a:solidFill>
                <a:latin typeface="Arial" panose="020B0604020202020204" pitchFamily="34" charset="0"/>
                <a:ea typeface="Verdana" panose="020B0604030504040204" pitchFamily="34" charset="0"/>
                <a:cs typeface="Arial" panose="020B0604020202020204" pitchFamily="34" charset="0"/>
              </a:rPr>
              <a:t>pilnveido</a:t>
            </a:r>
            <a:r>
              <a:rPr lang="lv-LV" altLang="en-US" sz="1600" dirty="0">
                <a:solidFill>
                  <a:srgbClr val="464D15"/>
                </a:solidFill>
                <a:latin typeface="Arial" panose="020B0604020202020204" pitchFamily="34" charset="0"/>
                <a:ea typeface="Verdana" panose="020B0604030504040204" pitchFamily="34" charset="0"/>
                <a:cs typeface="Arial" panose="020B0604020202020204" pitchFamily="34" charset="0"/>
              </a:rPr>
              <a:t> kaujas spējas – gan militāros poligonos, gan ārpus tiem.</a:t>
            </a:r>
          </a:p>
          <a:p>
            <a:pPr marL="133350" indent="-133350" algn="l" defTabSz="685800">
              <a:lnSpc>
                <a:spcPct val="80000"/>
              </a:lnSpc>
              <a:spcBef>
                <a:spcPts val="750"/>
              </a:spcBef>
              <a:defRPr/>
            </a:pPr>
            <a:endParaRPr lang="lv-LV" altLang="lv-LV" sz="1600" dirty="0">
              <a:solidFill>
                <a:srgbClr val="464D15"/>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 xmlns:a16="http://schemas.microsoft.com/office/drawing/2014/main" id="{A6919665-B679-4340-A01D-44271A093278}"/>
              </a:ext>
            </a:extLst>
          </p:cNvPr>
          <p:cNvSpPr/>
          <p:nvPr/>
        </p:nvSpPr>
        <p:spPr>
          <a:xfrm>
            <a:off x="7581080" y="1559677"/>
            <a:ext cx="1753421" cy="82692"/>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19" name="TextBox 2">
            <a:extLst>
              <a:ext uri="{FF2B5EF4-FFF2-40B4-BE49-F238E27FC236}">
                <a16:creationId xmlns="" xmlns:a16="http://schemas.microsoft.com/office/drawing/2014/main" id="{8C60FB29-39CE-4D2D-A060-6363F34851D4}"/>
              </a:ext>
            </a:extLst>
          </p:cNvPr>
          <p:cNvSpPr txBox="1">
            <a:spLocks noChangeArrowheads="1"/>
          </p:cNvSpPr>
          <p:nvPr/>
        </p:nvSpPr>
        <p:spPr bwMode="auto">
          <a:xfrm>
            <a:off x="1762258" y="4098856"/>
            <a:ext cx="28918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300">
                <a:solidFill>
                  <a:schemeClr val="tx1"/>
                </a:solidFill>
                <a:latin typeface="Times New Roman" pitchFamily="18" charset="0"/>
              </a:defRPr>
            </a:lvl1pPr>
            <a:lvl2pPr marL="742950" indent="-285750" eaLnBrk="0" hangingPunct="0">
              <a:spcBef>
                <a:spcPct val="20000"/>
              </a:spcBef>
              <a:buFont typeface="Arial" pitchFamily="34" charset="0"/>
              <a:buChar char="–"/>
              <a:defRPr sz="2900">
                <a:solidFill>
                  <a:schemeClr val="tx1"/>
                </a:solidFill>
                <a:latin typeface="Times New Roman" pitchFamily="18" charset="0"/>
              </a:defRPr>
            </a:lvl2pPr>
            <a:lvl3pPr marL="1143000" indent="-228600" eaLnBrk="0" hangingPunct="0">
              <a:spcBef>
                <a:spcPct val="20000"/>
              </a:spcBef>
              <a:buFont typeface="Arial" pitchFamily="34" charset="0"/>
              <a:buChar char="•"/>
              <a:defRPr sz="2500">
                <a:solidFill>
                  <a:schemeClr val="tx1"/>
                </a:solidFill>
                <a:latin typeface="Times New Roman" pitchFamily="18" charset="0"/>
              </a:defRPr>
            </a:lvl3pPr>
            <a:lvl4pPr marL="1600200" indent="-228600" eaLnBrk="0" hangingPunct="0">
              <a:spcBef>
                <a:spcPct val="20000"/>
              </a:spcBef>
              <a:buFont typeface="Arial" pitchFamily="34" charset="0"/>
              <a:buChar char="–"/>
              <a:defRPr sz="1900">
                <a:solidFill>
                  <a:schemeClr val="tx1"/>
                </a:solidFill>
                <a:latin typeface="Times New Roman" pitchFamily="18" charset="0"/>
              </a:defRPr>
            </a:lvl4pPr>
            <a:lvl5pPr marL="2057400" indent="-228600" eaLnBrk="0" hangingPunct="0">
              <a:spcBef>
                <a:spcPct val="20000"/>
              </a:spcBef>
              <a:buFont typeface="Arial" pitchFamily="34" charset="0"/>
              <a:buChar char="»"/>
              <a:defRPr sz="1900">
                <a:solidFill>
                  <a:schemeClr val="tx1"/>
                </a:solidFill>
                <a:latin typeface="Times New Roman" pitchFamily="18" charset="0"/>
              </a:defRPr>
            </a:lvl5pPr>
            <a:lvl6pPr marL="2514600" indent="-228600" defTabSz="938213" eaLnBrk="0" fontAlgn="base" hangingPunct="0">
              <a:spcBef>
                <a:spcPct val="20000"/>
              </a:spcBef>
              <a:spcAft>
                <a:spcPct val="0"/>
              </a:spcAft>
              <a:buFont typeface="Arial" pitchFamily="34" charset="0"/>
              <a:buChar char="»"/>
              <a:defRPr sz="1900">
                <a:solidFill>
                  <a:schemeClr val="tx1"/>
                </a:solidFill>
                <a:latin typeface="Times New Roman" pitchFamily="18" charset="0"/>
              </a:defRPr>
            </a:lvl6pPr>
            <a:lvl7pPr marL="2971800" indent="-228600" defTabSz="938213" eaLnBrk="0" fontAlgn="base" hangingPunct="0">
              <a:spcBef>
                <a:spcPct val="20000"/>
              </a:spcBef>
              <a:spcAft>
                <a:spcPct val="0"/>
              </a:spcAft>
              <a:buFont typeface="Arial" pitchFamily="34" charset="0"/>
              <a:buChar char="»"/>
              <a:defRPr sz="1900">
                <a:solidFill>
                  <a:schemeClr val="tx1"/>
                </a:solidFill>
                <a:latin typeface="Times New Roman" pitchFamily="18" charset="0"/>
              </a:defRPr>
            </a:lvl7pPr>
            <a:lvl8pPr marL="3429000" indent="-228600" defTabSz="938213" eaLnBrk="0" fontAlgn="base" hangingPunct="0">
              <a:spcBef>
                <a:spcPct val="20000"/>
              </a:spcBef>
              <a:spcAft>
                <a:spcPct val="0"/>
              </a:spcAft>
              <a:buFont typeface="Arial" pitchFamily="34" charset="0"/>
              <a:buChar char="»"/>
              <a:defRPr sz="1900">
                <a:solidFill>
                  <a:schemeClr val="tx1"/>
                </a:solidFill>
                <a:latin typeface="Times New Roman" pitchFamily="18" charset="0"/>
              </a:defRPr>
            </a:lvl8pPr>
            <a:lvl9pPr marL="3886200" indent="-228600" defTabSz="938213" eaLnBrk="0" fontAlgn="base" hangingPunct="0">
              <a:spcBef>
                <a:spcPct val="20000"/>
              </a:spcBef>
              <a:spcAft>
                <a:spcPct val="0"/>
              </a:spcAft>
              <a:buFont typeface="Arial" pitchFamily="34" charset="0"/>
              <a:buChar char="»"/>
              <a:defRPr sz="1900">
                <a:solidFill>
                  <a:schemeClr val="tx1"/>
                </a:solidFill>
                <a:latin typeface="Times New Roman" pitchFamily="18" charset="0"/>
              </a:defRPr>
            </a:lvl9pPr>
          </a:lstStyle>
          <a:p>
            <a:pPr defTabSz="685800" eaLnBrk="1" hangingPunct="1">
              <a:spcBef>
                <a:spcPct val="0"/>
              </a:spcBef>
              <a:buNone/>
              <a:defRPr/>
            </a:pPr>
            <a:r>
              <a:rPr lang="lv-LV" altLang="en-US" sz="1100" dirty="0">
                <a:solidFill>
                  <a:srgbClr val="464D15"/>
                </a:solidFill>
                <a:latin typeface="Verdana" pitchFamily="34" charset="0"/>
                <a:ea typeface="Verdana" pitchFamily="34" charset="0"/>
                <a:cs typeface="Verdana" pitchFamily="34" charset="0"/>
              </a:rPr>
              <a:t>NBS komandieris </a:t>
            </a:r>
          </a:p>
          <a:p>
            <a:pPr defTabSz="685800" eaLnBrk="1" hangingPunct="1">
              <a:spcBef>
                <a:spcPct val="0"/>
              </a:spcBef>
              <a:buNone/>
              <a:defRPr/>
            </a:pPr>
            <a:r>
              <a:rPr lang="lv-LV" altLang="en-US" sz="1100" dirty="0">
                <a:solidFill>
                  <a:srgbClr val="464D15"/>
                </a:solidFill>
                <a:latin typeface="Verdana" pitchFamily="34" charset="0"/>
                <a:ea typeface="Verdana" pitchFamily="34" charset="0"/>
                <a:cs typeface="Verdana" pitchFamily="34" charset="0"/>
              </a:rPr>
              <a:t>ģenerālleitnants </a:t>
            </a:r>
            <a:r>
              <a:rPr lang="lv-LV" altLang="en-US" sz="1100" b="1" dirty="0">
                <a:solidFill>
                  <a:srgbClr val="464D15"/>
                </a:solidFill>
                <a:latin typeface="Verdana" pitchFamily="34" charset="0"/>
                <a:ea typeface="Verdana" pitchFamily="34" charset="0"/>
                <a:cs typeface="Verdana" pitchFamily="34" charset="0"/>
              </a:rPr>
              <a:t>Leonīds Kalniņš</a:t>
            </a:r>
          </a:p>
        </p:txBody>
      </p:sp>
      <p:pic>
        <p:nvPicPr>
          <p:cNvPr id="23" name="Picture 22">
            <a:extLst>
              <a:ext uri="{FF2B5EF4-FFF2-40B4-BE49-F238E27FC236}">
                <a16:creationId xmlns="" xmlns:a16="http://schemas.microsoft.com/office/drawing/2014/main" id="{71760003-CBC4-48FC-9AE0-40CED5B37E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2884" y="2027215"/>
            <a:ext cx="3007766" cy="2073802"/>
          </a:xfrm>
          <a:prstGeom prst="rect">
            <a:avLst/>
          </a:prstGeom>
          <a:effectLst/>
        </p:spPr>
      </p:pic>
      <p:sp>
        <p:nvSpPr>
          <p:cNvPr id="24" name="TextBox 2">
            <a:extLst>
              <a:ext uri="{FF2B5EF4-FFF2-40B4-BE49-F238E27FC236}">
                <a16:creationId xmlns="" xmlns:a16="http://schemas.microsoft.com/office/drawing/2014/main" id="{7829A1B7-6525-4946-8FEF-A01C476BAEB7}"/>
              </a:ext>
            </a:extLst>
          </p:cNvPr>
          <p:cNvSpPr txBox="1">
            <a:spLocks noChangeArrowheads="1"/>
          </p:cNvSpPr>
          <p:nvPr/>
        </p:nvSpPr>
        <p:spPr bwMode="auto">
          <a:xfrm>
            <a:off x="1818888" y="6530851"/>
            <a:ext cx="28918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300">
                <a:solidFill>
                  <a:schemeClr val="tx1"/>
                </a:solidFill>
                <a:latin typeface="Times New Roman" pitchFamily="18" charset="0"/>
              </a:defRPr>
            </a:lvl1pPr>
            <a:lvl2pPr marL="742950" indent="-285750" eaLnBrk="0" hangingPunct="0">
              <a:spcBef>
                <a:spcPct val="20000"/>
              </a:spcBef>
              <a:buFont typeface="Arial" pitchFamily="34" charset="0"/>
              <a:buChar char="–"/>
              <a:defRPr sz="2900">
                <a:solidFill>
                  <a:schemeClr val="tx1"/>
                </a:solidFill>
                <a:latin typeface="Times New Roman" pitchFamily="18" charset="0"/>
              </a:defRPr>
            </a:lvl2pPr>
            <a:lvl3pPr marL="1143000" indent="-228600" eaLnBrk="0" hangingPunct="0">
              <a:spcBef>
                <a:spcPct val="20000"/>
              </a:spcBef>
              <a:buFont typeface="Arial" pitchFamily="34" charset="0"/>
              <a:buChar char="•"/>
              <a:defRPr sz="2500">
                <a:solidFill>
                  <a:schemeClr val="tx1"/>
                </a:solidFill>
                <a:latin typeface="Times New Roman" pitchFamily="18" charset="0"/>
              </a:defRPr>
            </a:lvl3pPr>
            <a:lvl4pPr marL="1600200" indent="-228600" eaLnBrk="0" hangingPunct="0">
              <a:spcBef>
                <a:spcPct val="20000"/>
              </a:spcBef>
              <a:buFont typeface="Arial" pitchFamily="34" charset="0"/>
              <a:buChar char="–"/>
              <a:defRPr sz="1900">
                <a:solidFill>
                  <a:schemeClr val="tx1"/>
                </a:solidFill>
                <a:latin typeface="Times New Roman" pitchFamily="18" charset="0"/>
              </a:defRPr>
            </a:lvl4pPr>
            <a:lvl5pPr marL="2057400" indent="-228600" eaLnBrk="0" hangingPunct="0">
              <a:spcBef>
                <a:spcPct val="20000"/>
              </a:spcBef>
              <a:buFont typeface="Arial" pitchFamily="34" charset="0"/>
              <a:buChar char="»"/>
              <a:defRPr sz="1900">
                <a:solidFill>
                  <a:schemeClr val="tx1"/>
                </a:solidFill>
                <a:latin typeface="Times New Roman" pitchFamily="18" charset="0"/>
              </a:defRPr>
            </a:lvl5pPr>
            <a:lvl6pPr marL="2514600" indent="-228600" defTabSz="938213" eaLnBrk="0" fontAlgn="base" hangingPunct="0">
              <a:spcBef>
                <a:spcPct val="20000"/>
              </a:spcBef>
              <a:spcAft>
                <a:spcPct val="0"/>
              </a:spcAft>
              <a:buFont typeface="Arial" pitchFamily="34" charset="0"/>
              <a:buChar char="»"/>
              <a:defRPr sz="1900">
                <a:solidFill>
                  <a:schemeClr val="tx1"/>
                </a:solidFill>
                <a:latin typeface="Times New Roman" pitchFamily="18" charset="0"/>
              </a:defRPr>
            </a:lvl6pPr>
            <a:lvl7pPr marL="2971800" indent="-228600" defTabSz="938213" eaLnBrk="0" fontAlgn="base" hangingPunct="0">
              <a:spcBef>
                <a:spcPct val="20000"/>
              </a:spcBef>
              <a:spcAft>
                <a:spcPct val="0"/>
              </a:spcAft>
              <a:buFont typeface="Arial" pitchFamily="34" charset="0"/>
              <a:buChar char="»"/>
              <a:defRPr sz="1900">
                <a:solidFill>
                  <a:schemeClr val="tx1"/>
                </a:solidFill>
                <a:latin typeface="Times New Roman" pitchFamily="18" charset="0"/>
              </a:defRPr>
            </a:lvl7pPr>
            <a:lvl8pPr marL="3429000" indent="-228600" defTabSz="938213" eaLnBrk="0" fontAlgn="base" hangingPunct="0">
              <a:spcBef>
                <a:spcPct val="20000"/>
              </a:spcBef>
              <a:spcAft>
                <a:spcPct val="0"/>
              </a:spcAft>
              <a:buFont typeface="Arial" pitchFamily="34" charset="0"/>
              <a:buChar char="»"/>
              <a:defRPr sz="1900">
                <a:solidFill>
                  <a:schemeClr val="tx1"/>
                </a:solidFill>
                <a:latin typeface="Times New Roman" pitchFamily="18" charset="0"/>
              </a:defRPr>
            </a:lvl8pPr>
            <a:lvl9pPr marL="3886200" indent="-228600" defTabSz="938213" eaLnBrk="0" fontAlgn="base" hangingPunct="0">
              <a:spcBef>
                <a:spcPct val="20000"/>
              </a:spcBef>
              <a:spcAft>
                <a:spcPct val="0"/>
              </a:spcAft>
              <a:buFont typeface="Arial" pitchFamily="34" charset="0"/>
              <a:buChar char="»"/>
              <a:defRPr sz="1900">
                <a:solidFill>
                  <a:schemeClr val="tx1"/>
                </a:solidFill>
                <a:latin typeface="Times New Roman" pitchFamily="18" charset="0"/>
              </a:defRPr>
            </a:lvl9pPr>
          </a:lstStyle>
          <a:p>
            <a:pPr defTabSz="685800" eaLnBrk="1" hangingPunct="1">
              <a:spcBef>
                <a:spcPct val="0"/>
              </a:spcBef>
              <a:buNone/>
              <a:defRPr/>
            </a:pPr>
            <a:r>
              <a:rPr lang="lv-LV" altLang="en-US" sz="1100" dirty="0">
                <a:solidFill>
                  <a:srgbClr val="464D15"/>
                </a:solidFill>
                <a:latin typeface="Verdana" pitchFamily="34" charset="0"/>
                <a:ea typeface="Verdana" pitchFamily="34" charset="0"/>
                <a:cs typeface="Verdana" pitchFamily="34" charset="0"/>
              </a:rPr>
              <a:t>Valsts prezidents </a:t>
            </a:r>
            <a:r>
              <a:rPr lang="lv-LV" altLang="en-US" sz="1100" b="1" dirty="0">
                <a:solidFill>
                  <a:srgbClr val="464D15"/>
                </a:solidFill>
                <a:latin typeface="Verdana" pitchFamily="34" charset="0"/>
                <a:ea typeface="Verdana" pitchFamily="34" charset="0"/>
                <a:cs typeface="Verdana" pitchFamily="34" charset="0"/>
              </a:rPr>
              <a:t>Egils Levits</a:t>
            </a:r>
          </a:p>
        </p:txBody>
      </p:sp>
      <p:pic>
        <p:nvPicPr>
          <p:cNvPr id="25" name="Picture 24">
            <a:extLst>
              <a:ext uri="{FF2B5EF4-FFF2-40B4-BE49-F238E27FC236}">
                <a16:creationId xmlns="" xmlns:a16="http://schemas.microsoft.com/office/drawing/2014/main" id="{8B8474F8-71BA-4F26-83BC-A1704AE0BC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13792" y="5974222"/>
            <a:ext cx="859321" cy="778224"/>
          </a:xfrm>
          <a:prstGeom prst="rect">
            <a:avLst/>
          </a:prstGeom>
        </p:spPr>
      </p:pic>
      <p:pic>
        <p:nvPicPr>
          <p:cNvPr id="1026" name="Picture 2" descr="Valsts prezidents Egils Levits atbalsta obligāto vakcināciju">
            <a:extLst>
              <a:ext uri="{FF2B5EF4-FFF2-40B4-BE49-F238E27FC236}">
                <a16:creationId xmlns="" xmlns:a16="http://schemas.microsoft.com/office/drawing/2014/main" id="{E2B879BB-516F-4E6B-9761-6F1022DFE0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2885" y="4493783"/>
            <a:ext cx="3007765" cy="207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0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10055442" y="6504833"/>
            <a:ext cx="403675" cy="304800"/>
          </a:xfrm>
        </p:spPr>
        <p:txBody>
          <a:bodyPr/>
          <a:lstStyle/>
          <a:p>
            <a:fld id="{1B118FC1-F406-CE4C-8AD1-B038EC1C5989}" type="slidenum">
              <a:rPr lang="en-US"/>
              <a:pPr/>
              <a:t>11</a:t>
            </a:fld>
            <a:endParaRPr lang="en-US" dirty="0"/>
          </a:p>
        </p:txBody>
      </p:sp>
      <p:sp>
        <p:nvSpPr>
          <p:cNvPr id="2" name="Rectangle 1">
            <a:extLst>
              <a:ext uri="{FF2B5EF4-FFF2-40B4-BE49-F238E27FC236}">
                <a16:creationId xmlns="" xmlns:a16="http://schemas.microsoft.com/office/drawing/2014/main" id="{FA5095A1-68A9-42FA-A1B5-48241B56CFCC}"/>
              </a:ext>
            </a:extLst>
          </p:cNvPr>
          <p:cNvSpPr/>
          <p:nvPr/>
        </p:nvSpPr>
        <p:spPr>
          <a:xfrm>
            <a:off x="7489629" y="341300"/>
            <a:ext cx="3025603" cy="369332"/>
          </a:xfrm>
          <a:prstGeom prst="rect">
            <a:avLst/>
          </a:prstGeom>
        </p:spPr>
        <p:txBody>
          <a:bodyPr wrap="square">
            <a:spAutoFit/>
          </a:bodyPr>
          <a:lstStyle/>
          <a:p>
            <a:pPr defTabSz="703660" eaLnBrk="0" fontAlgn="base" hangingPunct="0">
              <a:spcBef>
                <a:spcPct val="0"/>
              </a:spcBef>
              <a:spcAft>
                <a:spcPct val="0"/>
              </a:spcAft>
              <a:defRPr/>
            </a:pPr>
            <a:r>
              <a:rPr lang="lv-LV" altLang="en-US" b="1" dirty="0">
                <a:latin typeface="Arial" panose="020B0604020202020204" pitchFamily="34" charset="0"/>
                <a:ea typeface="Verdana" panose="020B0604030504040204" pitchFamily="34" charset="0"/>
                <a:cs typeface="Arial" panose="020B0604020202020204" pitchFamily="34" charset="0"/>
              </a:rPr>
              <a:t>Nacionālie</a:t>
            </a:r>
            <a:r>
              <a:rPr lang="lv-LV" altLang="en-US" b="1" dirty="0">
                <a:solidFill>
                  <a:srgbClr val="464D15"/>
                </a:solidFill>
                <a:latin typeface="Arial" panose="020B0604020202020204" pitchFamily="34" charset="0"/>
                <a:ea typeface="Verdana" panose="020B0604030504040204" pitchFamily="34" charset="0"/>
                <a:cs typeface="Arial" panose="020B0604020202020204" pitchFamily="34" charset="0"/>
              </a:rPr>
              <a:t> </a:t>
            </a:r>
            <a:r>
              <a:rPr lang="lv-LV" altLang="en-US" b="1" dirty="0">
                <a:latin typeface="Arial" panose="020B0604020202020204" pitchFamily="34" charset="0"/>
                <a:ea typeface="Verdana" panose="020B0604030504040204" pitchFamily="34" charset="0"/>
                <a:cs typeface="Arial" panose="020B0604020202020204" pitchFamily="34" charset="0"/>
              </a:rPr>
              <a:t>bruņotie spēki</a:t>
            </a:r>
            <a:endParaRPr lang="lv-LV" altLang="lv-LV" b="1" dirty="0">
              <a:latin typeface="Arial" panose="020B0604020202020204" pitchFamily="34" charset="0"/>
              <a:ea typeface="Verdana" panose="020B060403050404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pic>
        <p:nvPicPr>
          <p:cNvPr id="14" name="Picture 13">
            <a:extLst>
              <a:ext uri="{FF2B5EF4-FFF2-40B4-BE49-F238E27FC236}">
                <a16:creationId xmlns="" xmlns:a16="http://schemas.microsoft.com/office/drawing/2014/main" id="{D4764AFA-303C-466C-BCF1-B9D2E5D11A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133" y="1530133"/>
            <a:ext cx="2548113" cy="3823103"/>
          </a:xfrm>
          <a:prstGeom prst="rect">
            <a:avLst/>
          </a:prstGeom>
        </p:spPr>
      </p:pic>
      <p:pic>
        <p:nvPicPr>
          <p:cNvPr id="15" name="Picture 14">
            <a:extLst>
              <a:ext uri="{FF2B5EF4-FFF2-40B4-BE49-F238E27FC236}">
                <a16:creationId xmlns="" xmlns:a16="http://schemas.microsoft.com/office/drawing/2014/main" id="{453E9051-D1F3-48E6-9E95-93C55075E8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6296" y="1530133"/>
            <a:ext cx="2533278" cy="3799916"/>
          </a:xfrm>
          <a:prstGeom prst="rect">
            <a:avLst/>
          </a:prstGeom>
        </p:spPr>
      </p:pic>
      <p:pic>
        <p:nvPicPr>
          <p:cNvPr id="16" name="Picture 15">
            <a:extLst>
              <a:ext uri="{FF2B5EF4-FFF2-40B4-BE49-F238E27FC236}">
                <a16:creationId xmlns="" xmlns:a16="http://schemas.microsoft.com/office/drawing/2014/main" id="{2B863A62-A583-406E-9BEA-DC9ED3B48F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6854" y="1530133"/>
            <a:ext cx="2548736" cy="3823103"/>
          </a:xfrm>
          <a:prstGeom prst="rect">
            <a:avLst/>
          </a:prstGeom>
        </p:spPr>
      </p:pic>
      <p:sp>
        <p:nvSpPr>
          <p:cNvPr id="5" name="Rectangle 4">
            <a:extLst>
              <a:ext uri="{FF2B5EF4-FFF2-40B4-BE49-F238E27FC236}">
                <a16:creationId xmlns="" xmlns:a16="http://schemas.microsoft.com/office/drawing/2014/main" id="{09645EE8-74EE-4EFC-9D51-60054E1CB5BE}"/>
              </a:ext>
            </a:extLst>
          </p:cNvPr>
          <p:cNvSpPr/>
          <p:nvPr/>
        </p:nvSpPr>
        <p:spPr>
          <a:xfrm>
            <a:off x="2830287" y="5870370"/>
            <a:ext cx="7305887" cy="646331"/>
          </a:xfrm>
          <a:prstGeom prst="rect">
            <a:avLst/>
          </a:prstGeom>
        </p:spPr>
        <p:txBody>
          <a:bodyPr wrap="square">
            <a:spAutoFit/>
          </a:bodyPr>
          <a:lstStyle/>
          <a:p>
            <a:pPr algn="ctr" defTabSz="685800">
              <a:spcBef>
                <a:spcPts val="750"/>
              </a:spcBef>
              <a:defRPr/>
            </a:pPr>
            <a:r>
              <a:rPr lang="lv-LV" altLang="en-US" dirty="0">
                <a:solidFill>
                  <a:srgbClr val="666633"/>
                </a:solidFill>
                <a:latin typeface="Arial" panose="020B0604020202020204" pitchFamily="34" charset="0"/>
                <a:ea typeface="Verdana" panose="020B0604030504040204" pitchFamily="34" charset="0"/>
                <a:cs typeface="Arial" panose="020B0604020202020204" pitchFamily="34" charset="0"/>
              </a:rPr>
              <a:t>NBS</a:t>
            </a:r>
            <a:r>
              <a:rPr lang="lv-LV" altLang="en-US" b="1" dirty="0">
                <a:solidFill>
                  <a:srgbClr val="666633"/>
                </a:solidFill>
                <a:latin typeface="Arial" panose="020B0604020202020204" pitchFamily="34" charset="0"/>
                <a:ea typeface="Verdana" panose="020B0604030504040204" pitchFamily="34" charset="0"/>
                <a:cs typeface="Arial" panose="020B0604020202020204" pitchFamily="34" charset="0"/>
              </a:rPr>
              <a:t> </a:t>
            </a:r>
            <a:r>
              <a:rPr lang="lv-LV" b="1" dirty="0">
                <a:solidFill>
                  <a:srgbClr val="666633"/>
                </a:solidFill>
                <a:latin typeface="Arial" panose="020B0604020202020204" pitchFamily="34" charset="0"/>
                <a:ea typeface="Verdana" panose="020B0604030504040204" pitchFamily="34" charset="0"/>
                <a:cs typeface="Arial" panose="020B0604020202020204" pitchFamily="34" charset="0"/>
              </a:rPr>
              <a:t>galvenie uzdevumi </a:t>
            </a:r>
            <a:r>
              <a:rPr lang="lv-LV" dirty="0">
                <a:solidFill>
                  <a:srgbClr val="666633"/>
                </a:solidFill>
                <a:latin typeface="Arial" panose="020B0604020202020204" pitchFamily="34" charset="0"/>
                <a:ea typeface="Verdana" panose="020B0604030504040204" pitchFamily="34" charset="0"/>
                <a:cs typeface="Arial" panose="020B0604020202020204" pitchFamily="34" charset="0"/>
              </a:rPr>
              <a:t>ir nodrošināt valsts sauszemes, jūras un gaisa teritorijas aizsardzību un kontroli.</a:t>
            </a:r>
          </a:p>
        </p:txBody>
      </p:sp>
      <p:sp>
        <p:nvSpPr>
          <p:cNvPr id="21" name="Rectangle 20">
            <a:extLst>
              <a:ext uri="{FF2B5EF4-FFF2-40B4-BE49-F238E27FC236}">
                <a16:creationId xmlns="" xmlns:a16="http://schemas.microsoft.com/office/drawing/2014/main" id="{1986C488-F4C2-4E31-9A59-E6BD68B3DB4C}"/>
              </a:ext>
            </a:extLst>
          </p:cNvPr>
          <p:cNvSpPr/>
          <p:nvPr/>
        </p:nvSpPr>
        <p:spPr>
          <a:xfrm>
            <a:off x="1857456" y="5412835"/>
            <a:ext cx="2548113" cy="337133"/>
          </a:xfrm>
          <a:prstGeom prst="rect">
            <a:avLst/>
          </a:prstGeom>
          <a:solidFill>
            <a:srgbClr val="DAD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 xmlns:a16="http://schemas.microsoft.com/office/drawing/2014/main" id="{86B1A667-A066-421B-8D1D-7B25D582D48D}"/>
              </a:ext>
            </a:extLst>
          </p:cNvPr>
          <p:cNvSpPr/>
          <p:nvPr/>
        </p:nvSpPr>
        <p:spPr>
          <a:xfrm>
            <a:off x="3623581" y="5412834"/>
            <a:ext cx="773186" cy="109847"/>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25" name="Rectangle 24">
            <a:extLst>
              <a:ext uri="{FF2B5EF4-FFF2-40B4-BE49-F238E27FC236}">
                <a16:creationId xmlns="" xmlns:a16="http://schemas.microsoft.com/office/drawing/2014/main" id="{5280C257-8A43-41E7-A2D9-90C0A8E59813}"/>
              </a:ext>
            </a:extLst>
          </p:cNvPr>
          <p:cNvSpPr/>
          <p:nvPr/>
        </p:nvSpPr>
        <p:spPr>
          <a:xfrm>
            <a:off x="4736295" y="5411420"/>
            <a:ext cx="2533278" cy="337133"/>
          </a:xfrm>
          <a:prstGeom prst="rect">
            <a:avLst/>
          </a:prstGeom>
          <a:solidFill>
            <a:srgbClr val="DAD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 xmlns:a16="http://schemas.microsoft.com/office/drawing/2014/main" id="{E17D97E6-DE75-4C3E-9534-206D27F1E6EE}"/>
              </a:ext>
            </a:extLst>
          </p:cNvPr>
          <p:cNvSpPr/>
          <p:nvPr/>
        </p:nvSpPr>
        <p:spPr>
          <a:xfrm>
            <a:off x="6484666" y="5411419"/>
            <a:ext cx="773186" cy="109847"/>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28" name="Rectangle 27">
            <a:extLst>
              <a:ext uri="{FF2B5EF4-FFF2-40B4-BE49-F238E27FC236}">
                <a16:creationId xmlns="" xmlns:a16="http://schemas.microsoft.com/office/drawing/2014/main" id="{0B8998F6-3300-41E0-B53B-DE4B74C57E5E}"/>
              </a:ext>
            </a:extLst>
          </p:cNvPr>
          <p:cNvSpPr/>
          <p:nvPr/>
        </p:nvSpPr>
        <p:spPr>
          <a:xfrm>
            <a:off x="7596854" y="5411420"/>
            <a:ext cx="2548736" cy="337133"/>
          </a:xfrm>
          <a:prstGeom prst="rect">
            <a:avLst/>
          </a:prstGeom>
          <a:solidFill>
            <a:srgbClr val="DAD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 xmlns:a16="http://schemas.microsoft.com/office/drawing/2014/main" id="{8D4DC15C-0D99-4D04-85E4-65B29B2E4BCC}"/>
              </a:ext>
            </a:extLst>
          </p:cNvPr>
          <p:cNvSpPr/>
          <p:nvPr/>
        </p:nvSpPr>
        <p:spPr>
          <a:xfrm>
            <a:off x="9362987" y="5411419"/>
            <a:ext cx="773186" cy="109847"/>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pic>
        <p:nvPicPr>
          <p:cNvPr id="9" name="Picture 8">
            <a:extLst>
              <a:ext uri="{FF2B5EF4-FFF2-40B4-BE49-F238E27FC236}">
                <a16:creationId xmlns="" xmlns:a16="http://schemas.microsoft.com/office/drawing/2014/main" id="{1F16D7F2-2EC9-4DAC-8CEA-51F5221DE9D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7455" y="5905867"/>
            <a:ext cx="859321" cy="778224"/>
          </a:xfrm>
          <a:prstGeom prst="rect">
            <a:avLst/>
          </a:prstGeom>
        </p:spPr>
      </p:pic>
      <p:sp>
        <p:nvSpPr>
          <p:cNvPr id="10" name="Rectangle 9">
            <a:extLst>
              <a:ext uri="{FF2B5EF4-FFF2-40B4-BE49-F238E27FC236}">
                <a16:creationId xmlns="" xmlns:a16="http://schemas.microsoft.com/office/drawing/2014/main" id="{7B6C8F73-33CB-427B-B150-FEA4D7FDD21B}"/>
              </a:ext>
            </a:extLst>
          </p:cNvPr>
          <p:cNvSpPr/>
          <p:nvPr/>
        </p:nvSpPr>
        <p:spPr>
          <a:xfrm>
            <a:off x="1981097" y="5411419"/>
            <a:ext cx="1061509" cy="307777"/>
          </a:xfrm>
          <a:prstGeom prst="rect">
            <a:avLst/>
          </a:prstGeom>
        </p:spPr>
        <p:txBody>
          <a:bodyPr wrap="none">
            <a:spAutoFit/>
          </a:bodyPr>
          <a:lstStyle/>
          <a:p>
            <a:r>
              <a:rPr lang="lv-LV" altLang="lv-LV" sz="1400" b="1" dirty="0">
                <a:solidFill>
                  <a:srgbClr val="464D15"/>
                </a:solidFill>
                <a:latin typeface="Arial" panose="020B0604020202020204" pitchFamily="34" charset="0"/>
                <a:cs typeface="Arial" panose="020B0604020202020204" pitchFamily="34" charset="0"/>
              </a:rPr>
              <a:t>Sauszeme</a:t>
            </a:r>
            <a:endParaRPr lang="en-US" sz="1400" dirty="0">
              <a:solidFill>
                <a:srgbClr val="464D15"/>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 xmlns:a16="http://schemas.microsoft.com/office/drawing/2014/main" id="{1F6E8577-0609-41AA-A865-28B1E2D5696D}"/>
              </a:ext>
            </a:extLst>
          </p:cNvPr>
          <p:cNvSpPr/>
          <p:nvPr/>
        </p:nvSpPr>
        <p:spPr>
          <a:xfrm>
            <a:off x="4901345" y="5411418"/>
            <a:ext cx="671979" cy="307777"/>
          </a:xfrm>
          <a:prstGeom prst="rect">
            <a:avLst/>
          </a:prstGeom>
        </p:spPr>
        <p:txBody>
          <a:bodyPr wrap="none">
            <a:spAutoFit/>
          </a:bodyPr>
          <a:lstStyle/>
          <a:p>
            <a:r>
              <a:rPr lang="en-US" altLang="lv-LV" sz="1400" b="1" dirty="0" err="1">
                <a:solidFill>
                  <a:srgbClr val="464D15"/>
                </a:solidFill>
                <a:latin typeface="Arial" panose="020B0604020202020204" pitchFamily="34" charset="0"/>
                <a:cs typeface="Arial" panose="020B0604020202020204" pitchFamily="34" charset="0"/>
              </a:rPr>
              <a:t>Gaiss</a:t>
            </a:r>
            <a:endParaRPr lang="en-US" sz="1400" dirty="0">
              <a:solidFill>
                <a:srgbClr val="464D15"/>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 xmlns:a16="http://schemas.microsoft.com/office/drawing/2014/main" id="{EBE60C67-54B0-4130-8631-E8D30F31B3EB}"/>
              </a:ext>
            </a:extLst>
          </p:cNvPr>
          <p:cNvSpPr/>
          <p:nvPr/>
        </p:nvSpPr>
        <p:spPr>
          <a:xfrm>
            <a:off x="7821593" y="5411417"/>
            <a:ext cx="562975" cy="307777"/>
          </a:xfrm>
          <a:prstGeom prst="rect">
            <a:avLst/>
          </a:prstGeom>
        </p:spPr>
        <p:txBody>
          <a:bodyPr wrap="none">
            <a:spAutoFit/>
          </a:bodyPr>
          <a:lstStyle/>
          <a:p>
            <a:r>
              <a:rPr lang="en-US" altLang="lv-LV" sz="1400" b="1" dirty="0">
                <a:solidFill>
                  <a:srgbClr val="464D15"/>
                </a:solidFill>
                <a:latin typeface="Arial" panose="020B0604020202020204" pitchFamily="34" charset="0"/>
                <a:cs typeface="Arial" panose="020B0604020202020204" pitchFamily="34" charset="0"/>
              </a:rPr>
              <a:t>J</a:t>
            </a:r>
            <a:r>
              <a:rPr lang="lv-LV" altLang="lv-LV" sz="1400" b="1" dirty="0" err="1">
                <a:solidFill>
                  <a:srgbClr val="464D15"/>
                </a:solidFill>
                <a:latin typeface="Arial" panose="020B0604020202020204" pitchFamily="34" charset="0"/>
                <a:cs typeface="Arial" panose="020B0604020202020204" pitchFamily="34" charset="0"/>
              </a:rPr>
              <a:t>ūr</a:t>
            </a:r>
            <a:r>
              <a:rPr lang="en-US" altLang="lv-LV" sz="1400" b="1" dirty="0">
                <a:solidFill>
                  <a:srgbClr val="464D15"/>
                </a:solidFill>
                <a:latin typeface="Arial" panose="020B0604020202020204" pitchFamily="34" charset="0"/>
                <a:cs typeface="Arial" panose="020B0604020202020204" pitchFamily="34" charset="0"/>
              </a:rPr>
              <a:t>a</a:t>
            </a:r>
            <a:endParaRPr lang="en-US" sz="1400" dirty="0">
              <a:solidFill>
                <a:srgbClr val="464D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393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10055442" y="6504833"/>
            <a:ext cx="403675" cy="304800"/>
          </a:xfrm>
        </p:spPr>
        <p:txBody>
          <a:bodyPr/>
          <a:lstStyle/>
          <a:p>
            <a:fld id="{1B118FC1-F406-CE4C-8AD1-B038EC1C5989}" type="slidenum">
              <a:rPr lang="en-US"/>
              <a:pPr/>
              <a:t>12</a:t>
            </a:fld>
            <a:endParaRPr lang="en-US" dirty="0"/>
          </a:p>
        </p:txBody>
      </p:sp>
      <p:sp>
        <p:nvSpPr>
          <p:cNvPr id="2" name="Rectangle 1">
            <a:extLst>
              <a:ext uri="{FF2B5EF4-FFF2-40B4-BE49-F238E27FC236}">
                <a16:creationId xmlns="" xmlns:a16="http://schemas.microsoft.com/office/drawing/2014/main" id="{FA5095A1-68A9-42FA-A1B5-48241B56CFCC}"/>
              </a:ext>
            </a:extLst>
          </p:cNvPr>
          <p:cNvSpPr/>
          <p:nvPr/>
        </p:nvSpPr>
        <p:spPr>
          <a:xfrm>
            <a:off x="7143751" y="341300"/>
            <a:ext cx="3371481" cy="369332"/>
          </a:xfrm>
          <a:prstGeom prst="rect">
            <a:avLst/>
          </a:prstGeom>
        </p:spPr>
        <p:txBody>
          <a:bodyPr wrap="square">
            <a:spAutoFit/>
          </a:bodyPr>
          <a:lstStyle/>
          <a:p>
            <a:pPr defTabSz="703660" eaLnBrk="0" fontAlgn="base" hangingPunct="0">
              <a:spcBef>
                <a:spcPct val="0"/>
              </a:spcBef>
              <a:spcAft>
                <a:spcPct val="0"/>
              </a:spcAft>
              <a:defRPr/>
            </a:pPr>
            <a:r>
              <a:rPr lang="lv-LV" b="1" dirty="0">
                <a:solidFill>
                  <a:prstClr val="black"/>
                </a:solidFill>
                <a:latin typeface="Arial" panose="020B0604020202020204" pitchFamily="34" charset="0"/>
                <a:cs typeface="Arial" panose="020B0604020202020204" pitchFamily="34" charset="0"/>
              </a:rPr>
              <a:t>Nacionālo spēju stiprināšana</a:t>
            </a:r>
            <a:endParaRPr lang="lv-LV" altLang="lv-LV" b="1" dirty="0">
              <a:latin typeface="Arial" panose="020B0604020202020204" pitchFamily="34" charset="0"/>
              <a:ea typeface="Verdana" panose="020B060403050404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pic>
        <p:nvPicPr>
          <p:cNvPr id="9" name="Picture 8">
            <a:extLst>
              <a:ext uri="{FF2B5EF4-FFF2-40B4-BE49-F238E27FC236}">
                <a16:creationId xmlns="" xmlns:a16="http://schemas.microsoft.com/office/drawing/2014/main" id="{1F16D7F2-2EC9-4DAC-8CEA-51F5221DE9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255" y="5879009"/>
            <a:ext cx="859321" cy="778224"/>
          </a:xfrm>
          <a:prstGeom prst="rect">
            <a:avLst/>
          </a:prstGeom>
        </p:spPr>
      </p:pic>
      <p:pic>
        <p:nvPicPr>
          <p:cNvPr id="20" name="Picture 19">
            <a:extLst>
              <a:ext uri="{FF2B5EF4-FFF2-40B4-BE49-F238E27FC236}">
                <a16:creationId xmlns="" xmlns:a16="http://schemas.microsoft.com/office/drawing/2014/main" id="{34CC2A12-808F-47C6-ACE2-602253F945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795" y="3196975"/>
            <a:ext cx="4232650" cy="2380865"/>
          </a:xfrm>
          <a:prstGeom prst="rect">
            <a:avLst/>
          </a:prstGeom>
        </p:spPr>
      </p:pic>
      <p:pic>
        <p:nvPicPr>
          <p:cNvPr id="23" name="Picture 22">
            <a:extLst>
              <a:ext uri="{FF2B5EF4-FFF2-40B4-BE49-F238E27FC236}">
                <a16:creationId xmlns="" xmlns:a16="http://schemas.microsoft.com/office/drawing/2014/main" id="{1039043C-B3F7-4083-B438-CE8FB1FEA2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7905" y="2862082"/>
            <a:ext cx="4387438" cy="2927243"/>
          </a:xfrm>
          <a:prstGeom prst="rect">
            <a:avLst/>
          </a:prstGeom>
        </p:spPr>
      </p:pic>
      <p:pic>
        <p:nvPicPr>
          <p:cNvPr id="24" name="Picture 23">
            <a:extLst>
              <a:ext uri="{FF2B5EF4-FFF2-40B4-BE49-F238E27FC236}">
                <a16:creationId xmlns="" xmlns:a16="http://schemas.microsoft.com/office/drawing/2014/main" id="{7016806C-F44C-49DA-86DF-E181CE5737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7785" y="2453022"/>
            <a:ext cx="3079780" cy="3957950"/>
          </a:xfrm>
          <a:prstGeom prst="rect">
            <a:avLst/>
          </a:prstGeom>
        </p:spPr>
      </p:pic>
      <p:sp>
        <p:nvSpPr>
          <p:cNvPr id="3" name="Rectangle 2">
            <a:extLst>
              <a:ext uri="{FF2B5EF4-FFF2-40B4-BE49-F238E27FC236}">
                <a16:creationId xmlns="" xmlns:a16="http://schemas.microsoft.com/office/drawing/2014/main" id="{68CFCC29-8303-4C2F-AA0C-B6C0AEDEBCF5}"/>
              </a:ext>
            </a:extLst>
          </p:cNvPr>
          <p:cNvSpPr/>
          <p:nvPr/>
        </p:nvSpPr>
        <p:spPr>
          <a:xfrm>
            <a:off x="1383030" y="1247748"/>
            <a:ext cx="9076086" cy="830997"/>
          </a:xfrm>
          <a:prstGeom prst="rect">
            <a:avLst/>
          </a:prstGeom>
        </p:spPr>
        <p:txBody>
          <a:bodyPr wrap="square">
            <a:spAutoFit/>
          </a:bodyPr>
          <a:lstStyle/>
          <a:p>
            <a:pPr algn="ctr" defTabSz="938213" fontAlgn="base">
              <a:spcBef>
                <a:spcPct val="0"/>
              </a:spcBef>
              <a:spcAft>
                <a:spcPct val="0"/>
              </a:spcAft>
              <a:defRPr/>
            </a:pPr>
            <a:r>
              <a:rPr lang="lv-LV" sz="1600" b="1" dirty="0">
                <a:latin typeface="Verdana" panose="020B0604030504040204" pitchFamily="34" charset="0"/>
                <a:ea typeface="Verdana" panose="020B0604030504040204" pitchFamily="34" charset="0"/>
                <a:cs typeface="Verdana" panose="020B0604030504040204" pitchFamily="34" charset="0"/>
              </a:rPr>
              <a:t>Atturēšanas politika - </a:t>
            </a:r>
            <a:r>
              <a:rPr lang="lv-LV" sz="1600" dirty="0">
                <a:latin typeface="Verdana" panose="020B0604030504040204" pitchFamily="34" charset="0"/>
                <a:ea typeface="Verdana" panose="020B0604030504040204" pitchFamily="34" charset="0"/>
              </a:rPr>
              <a:t>visi valsts pasākumi, lai atturētu pretinieku no uzbrukuma. Pretinieks tiek pārliecināts, ka uzbrukums neizdosies vai arī tas radīs uzbrucējam pārmērīgi lielus zaudējumus.</a:t>
            </a:r>
            <a:endParaRPr lang="lv-LV"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5847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4AB0BA9F-E601-4D51-B5EA-5718C413E42A}"/>
              </a:ext>
            </a:extLst>
          </p:cNvPr>
          <p:cNvPicPr>
            <a:picLocks noChangeAspect="1"/>
          </p:cNvPicPr>
          <p:nvPr/>
        </p:nvPicPr>
        <p:blipFill rotWithShape="1">
          <a:blip r:embed="rId3">
            <a:extLst>
              <a:ext uri="{28A0092B-C50C-407E-A947-70E740481C1C}">
                <a14:useLocalDpi xmlns:a14="http://schemas.microsoft.com/office/drawing/2010/main" val="0"/>
              </a:ext>
            </a:extLst>
          </a:blip>
          <a:srcRect l="5549" r="5549"/>
          <a:stretch/>
        </p:blipFill>
        <p:spPr>
          <a:xfrm>
            <a:off x="1513490" y="-1"/>
            <a:ext cx="9973660" cy="7477382"/>
          </a:xfrm>
          <a:prstGeom prst="rect">
            <a:avLst/>
          </a:prstGeom>
          <a:gradFill>
            <a:gsLst>
              <a:gs pos="49555">
                <a:srgbClr val="C7D7EA"/>
              </a:gs>
              <a:gs pos="36276">
                <a:srgbClr val="D3E0EF"/>
              </a:gs>
              <a:gs pos="23902">
                <a:srgbClr val="DFE9F3"/>
              </a:gs>
              <a:gs pos="0">
                <a:schemeClr val="accent1">
                  <a:lumMod val="5000"/>
                  <a:lumOff val="95000"/>
                </a:schemeClr>
              </a:gs>
              <a:gs pos="74000">
                <a:schemeClr val="accent1">
                  <a:lumMod val="45000"/>
                  <a:lumOff val="55000"/>
                </a:schemeClr>
              </a:gs>
              <a:gs pos="83000">
                <a:schemeClr val="bg2">
                  <a:lumMod val="50000"/>
                </a:schemeClr>
              </a:gs>
              <a:gs pos="100000">
                <a:schemeClr val="accent1">
                  <a:lumMod val="30000"/>
                  <a:lumOff val="7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6" name="Slide Number Placeholder 5"/>
          <p:cNvSpPr>
            <a:spLocks noGrp="1"/>
          </p:cNvSpPr>
          <p:nvPr>
            <p:ph type="sldNum" sz="quarter" idx="13"/>
          </p:nvPr>
        </p:nvSpPr>
        <p:spPr>
          <a:xfrm>
            <a:off x="10055442" y="6504833"/>
            <a:ext cx="403675" cy="304800"/>
          </a:xfrm>
        </p:spPr>
        <p:txBody>
          <a:bodyPr/>
          <a:lstStyle/>
          <a:p>
            <a:fld id="{1B118FC1-F406-CE4C-8AD1-B038EC1C5989}" type="slidenum">
              <a:rPr lang="en-US"/>
              <a:pPr/>
              <a:t>13</a:t>
            </a:fld>
            <a:endParaRPr lang="en-US" dirty="0"/>
          </a:p>
        </p:txBody>
      </p:sp>
      <p:sp>
        <p:nvSpPr>
          <p:cNvPr id="2" name="Rectangle 1">
            <a:extLst>
              <a:ext uri="{FF2B5EF4-FFF2-40B4-BE49-F238E27FC236}">
                <a16:creationId xmlns="" xmlns:a16="http://schemas.microsoft.com/office/drawing/2014/main" id="{FA5095A1-68A9-42FA-A1B5-48241B56CFCC}"/>
              </a:ext>
            </a:extLst>
          </p:cNvPr>
          <p:cNvSpPr/>
          <p:nvPr/>
        </p:nvSpPr>
        <p:spPr>
          <a:xfrm>
            <a:off x="5829301" y="341300"/>
            <a:ext cx="4685931" cy="369332"/>
          </a:xfrm>
          <a:prstGeom prst="rect">
            <a:avLst/>
          </a:prstGeom>
        </p:spPr>
        <p:txBody>
          <a:bodyPr wrap="square">
            <a:spAutoFit/>
          </a:bodyPr>
          <a:lstStyle/>
          <a:p>
            <a:pPr defTabSz="703660" eaLnBrk="0" fontAlgn="base" hangingPunct="0">
              <a:spcBef>
                <a:spcPct val="0"/>
              </a:spcBef>
              <a:spcAft>
                <a:spcPct val="0"/>
              </a:spcAft>
              <a:defRPr/>
            </a:pPr>
            <a:r>
              <a:rPr lang="lv-LV" altLang="en-US" b="1" dirty="0">
                <a:solidFill>
                  <a:schemeClr val="bg1"/>
                </a:solidFill>
                <a:latin typeface="Arial" panose="020B0604020202020204" pitchFamily="34" charset="0"/>
                <a:cs typeface="Arial" panose="020B0604020202020204" pitchFamily="34" charset="0"/>
              </a:rPr>
              <a:t>Karavīri, zemessargi un rezerves karavīri</a:t>
            </a:r>
            <a:endParaRPr lang="lv-LV" altLang="lv-LV"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039986" y="4587"/>
            <a:ext cx="2636668" cy="254565"/>
          </a:xfrm>
          <a:prstGeom prst="rect">
            <a:avLst/>
          </a:prstGeom>
        </p:spPr>
      </p:pic>
      <p:pic>
        <p:nvPicPr>
          <p:cNvPr id="9" name="Picture 8">
            <a:extLst>
              <a:ext uri="{FF2B5EF4-FFF2-40B4-BE49-F238E27FC236}">
                <a16:creationId xmlns="" xmlns:a16="http://schemas.microsoft.com/office/drawing/2014/main" id="{1F16D7F2-2EC9-4DAC-8CEA-51F5221DE9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2471" y="5879009"/>
            <a:ext cx="859321" cy="778224"/>
          </a:xfrm>
          <a:prstGeom prst="rect">
            <a:avLst/>
          </a:prstGeom>
        </p:spPr>
      </p:pic>
      <p:sp>
        <p:nvSpPr>
          <p:cNvPr id="23" name="Rectangle 22">
            <a:extLst>
              <a:ext uri="{FF2B5EF4-FFF2-40B4-BE49-F238E27FC236}">
                <a16:creationId xmlns="" xmlns:a16="http://schemas.microsoft.com/office/drawing/2014/main" id="{44E9936B-84A9-4B2B-9BB4-A5364DD90DFA}"/>
              </a:ext>
            </a:extLst>
          </p:cNvPr>
          <p:cNvSpPr/>
          <p:nvPr/>
        </p:nvSpPr>
        <p:spPr>
          <a:xfrm>
            <a:off x="6820719" y="4548518"/>
            <a:ext cx="3694513" cy="752892"/>
          </a:xfrm>
          <a:prstGeom prst="rect">
            <a:avLst/>
          </a:prstGeom>
          <a:solidFill>
            <a:srgbClr val="DADBD0"/>
          </a:solidFill>
          <a:ln>
            <a:solidFill>
              <a:srgbClr val="464D15"/>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938213" fontAlgn="base">
              <a:spcBef>
                <a:spcPct val="0"/>
              </a:spcBef>
              <a:spcAft>
                <a:spcPct val="0"/>
              </a:spcAft>
              <a:defRPr/>
            </a:pPr>
            <a:r>
              <a:rPr lang="lv-LV" altLang="lv-LV" sz="2800" dirty="0">
                <a:solidFill>
                  <a:srgbClr val="585C3B"/>
                </a:solidFill>
                <a:latin typeface="Arial" panose="020B0604020202020204" pitchFamily="34" charset="0"/>
                <a:cs typeface="Arial" panose="020B0604020202020204" pitchFamily="34" charset="0"/>
              </a:rPr>
              <a:t>Kopā – ap </a:t>
            </a:r>
            <a:r>
              <a:rPr lang="lv-LV" altLang="lv-LV" sz="2800" b="1" dirty="0">
                <a:solidFill>
                  <a:srgbClr val="585C3B"/>
                </a:solidFill>
                <a:latin typeface="Arial" panose="020B0604020202020204" pitchFamily="34" charset="0"/>
                <a:cs typeface="Arial" panose="020B0604020202020204" pitchFamily="34" charset="0"/>
              </a:rPr>
              <a:t>27 000</a:t>
            </a:r>
            <a:r>
              <a:rPr lang="lv-LV" altLang="lv-LV" sz="2800" dirty="0">
                <a:solidFill>
                  <a:srgbClr val="585C3B"/>
                </a:solidFill>
                <a:latin typeface="Arial" panose="020B0604020202020204" pitchFamily="34" charset="0"/>
                <a:cs typeface="Arial" panose="020B0604020202020204" pitchFamily="34" charset="0"/>
              </a:rPr>
              <a:t> </a:t>
            </a:r>
          </a:p>
        </p:txBody>
      </p:sp>
      <p:sp>
        <p:nvSpPr>
          <p:cNvPr id="24" name="Content Placeholder 2">
            <a:extLst>
              <a:ext uri="{FF2B5EF4-FFF2-40B4-BE49-F238E27FC236}">
                <a16:creationId xmlns="" xmlns:a16="http://schemas.microsoft.com/office/drawing/2014/main" id="{0A74537D-0F3D-4FC4-9419-2EDED37B1F84}"/>
              </a:ext>
            </a:extLst>
          </p:cNvPr>
          <p:cNvSpPr txBox="1">
            <a:spLocks/>
          </p:cNvSpPr>
          <p:nvPr/>
        </p:nvSpPr>
        <p:spPr bwMode="auto">
          <a:xfrm>
            <a:off x="1787115" y="1425525"/>
            <a:ext cx="4962461" cy="1122708"/>
          </a:xfrm>
          <a:prstGeom prst="rect">
            <a:avLst/>
          </a:prstGeom>
          <a:solidFill>
            <a:srgbClr val="DADBD0"/>
          </a:solidFill>
          <a:ln>
            <a:solidFill>
              <a:srgbClr val="464D15"/>
            </a:solidFill>
          </a:ln>
          <a:effectLst/>
          <a:extLst/>
        </p:spPr>
        <p:txBody>
          <a:bodyPr vert="horz" wrap="square" lIns="93957" tIns="46979" rIns="93957" bIns="46979" numCol="1" anchor="t" anchorCtr="0" compatLnSpc="1">
            <a:prstTxWarp prst="textNoShape">
              <a:avLst/>
            </a:prstTxWarp>
            <a:normAutofit fontScale="92500" lnSpcReduction="20000"/>
          </a:bodyPr>
          <a:lstStyle>
            <a:lvl1pPr marL="0" indent="0" algn="l" defTabSz="938213" rtl="0" eaLnBrk="0" fontAlgn="base" hangingPunct="0">
              <a:spcBef>
                <a:spcPct val="20000"/>
              </a:spcBef>
              <a:spcAft>
                <a:spcPct val="0"/>
              </a:spcAft>
              <a:buFont typeface="Arial"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defRPr/>
            </a:pPr>
            <a:r>
              <a:rPr lang="lv-LV" b="1" dirty="0">
                <a:solidFill>
                  <a:srgbClr val="666633"/>
                </a:solidFill>
                <a:latin typeface="Arial" panose="020B0604020202020204" pitchFamily="34" charset="0"/>
                <a:cs typeface="Arial" panose="020B0604020202020204" pitchFamily="34" charset="0"/>
              </a:rPr>
              <a:t>Profesionālā dienesta karavīram</a:t>
            </a:r>
            <a:r>
              <a:rPr lang="lv-LV" dirty="0">
                <a:solidFill>
                  <a:srgbClr val="666633"/>
                </a:solidFill>
                <a:latin typeface="Arial" panose="020B0604020202020204" pitchFamily="34" charset="0"/>
                <a:cs typeface="Arial" panose="020B0604020202020204" pitchFamily="34" charset="0"/>
              </a:rPr>
              <a:t> dienests ir ikdiena un pamatdarbs.</a:t>
            </a:r>
          </a:p>
          <a:p>
            <a:pPr>
              <a:defRPr/>
            </a:pPr>
            <a:r>
              <a:rPr lang="lv-LV" dirty="0">
                <a:solidFill>
                  <a:srgbClr val="666633"/>
                </a:solidFill>
                <a:latin typeface="Arial" panose="020B0604020202020204" pitchFamily="34" charset="0"/>
                <a:cs typeface="Arial" panose="020B0604020202020204" pitchFamily="34" charset="0"/>
              </a:rPr>
              <a:t>Valsts aizsardzības koncepcija paredz </a:t>
            </a:r>
            <a:r>
              <a:rPr lang="lv-LV" b="1" dirty="0">
                <a:solidFill>
                  <a:srgbClr val="666633"/>
                </a:solidFill>
                <a:latin typeface="Arial" panose="020B0604020202020204" pitchFamily="34" charset="0"/>
                <a:cs typeface="Arial" panose="020B0604020202020204" pitchFamily="34" charset="0"/>
              </a:rPr>
              <a:t>8 900 profesionālā dienesta karavīrus</a:t>
            </a:r>
            <a:r>
              <a:rPr lang="lv-LV" dirty="0">
                <a:solidFill>
                  <a:srgbClr val="666633"/>
                </a:solidFill>
                <a:latin typeface="Arial" panose="020B0604020202020204" pitchFamily="34" charset="0"/>
                <a:cs typeface="Arial" panose="020B0604020202020204" pitchFamily="34" charset="0"/>
              </a:rPr>
              <a:t>.</a:t>
            </a:r>
          </a:p>
          <a:p>
            <a:pPr>
              <a:defRPr/>
            </a:pPr>
            <a:endParaRPr lang="lv-LV" b="1" dirty="0">
              <a:solidFill>
                <a:srgbClr val="666633"/>
              </a:solidFill>
              <a:latin typeface="Arial" panose="020B0604020202020204" pitchFamily="34" charset="0"/>
              <a:cs typeface="Arial" panose="020B0604020202020204" pitchFamily="34" charset="0"/>
            </a:endParaRPr>
          </a:p>
        </p:txBody>
      </p:sp>
      <p:sp>
        <p:nvSpPr>
          <p:cNvPr id="27" name="Content Placeholder 2">
            <a:extLst>
              <a:ext uri="{FF2B5EF4-FFF2-40B4-BE49-F238E27FC236}">
                <a16:creationId xmlns="" xmlns:a16="http://schemas.microsoft.com/office/drawing/2014/main" id="{3BF6B830-08B1-4DE6-A2F5-8984B0582FFA}"/>
              </a:ext>
            </a:extLst>
          </p:cNvPr>
          <p:cNvSpPr txBox="1">
            <a:spLocks/>
          </p:cNvSpPr>
          <p:nvPr/>
        </p:nvSpPr>
        <p:spPr bwMode="auto">
          <a:xfrm>
            <a:off x="1794628" y="2709764"/>
            <a:ext cx="4978200" cy="1838755"/>
          </a:xfrm>
          <a:prstGeom prst="rect">
            <a:avLst/>
          </a:prstGeom>
          <a:solidFill>
            <a:srgbClr val="DADBD0"/>
          </a:solidFill>
          <a:ln>
            <a:solidFill>
              <a:srgbClr val="464D15"/>
            </a:solidFill>
          </a:ln>
          <a:effectLs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defRPr/>
            </a:pPr>
            <a:r>
              <a:rPr lang="lv-LV" sz="1800" b="1" dirty="0">
                <a:solidFill>
                  <a:srgbClr val="666633"/>
                </a:solidFill>
                <a:latin typeface="Arial" panose="020B0604020202020204" pitchFamily="34" charset="0"/>
                <a:cs typeface="Arial" panose="020B0604020202020204" pitchFamily="34" charset="0"/>
              </a:rPr>
              <a:t>Zemessargs</a:t>
            </a:r>
            <a:r>
              <a:rPr lang="lv-LV" sz="1800" dirty="0">
                <a:solidFill>
                  <a:srgbClr val="666633"/>
                </a:solidFill>
                <a:latin typeface="Arial" panose="020B0604020202020204" pitchFamily="34" charset="0"/>
                <a:cs typeface="Arial" panose="020B0604020202020204" pitchFamily="34" charset="0"/>
              </a:rPr>
              <a:t> dienestu pilda no pamatdarba brīvajā laikā. Gadā ir noteikts skaits dienu, kas jāvelta apmācībām un uzdevumu izpildei – parasti 30 dienas no pamatdarba vai mācībām brīvajā laikā. </a:t>
            </a:r>
          </a:p>
          <a:p>
            <a:pPr>
              <a:defRPr/>
            </a:pPr>
            <a:r>
              <a:rPr lang="lv-LV" sz="1800" dirty="0">
                <a:solidFill>
                  <a:srgbClr val="666633"/>
                </a:solidFill>
                <a:latin typeface="Arial" panose="020B0604020202020204" pitchFamily="34" charset="0"/>
                <a:cs typeface="Arial" panose="020B0604020202020204" pitchFamily="34" charset="0"/>
              </a:rPr>
              <a:t>VAK paredz</a:t>
            </a:r>
            <a:r>
              <a:rPr lang="lv-LV" sz="1800" b="1" dirty="0">
                <a:solidFill>
                  <a:srgbClr val="666633"/>
                </a:solidFill>
                <a:latin typeface="Arial" panose="020B0604020202020204" pitchFamily="34" charset="0"/>
                <a:cs typeface="Arial" panose="020B0604020202020204" pitchFamily="34" charset="0"/>
              </a:rPr>
              <a:t> 12 000 Zemessargus.</a:t>
            </a:r>
          </a:p>
        </p:txBody>
      </p:sp>
      <p:sp>
        <p:nvSpPr>
          <p:cNvPr id="32" name="Content Placeholder 2">
            <a:extLst>
              <a:ext uri="{FF2B5EF4-FFF2-40B4-BE49-F238E27FC236}">
                <a16:creationId xmlns="" xmlns:a16="http://schemas.microsoft.com/office/drawing/2014/main" id="{6C39CCDB-C32C-4585-A790-D0B2BB7994A5}"/>
              </a:ext>
            </a:extLst>
          </p:cNvPr>
          <p:cNvSpPr txBox="1">
            <a:spLocks/>
          </p:cNvSpPr>
          <p:nvPr/>
        </p:nvSpPr>
        <p:spPr bwMode="auto">
          <a:xfrm>
            <a:off x="1794629" y="4924965"/>
            <a:ext cx="4954947" cy="1649425"/>
          </a:xfrm>
          <a:prstGeom prst="rect">
            <a:avLst/>
          </a:prstGeom>
          <a:solidFill>
            <a:srgbClr val="DADBD0"/>
          </a:solidFill>
          <a:ln>
            <a:solidFill>
              <a:srgbClr val="464D15"/>
            </a:solidFill>
          </a:ln>
          <a:effectLs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defRPr/>
            </a:pPr>
            <a:r>
              <a:rPr lang="lv-LV" sz="1800" b="1" dirty="0">
                <a:solidFill>
                  <a:srgbClr val="666633"/>
                </a:solidFill>
                <a:latin typeface="Arial" panose="020B0604020202020204" pitchFamily="34" charset="0"/>
                <a:cs typeface="Arial" panose="020B0604020202020204" pitchFamily="34" charset="0"/>
              </a:rPr>
              <a:t>Rezerves karavīrs </a:t>
            </a:r>
            <a:r>
              <a:rPr lang="lv-LV" sz="1800" dirty="0">
                <a:solidFill>
                  <a:srgbClr val="666633"/>
                </a:solidFill>
                <a:latin typeface="Arial" panose="020B0604020202020204" pitchFamily="34" charset="0"/>
                <a:cs typeface="Arial" panose="020B0604020202020204" pitchFamily="34" charset="0"/>
              </a:rPr>
              <a:t>ir atvaļināts no profesionālā dienesta vai pēc līguma par dienestu Zemessardzē izbeigšanas pilda dienestu bruņoto spēku rezervē.</a:t>
            </a:r>
          </a:p>
          <a:p>
            <a:pPr>
              <a:defRPr/>
            </a:pPr>
            <a:r>
              <a:rPr lang="lv-LV" sz="1800" dirty="0">
                <a:solidFill>
                  <a:srgbClr val="666633"/>
                </a:solidFill>
                <a:latin typeface="Arial" panose="020B0604020202020204" pitchFamily="34" charset="0"/>
                <a:cs typeface="Arial" panose="020B0604020202020204" pitchFamily="34" charset="0"/>
              </a:rPr>
              <a:t>VAK paredz </a:t>
            </a:r>
            <a:r>
              <a:rPr lang="lv-LV" sz="1800" b="1" dirty="0">
                <a:solidFill>
                  <a:srgbClr val="666633"/>
                </a:solidFill>
                <a:latin typeface="Arial" panose="020B0604020202020204" pitchFamily="34" charset="0"/>
                <a:cs typeface="Arial" panose="020B0604020202020204" pitchFamily="34" charset="0"/>
              </a:rPr>
              <a:t>6000 rezerves karavīrus</a:t>
            </a:r>
            <a:r>
              <a:rPr lang="lv-LV" sz="1800" dirty="0">
                <a:solidFill>
                  <a:srgbClr val="666633"/>
                </a:solidFill>
                <a:latin typeface="Arial" panose="020B0604020202020204" pitchFamily="34" charset="0"/>
                <a:cs typeface="Arial" panose="020B0604020202020204" pitchFamily="34" charset="0"/>
              </a:rPr>
              <a:t>.</a:t>
            </a:r>
          </a:p>
          <a:p>
            <a:pPr>
              <a:defRPr/>
            </a:pPr>
            <a:endParaRPr lang="lv-LV" sz="1800" b="1" dirty="0">
              <a:solidFill>
                <a:srgbClr val="6666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270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C33E94A-B54B-4877-B92C-25BAED4B835A}"/>
              </a:ext>
            </a:extLst>
          </p:cNvPr>
          <p:cNvSpPr/>
          <p:nvPr/>
        </p:nvSpPr>
        <p:spPr>
          <a:xfrm>
            <a:off x="370052" y="800882"/>
            <a:ext cx="11459998" cy="5731751"/>
          </a:xfrm>
          <a:prstGeom prst="rect">
            <a:avLst/>
          </a:prstGeom>
          <a:solidFill>
            <a:srgbClr val="DAD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Content Placeholder 8">
            <a:extLst>
              <a:ext uri="{FF2B5EF4-FFF2-40B4-BE49-F238E27FC236}">
                <a16:creationId xmlns="" xmlns:a16="http://schemas.microsoft.com/office/drawing/2014/main" id="{EFDE870B-8CCA-4749-9A97-1577E5689505}"/>
              </a:ext>
            </a:extLst>
          </p:cNvPr>
          <p:cNvPicPr>
            <a:picLocks noGrp="1" noChangeAspect="1"/>
          </p:cNvPicPr>
          <p:nvPr>
            <p:ph idx="1"/>
          </p:nvPr>
        </p:nvPicPr>
        <p:blipFill>
          <a:blip r:embed="rId3"/>
          <a:stretch>
            <a:fillRect/>
          </a:stretch>
        </p:blipFill>
        <p:spPr>
          <a:xfrm>
            <a:off x="8026371" y="3052679"/>
            <a:ext cx="3243444" cy="1824990"/>
          </a:xfrm>
          <a:effectLst/>
        </p:spPr>
      </p:pic>
      <p:sp>
        <p:nvSpPr>
          <p:cNvPr id="6" name="Slide Number Placeholder 5"/>
          <p:cNvSpPr>
            <a:spLocks noGrp="1"/>
          </p:cNvSpPr>
          <p:nvPr>
            <p:ph type="sldNum" sz="quarter" idx="13"/>
          </p:nvPr>
        </p:nvSpPr>
        <p:spPr>
          <a:xfrm>
            <a:off x="10055442" y="6504833"/>
            <a:ext cx="403675" cy="304800"/>
          </a:xfrm>
        </p:spPr>
        <p:txBody>
          <a:bodyPr/>
          <a:lstStyle/>
          <a:p>
            <a:fld id="{1B118FC1-F406-CE4C-8AD1-B038EC1C5989}" type="slidenum">
              <a:rPr lang="en-US"/>
              <a:pPr/>
              <a:t>14</a:t>
            </a:fld>
            <a:endParaRPr lang="en-US" dirty="0"/>
          </a:p>
        </p:txBody>
      </p:sp>
      <p:sp>
        <p:nvSpPr>
          <p:cNvPr id="2" name="Rectangle 1">
            <a:extLst>
              <a:ext uri="{FF2B5EF4-FFF2-40B4-BE49-F238E27FC236}">
                <a16:creationId xmlns="" xmlns:a16="http://schemas.microsoft.com/office/drawing/2014/main" id="{FA5095A1-68A9-42FA-A1B5-48241B56CFCC}"/>
              </a:ext>
            </a:extLst>
          </p:cNvPr>
          <p:cNvSpPr/>
          <p:nvPr/>
        </p:nvSpPr>
        <p:spPr>
          <a:xfrm>
            <a:off x="7489629" y="341300"/>
            <a:ext cx="3025603" cy="369332"/>
          </a:xfrm>
          <a:prstGeom prst="rect">
            <a:avLst/>
          </a:prstGeom>
        </p:spPr>
        <p:txBody>
          <a:bodyPr wrap="square">
            <a:spAutoFit/>
          </a:bodyPr>
          <a:lstStyle/>
          <a:p>
            <a:pPr defTabSz="703660" eaLnBrk="0" fontAlgn="base" hangingPunct="0">
              <a:spcBef>
                <a:spcPct val="0"/>
              </a:spcBef>
              <a:spcAft>
                <a:spcPct val="0"/>
              </a:spcAft>
              <a:defRPr/>
            </a:pPr>
            <a:r>
              <a:rPr lang="lv-LV" altLang="en-US" b="1" dirty="0">
                <a:latin typeface="Arial" panose="020B0604020202020204" pitchFamily="34" charset="0"/>
                <a:ea typeface="Verdana" panose="020B0604030504040204" pitchFamily="34" charset="0"/>
                <a:cs typeface="Arial" panose="020B0604020202020204" pitchFamily="34" charset="0"/>
              </a:rPr>
              <a:t>Nacionālie</a:t>
            </a:r>
            <a:r>
              <a:rPr lang="lv-LV" altLang="en-US" b="1" dirty="0">
                <a:solidFill>
                  <a:srgbClr val="464D15"/>
                </a:solidFill>
                <a:latin typeface="Arial" panose="020B0604020202020204" pitchFamily="34" charset="0"/>
                <a:ea typeface="Verdana" panose="020B0604030504040204" pitchFamily="34" charset="0"/>
                <a:cs typeface="Arial" panose="020B0604020202020204" pitchFamily="34" charset="0"/>
              </a:rPr>
              <a:t> </a:t>
            </a:r>
            <a:r>
              <a:rPr lang="lv-LV" altLang="en-US" b="1" dirty="0">
                <a:latin typeface="Arial" panose="020B0604020202020204" pitchFamily="34" charset="0"/>
                <a:ea typeface="Verdana" panose="020B0604030504040204" pitchFamily="34" charset="0"/>
                <a:cs typeface="Arial" panose="020B0604020202020204" pitchFamily="34" charset="0"/>
              </a:rPr>
              <a:t>bruņotie spēki</a:t>
            </a:r>
            <a:endParaRPr lang="lv-LV" altLang="lv-LV" b="1" dirty="0">
              <a:latin typeface="Arial" panose="020B0604020202020204" pitchFamily="34" charset="0"/>
              <a:ea typeface="Verdana" panose="020B060403050404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039986" y="4587"/>
            <a:ext cx="2636668" cy="254565"/>
          </a:xfrm>
          <a:prstGeom prst="rect">
            <a:avLst/>
          </a:prstGeom>
        </p:spPr>
      </p:pic>
      <p:pic>
        <p:nvPicPr>
          <p:cNvPr id="93" name="Picture 8">
            <a:extLst>
              <a:ext uri="{FF2B5EF4-FFF2-40B4-BE49-F238E27FC236}">
                <a16:creationId xmlns="" xmlns:a16="http://schemas.microsoft.com/office/drawing/2014/main" id="{EDDF7F3B-45EC-45DB-8EB8-73913E5842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2879" y="5137007"/>
            <a:ext cx="1860550"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6">
            <a:extLst>
              <a:ext uri="{FF2B5EF4-FFF2-40B4-BE49-F238E27FC236}">
                <a16:creationId xmlns="" xmlns:a16="http://schemas.microsoft.com/office/drawing/2014/main" id="{65AE5C91-FDC0-4916-A92C-68FC315DE321}"/>
              </a:ext>
            </a:extLst>
          </p:cNvPr>
          <p:cNvPicPr>
            <a:picLocks noChangeAspect="1"/>
          </p:cNvPicPr>
          <p:nvPr/>
        </p:nvPicPr>
        <p:blipFill>
          <a:blip r:embed="rId7" cstate="print">
            <a:extLst>
              <a:ext uri="{28A0092B-C50C-407E-A947-70E740481C1C}">
                <a14:useLocalDpi xmlns:a14="http://schemas.microsoft.com/office/drawing/2010/main" val="0"/>
              </a:ext>
            </a:extLst>
          </a:blip>
          <a:srcRect l="2029"/>
          <a:stretch>
            <a:fillRect/>
          </a:stretch>
        </p:blipFill>
        <p:spPr bwMode="auto">
          <a:xfrm>
            <a:off x="3598734" y="3204179"/>
            <a:ext cx="2677364" cy="1733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a:extLst>
              <a:ext uri="{FF2B5EF4-FFF2-40B4-BE49-F238E27FC236}">
                <a16:creationId xmlns="" xmlns:a16="http://schemas.microsoft.com/office/drawing/2014/main" id="{F523B80F-0DE7-4133-9CAB-AA24441F1FE8}"/>
              </a:ext>
            </a:extLst>
          </p:cNvPr>
          <p:cNvPicPr>
            <a:picLocks noChangeAspect="1"/>
          </p:cNvPicPr>
          <p:nvPr/>
        </p:nvPicPr>
        <p:blipFill>
          <a:blip r:embed="rId8"/>
          <a:stretch>
            <a:fillRect/>
          </a:stretch>
        </p:blipFill>
        <p:spPr>
          <a:xfrm>
            <a:off x="6566694" y="1296385"/>
            <a:ext cx="2224087" cy="1482725"/>
          </a:xfrm>
          <a:prstGeom prst="rect">
            <a:avLst/>
          </a:prstGeom>
          <a:ln>
            <a:noFill/>
          </a:ln>
          <a:effectLst/>
        </p:spPr>
      </p:pic>
      <p:pic>
        <p:nvPicPr>
          <p:cNvPr id="97" name="Picture 1">
            <a:extLst>
              <a:ext uri="{FF2B5EF4-FFF2-40B4-BE49-F238E27FC236}">
                <a16:creationId xmlns="" xmlns:a16="http://schemas.microsoft.com/office/drawing/2014/main" id="{0A5397AF-22E5-4E12-8206-5EA1175C0056}"/>
              </a:ext>
            </a:extLst>
          </p:cNvPr>
          <p:cNvPicPr>
            <a:picLocks noChangeAspect="1"/>
          </p:cNvPicPr>
          <p:nvPr/>
        </p:nvPicPr>
        <p:blipFill>
          <a:blip r:embed="rId9">
            <a:extLst>
              <a:ext uri="{28A0092B-C50C-407E-A947-70E740481C1C}">
                <a14:useLocalDpi xmlns:a14="http://schemas.microsoft.com/office/drawing/2010/main" val="0"/>
              </a:ext>
            </a:extLst>
          </a:blip>
          <a:srcRect t="3355"/>
          <a:stretch>
            <a:fillRect/>
          </a:stretch>
        </p:blipFill>
        <p:spPr bwMode="auto">
          <a:xfrm>
            <a:off x="680105" y="1037201"/>
            <a:ext cx="2411412" cy="1554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35" descr="\\Client\I$\Aizsardzibas planosanas un analizes departaments\Plānosanas nodala\0 Liene\22366390111_2797f9de9c_k.jpg">
            <a:extLst>
              <a:ext uri="{FF2B5EF4-FFF2-40B4-BE49-F238E27FC236}">
                <a16:creationId xmlns="" xmlns:a16="http://schemas.microsoft.com/office/drawing/2014/main" id="{FD607F25-664A-44D2-B2D9-7AB0686AB818}"/>
              </a:ext>
            </a:extLst>
          </p:cNvPr>
          <p:cNvPicPr>
            <a:picLocks noChangeAspect="1" noChangeArrowheads="1"/>
          </p:cNvPicPr>
          <p:nvPr/>
        </p:nvPicPr>
        <p:blipFill>
          <a:blip r:embed="rId10"/>
          <a:srcRect/>
          <a:stretch>
            <a:fillRect/>
          </a:stretch>
        </p:blipFill>
        <p:spPr bwMode="auto">
          <a:xfrm>
            <a:off x="3592823" y="1092438"/>
            <a:ext cx="2611437" cy="1659486"/>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99" name="Picture 35" descr="\\Client\I$\Aizsardzibas planosanas un analizes departaments\Plānosanas nodala\0 Ilze\Prezentācijas\Bildes\33563790266_6480d29f65_o.jpg">
            <a:extLst>
              <a:ext uri="{FF2B5EF4-FFF2-40B4-BE49-F238E27FC236}">
                <a16:creationId xmlns="" xmlns:a16="http://schemas.microsoft.com/office/drawing/2014/main" id="{84CAEA8F-A462-4161-9DA0-6CC441E4C4D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01321" y="1268011"/>
            <a:ext cx="2265789" cy="151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descr="\\Client\V$\Ugis.Noritis\Radiolokators2.JPG">
            <a:extLst>
              <a:ext uri="{FF2B5EF4-FFF2-40B4-BE49-F238E27FC236}">
                <a16:creationId xmlns="" xmlns:a16="http://schemas.microsoft.com/office/drawing/2014/main" id="{F0001FF9-E5AE-42C9-B881-03517B0DDAEC}"/>
              </a:ext>
            </a:extLst>
          </p:cNvPr>
          <p:cNvPicPr>
            <a:picLocks noChangeAspect="1" noChangeArrowheads="1"/>
          </p:cNvPicPr>
          <p:nvPr/>
        </p:nvPicPr>
        <p:blipFill>
          <a:blip r:embed="rId12"/>
          <a:srcRect/>
          <a:stretch>
            <a:fillRect/>
          </a:stretch>
        </p:blipFill>
        <p:spPr bwMode="auto">
          <a:xfrm>
            <a:off x="6347165" y="2933201"/>
            <a:ext cx="1608138" cy="2089150"/>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101" name="Content Placeholder 3">
            <a:extLst>
              <a:ext uri="{FF2B5EF4-FFF2-40B4-BE49-F238E27FC236}">
                <a16:creationId xmlns="" xmlns:a16="http://schemas.microsoft.com/office/drawing/2014/main" id="{76DF8F56-0893-47A1-86DE-A39DB61A77C4}"/>
              </a:ext>
            </a:extLst>
          </p:cNvPr>
          <p:cNvPicPr>
            <a:picLocks noChangeAspect="1"/>
          </p:cNvPicPr>
          <p:nvPr/>
        </p:nvPicPr>
        <p:blipFill rotWithShape="1">
          <a:blip r:embed="rId13"/>
          <a:srcRect l="6594" r="17639"/>
          <a:stretch/>
        </p:blipFill>
        <p:spPr bwMode="auto">
          <a:xfrm>
            <a:off x="720134" y="3217309"/>
            <a:ext cx="2436812" cy="1784094"/>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2" descr="\\Client\I$\Aizsardzibas planosanas un analizes departaments\Plānosanas nodala\0 Ilze\Prezentācijas\Bildes\35293984561_a6322f2a1a_o.jpg">
            <a:extLst>
              <a:ext uri="{FF2B5EF4-FFF2-40B4-BE49-F238E27FC236}">
                <a16:creationId xmlns="" xmlns:a16="http://schemas.microsoft.com/office/drawing/2014/main" id="{B17BE06F-F3BA-49DD-9F86-DE30884E2189}"/>
              </a:ext>
            </a:extLst>
          </p:cNvPr>
          <p:cNvPicPr>
            <a:picLocks noChangeAspect="1" noChangeArrowheads="1"/>
          </p:cNvPicPr>
          <p:nvPr/>
        </p:nvPicPr>
        <p:blipFill rotWithShape="1">
          <a:blip r:embed="rId14"/>
          <a:srcRect l="3343" t="4719" r="5316" b="7969"/>
          <a:stretch/>
        </p:blipFill>
        <p:spPr bwMode="auto">
          <a:xfrm>
            <a:off x="367210" y="5230964"/>
            <a:ext cx="4387850" cy="131603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 xmlns:a16="http://schemas.microsoft.com/office/drawing/2014/main" id="{4B7F509B-1E14-4046-87EE-D22E984D786E}"/>
              </a:ext>
            </a:extLst>
          </p:cNvPr>
          <p:cNvSpPr txBox="1"/>
          <p:nvPr/>
        </p:nvSpPr>
        <p:spPr>
          <a:xfrm>
            <a:off x="724338" y="2596134"/>
            <a:ext cx="2409824" cy="276999"/>
          </a:xfrm>
          <a:prstGeom prst="rect">
            <a:avLst/>
          </a:prstGeom>
          <a:solidFill>
            <a:srgbClr val="DADBD0"/>
          </a:solidFill>
        </p:spPr>
        <p:txBody>
          <a:bodyPr wrap="square">
            <a:spAutoFit/>
          </a:bodyPr>
          <a:lstStyle/>
          <a:p>
            <a:pPr algn="just" defTabSz="938213" fontAlgn="base">
              <a:spcBef>
                <a:spcPct val="0"/>
              </a:spcBef>
              <a:spcAft>
                <a:spcPct val="0"/>
              </a:spcAft>
              <a:defRPr/>
            </a:pPr>
            <a:r>
              <a:rPr lang="lv-LV" altLang="en-US" sz="1200" b="1" dirty="0">
                <a:latin typeface="Verdana" panose="020B0604030504040204" pitchFamily="34" charset="0"/>
                <a:cs typeface="Arial" pitchFamily="34" charset="0"/>
              </a:rPr>
              <a:t>Militāro inženieru spēja</a:t>
            </a:r>
          </a:p>
        </p:txBody>
      </p:sp>
      <p:sp>
        <p:nvSpPr>
          <p:cNvPr id="104" name="TextBox 103">
            <a:extLst>
              <a:ext uri="{FF2B5EF4-FFF2-40B4-BE49-F238E27FC236}">
                <a16:creationId xmlns="" xmlns:a16="http://schemas.microsoft.com/office/drawing/2014/main" id="{0CD96468-6471-401C-AAFB-06337A93D272}"/>
              </a:ext>
            </a:extLst>
          </p:cNvPr>
          <p:cNvSpPr txBox="1"/>
          <p:nvPr/>
        </p:nvSpPr>
        <p:spPr>
          <a:xfrm>
            <a:off x="3623824" y="830720"/>
            <a:ext cx="2371725" cy="276225"/>
          </a:xfrm>
          <a:prstGeom prst="rect">
            <a:avLst/>
          </a:prstGeom>
          <a:solidFill>
            <a:srgbClr val="DADBD0"/>
          </a:solidFill>
        </p:spPr>
        <p:txBody>
          <a:bodyPr wrap="none">
            <a:spAutoFit/>
          </a:bodyPr>
          <a:lstStyle/>
          <a:p>
            <a:pPr algn="just" defTabSz="938213" fontAlgn="base">
              <a:spcBef>
                <a:spcPct val="0"/>
              </a:spcBef>
              <a:spcAft>
                <a:spcPct val="0"/>
              </a:spcAft>
              <a:defRPr/>
            </a:pPr>
            <a:r>
              <a:rPr lang="lv-LV" altLang="en-US" sz="1200" b="1">
                <a:latin typeface="Verdana" panose="020B0604030504040204" pitchFamily="34" charset="0"/>
                <a:cs typeface="Arial" pitchFamily="34" charset="0"/>
              </a:rPr>
              <a:t>Speciālo uzdevumu spēja</a:t>
            </a:r>
          </a:p>
        </p:txBody>
      </p:sp>
      <p:sp>
        <p:nvSpPr>
          <p:cNvPr id="105" name="TextBox 104">
            <a:extLst>
              <a:ext uri="{FF2B5EF4-FFF2-40B4-BE49-F238E27FC236}">
                <a16:creationId xmlns="" xmlns:a16="http://schemas.microsoft.com/office/drawing/2014/main" id="{1358920E-C1FE-4678-96CD-37D00E03E763}"/>
              </a:ext>
            </a:extLst>
          </p:cNvPr>
          <p:cNvSpPr txBox="1"/>
          <p:nvPr/>
        </p:nvSpPr>
        <p:spPr>
          <a:xfrm>
            <a:off x="9890359" y="3032719"/>
            <a:ext cx="1514475" cy="461962"/>
          </a:xfrm>
          <a:prstGeom prst="rect">
            <a:avLst/>
          </a:prstGeom>
          <a:solidFill>
            <a:srgbClr val="DADBD0"/>
          </a:solidFill>
        </p:spPr>
        <p:txBody>
          <a:bodyPr>
            <a:spAutoFit/>
          </a:bodyPr>
          <a:lstStyle/>
          <a:p>
            <a:pPr algn="ctr" defTabSz="938213" fontAlgn="base">
              <a:spcBef>
                <a:spcPct val="0"/>
              </a:spcBef>
              <a:spcAft>
                <a:spcPct val="0"/>
              </a:spcAft>
              <a:defRPr/>
            </a:pPr>
            <a:r>
              <a:rPr lang="lv-LV" altLang="en-US" sz="1200" b="1" dirty="0">
                <a:latin typeface="Verdana" panose="020B0604030504040204" pitchFamily="34" charset="0"/>
                <a:cs typeface="Arial" pitchFamily="34" charset="0"/>
              </a:rPr>
              <a:t>Netiešās uguns atbalsta spēja</a:t>
            </a:r>
          </a:p>
        </p:txBody>
      </p:sp>
      <p:sp>
        <p:nvSpPr>
          <p:cNvPr id="106" name="TextBox 105">
            <a:extLst>
              <a:ext uri="{FF2B5EF4-FFF2-40B4-BE49-F238E27FC236}">
                <a16:creationId xmlns="" xmlns:a16="http://schemas.microsoft.com/office/drawing/2014/main" id="{E4054121-6C1A-4286-8507-A3854D146E57}"/>
              </a:ext>
            </a:extLst>
          </p:cNvPr>
          <p:cNvSpPr txBox="1"/>
          <p:nvPr/>
        </p:nvSpPr>
        <p:spPr>
          <a:xfrm>
            <a:off x="1914290" y="3218472"/>
            <a:ext cx="1439862" cy="646113"/>
          </a:xfrm>
          <a:prstGeom prst="rect">
            <a:avLst/>
          </a:prstGeom>
          <a:solidFill>
            <a:srgbClr val="DADBD0"/>
          </a:solidFill>
        </p:spPr>
        <p:txBody>
          <a:bodyPr>
            <a:spAutoFit/>
          </a:bodyPr>
          <a:lstStyle/>
          <a:p>
            <a:pPr algn="ctr" defTabSz="938213" fontAlgn="base">
              <a:spcBef>
                <a:spcPct val="0"/>
              </a:spcBef>
              <a:spcAft>
                <a:spcPct val="0"/>
              </a:spcAft>
              <a:defRPr/>
            </a:pPr>
            <a:r>
              <a:rPr lang="lv-LV" altLang="en-US" sz="1200" b="1" dirty="0">
                <a:latin typeface="Verdana" panose="020B0604030504040204" pitchFamily="34" charset="0"/>
                <a:cs typeface="Arial" pitchFamily="34" charset="0"/>
              </a:rPr>
              <a:t>Pretgaisa aizsardzības spēja</a:t>
            </a:r>
          </a:p>
        </p:txBody>
      </p:sp>
      <p:sp>
        <p:nvSpPr>
          <p:cNvPr id="107" name="TextBox 106">
            <a:extLst>
              <a:ext uri="{FF2B5EF4-FFF2-40B4-BE49-F238E27FC236}">
                <a16:creationId xmlns="" xmlns:a16="http://schemas.microsoft.com/office/drawing/2014/main" id="{3DE184E6-9083-4CCF-A460-03919680B77B}"/>
              </a:ext>
            </a:extLst>
          </p:cNvPr>
          <p:cNvSpPr txBox="1"/>
          <p:nvPr/>
        </p:nvSpPr>
        <p:spPr>
          <a:xfrm>
            <a:off x="3672016" y="2765591"/>
            <a:ext cx="2532244" cy="460375"/>
          </a:xfrm>
          <a:prstGeom prst="rect">
            <a:avLst/>
          </a:prstGeom>
          <a:solidFill>
            <a:srgbClr val="DADBD0"/>
          </a:solidFill>
        </p:spPr>
        <p:txBody>
          <a:bodyPr wrap="square">
            <a:spAutoFit/>
          </a:bodyPr>
          <a:lstStyle/>
          <a:p>
            <a:pPr algn="ctr" defTabSz="938213" fontAlgn="base">
              <a:spcBef>
                <a:spcPct val="0"/>
              </a:spcBef>
              <a:spcAft>
                <a:spcPct val="0"/>
              </a:spcAft>
              <a:defRPr/>
            </a:pPr>
            <a:r>
              <a:rPr lang="lv-LV" altLang="en-US" sz="1200" b="1">
                <a:latin typeface="Verdana" panose="020B0604030504040204" pitchFamily="34" charset="0"/>
                <a:cs typeface="Arial" pitchFamily="34" charset="0"/>
              </a:rPr>
              <a:t>Gaisa telpas novērošanas spēja</a:t>
            </a:r>
          </a:p>
        </p:txBody>
      </p:sp>
      <p:sp>
        <p:nvSpPr>
          <p:cNvPr id="108" name="TextBox 107">
            <a:extLst>
              <a:ext uri="{FF2B5EF4-FFF2-40B4-BE49-F238E27FC236}">
                <a16:creationId xmlns="" xmlns:a16="http://schemas.microsoft.com/office/drawing/2014/main" id="{BD6AA9F3-AC90-42EA-B194-C93F90FE759A}"/>
              </a:ext>
            </a:extLst>
          </p:cNvPr>
          <p:cNvSpPr txBox="1"/>
          <p:nvPr/>
        </p:nvSpPr>
        <p:spPr>
          <a:xfrm>
            <a:off x="382688" y="5007879"/>
            <a:ext cx="3000375" cy="276225"/>
          </a:xfrm>
          <a:prstGeom prst="rect">
            <a:avLst/>
          </a:prstGeom>
          <a:solidFill>
            <a:srgbClr val="DADBD0"/>
          </a:solidFill>
        </p:spPr>
        <p:txBody>
          <a:bodyPr wrap="none">
            <a:spAutoFit/>
          </a:bodyPr>
          <a:lstStyle/>
          <a:p>
            <a:pPr algn="just" defTabSz="938213" fontAlgn="base">
              <a:spcBef>
                <a:spcPct val="0"/>
              </a:spcBef>
              <a:spcAft>
                <a:spcPct val="0"/>
              </a:spcAft>
              <a:defRPr/>
            </a:pPr>
            <a:r>
              <a:rPr lang="lv-LV" altLang="en-US" sz="1200" b="1" dirty="0">
                <a:latin typeface="Verdana" panose="020B0604030504040204" pitchFamily="34" charset="0"/>
                <a:cs typeface="Arial" pitchFamily="34" charset="0"/>
              </a:rPr>
              <a:t>Uzņemošās valsts atbalsta spēja</a:t>
            </a:r>
          </a:p>
        </p:txBody>
      </p:sp>
      <p:sp>
        <p:nvSpPr>
          <p:cNvPr id="109" name="TextBox 108">
            <a:extLst>
              <a:ext uri="{FF2B5EF4-FFF2-40B4-BE49-F238E27FC236}">
                <a16:creationId xmlns="" xmlns:a16="http://schemas.microsoft.com/office/drawing/2014/main" id="{61BF8359-216F-4506-B53C-F12927EAA8EE}"/>
              </a:ext>
            </a:extLst>
          </p:cNvPr>
          <p:cNvSpPr txBox="1"/>
          <p:nvPr/>
        </p:nvSpPr>
        <p:spPr>
          <a:xfrm>
            <a:off x="3642012" y="4915507"/>
            <a:ext cx="2428588" cy="646331"/>
          </a:xfrm>
          <a:prstGeom prst="rect">
            <a:avLst/>
          </a:prstGeom>
          <a:solidFill>
            <a:srgbClr val="DADBD0"/>
          </a:solidFill>
        </p:spPr>
        <p:txBody>
          <a:bodyPr wrap="square">
            <a:spAutoFit/>
          </a:bodyPr>
          <a:lstStyle/>
          <a:p>
            <a:pPr defTabSz="938213" fontAlgn="base">
              <a:spcBef>
                <a:spcPct val="0"/>
              </a:spcBef>
              <a:spcAft>
                <a:spcPct val="0"/>
              </a:spcAft>
              <a:defRPr/>
            </a:pPr>
            <a:r>
              <a:rPr lang="lv-LV" altLang="en-US" sz="1200" b="1" dirty="0">
                <a:latin typeface="Verdana" panose="020B0604030504040204" pitchFamily="34" charset="0"/>
                <a:cs typeface="Arial" pitchFamily="34" charset="0"/>
              </a:rPr>
              <a:t>ISTAR spēja – izlūkošana, novērošana, mērķu noteikšana un atpazīšana</a:t>
            </a:r>
          </a:p>
        </p:txBody>
      </p:sp>
      <p:sp>
        <p:nvSpPr>
          <p:cNvPr id="110" name="TextBox 109">
            <a:extLst>
              <a:ext uri="{FF2B5EF4-FFF2-40B4-BE49-F238E27FC236}">
                <a16:creationId xmlns="" xmlns:a16="http://schemas.microsoft.com/office/drawing/2014/main" id="{1CBE5689-EC1D-40B6-940B-0C58AF6530ED}"/>
              </a:ext>
            </a:extLst>
          </p:cNvPr>
          <p:cNvSpPr txBox="1"/>
          <p:nvPr/>
        </p:nvSpPr>
        <p:spPr>
          <a:xfrm>
            <a:off x="7936923" y="2765769"/>
            <a:ext cx="1843087" cy="276225"/>
          </a:xfrm>
          <a:prstGeom prst="rect">
            <a:avLst/>
          </a:prstGeom>
          <a:solidFill>
            <a:srgbClr val="DADBD0"/>
          </a:solidFill>
        </p:spPr>
        <p:txBody>
          <a:bodyPr>
            <a:spAutoFit/>
          </a:bodyPr>
          <a:lstStyle/>
          <a:p>
            <a:pPr algn="ctr" defTabSz="938213" fontAlgn="base">
              <a:spcBef>
                <a:spcPct val="0"/>
              </a:spcBef>
              <a:spcAft>
                <a:spcPct val="0"/>
              </a:spcAft>
              <a:defRPr/>
            </a:pPr>
            <a:r>
              <a:rPr lang="lv-LV" altLang="en-US" sz="1200" b="1" dirty="0">
                <a:latin typeface="Verdana" panose="020B0604030504040204" pitchFamily="34" charset="0"/>
                <a:cs typeface="Arial" pitchFamily="34" charset="0"/>
              </a:rPr>
              <a:t>Kājnieku spēja</a:t>
            </a:r>
          </a:p>
        </p:txBody>
      </p:sp>
      <p:pic>
        <p:nvPicPr>
          <p:cNvPr id="111" name="Picture 31">
            <a:extLst>
              <a:ext uri="{FF2B5EF4-FFF2-40B4-BE49-F238E27FC236}">
                <a16:creationId xmlns="" xmlns:a16="http://schemas.microsoft.com/office/drawing/2014/main" id="{52003834-2F4C-4C63-80C2-BE1F1A4EAAC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054850" y="4901504"/>
            <a:ext cx="3214965" cy="1529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TextBox 111">
            <a:extLst>
              <a:ext uri="{FF2B5EF4-FFF2-40B4-BE49-F238E27FC236}">
                <a16:creationId xmlns="" xmlns:a16="http://schemas.microsoft.com/office/drawing/2014/main" id="{AAFBF44B-BF4E-4A69-A822-6EA9B921B6AB}"/>
              </a:ext>
            </a:extLst>
          </p:cNvPr>
          <p:cNvSpPr txBox="1"/>
          <p:nvPr/>
        </p:nvSpPr>
        <p:spPr>
          <a:xfrm>
            <a:off x="8207388" y="6152411"/>
            <a:ext cx="2909887" cy="276225"/>
          </a:xfrm>
          <a:prstGeom prst="rect">
            <a:avLst/>
          </a:prstGeom>
          <a:solidFill>
            <a:srgbClr val="DADBD0"/>
          </a:solidFill>
        </p:spPr>
        <p:txBody>
          <a:bodyPr wrap="none">
            <a:spAutoFit/>
          </a:bodyPr>
          <a:lstStyle/>
          <a:p>
            <a:pPr algn="just" defTabSz="938213" fontAlgn="base">
              <a:spcBef>
                <a:spcPct val="0"/>
              </a:spcBef>
              <a:spcAft>
                <a:spcPct val="0"/>
              </a:spcAft>
              <a:defRPr/>
            </a:pPr>
            <a:r>
              <a:rPr lang="lv-LV" altLang="en-US" sz="1200" b="1" dirty="0">
                <a:latin typeface="Verdana" panose="020B0604030504040204" pitchFamily="34" charset="0"/>
                <a:cs typeface="Arial" pitchFamily="34" charset="0"/>
              </a:rPr>
              <a:t>Taktiskā gaisa transporta spēja</a:t>
            </a:r>
          </a:p>
        </p:txBody>
      </p:sp>
      <p:sp>
        <p:nvSpPr>
          <p:cNvPr id="113" name="TextBox 112">
            <a:extLst>
              <a:ext uri="{FF2B5EF4-FFF2-40B4-BE49-F238E27FC236}">
                <a16:creationId xmlns="" xmlns:a16="http://schemas.microsoft.com/office/drawing/2014/main" id="{72ADE6CA-1EE9-4170-A63F-2F69803F88CF}"/>
              </a:ext>
            </a:extLst>
          </p:cNvPr>
          <p:cNvSpPr txBox="1"/>
          <p:nvPr/>
        </p:nvSpPr>
        <p:spPr>
          <a:xfrm>
            <a:off x="5190746" y="6263346"/>
            <a:ext cx="2513830" cy="276999"/>
          </a:xfrm>
          <a:prstGeom prst="rect">
            <a:avLst/>
          </a:prstGeom>
          <a:solidFill>
            <a:srgbClr val="DADBD0"/>
          </a:solidFill>
        </p:spPr>
        <p:txBody>
          <a:bodyPr wrap="none">
            <a:spAutoFit/>
          </a:bodyPr>
          <a:lstStyle/>
          <a:p>
            <a:pPr algn="just" defTabSz="938213" fontAlgn="base">
              <a:spcBef>
                <a:spcPct val="0"/>
              </a:spcBef>
              <a:spcAft>
                <a:spcPct val="0"/>
              </a:spcAft>
              <a:defRPr/>
            </a:pPr>
            <a:r>
              <a:rPr lang="lv-LV" altLang="en-US" sz="1200" b="1" dirty="0">
                <a:latin typeface="Verdana" panose="020B0604030504040204" pitchFamily="34" charset="0"/>
                <a:cs typeface="Arial" pitchFamily="34" charset="0"/>
              </a:rPr>
              <a:t>Komandvadības (C2) spēja</a:t>
            </a:r>
          </a:p>
        </p:txBody>
      </p:sp>
    </p:spTree>
    <p:extLst>
      <p:ext uri="{BB962C8B-B14F-4D97-AF65-F5344CB8AC3E}">
        <p14:creationId xmlns:p14="http://schemas.microsoft.com/office/powerpoint/2010/main" val="58368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10055442" y="6504833"/>
            <a:ext cx="403675" cy="304800"/>
          </a:xfrm>
        </p:spPr>
        <p:txBody>
          <a:bodyPr/>
          <a:lstStyle/>
          <a:p>
            <a:fld id="{1B118FC1-F406-CE4C-8AD1-B038EC1C5989}" type="slidenum">
              <a:rPr lang="en-US"/>
              <a:pPr/>
              <a:t>15</a:t>
            </a:fld>
            <a:endParaRPr lang="en-US" dirty="0"/>
          </a:p>
        </p:txBody>
      </p:sp>
      <p:sp>
        <p:nvSpPr>
          <p:cNvPr id="2" name="Rectangle 1">
            <a:extLst>
              <a:ext uri="{FF2B5EF4-FFF2-40B4-BE49-F238E27FC236}">
                <a16:creationId xmlns="" xmlns:a16="http://schemas.microsoft.com/office/drawing/2014/main" id="{FA5095A1-68A9-42FA-A1B5-48241B56CFCC}"/>
              </a:ext>
            </a:extLst>
          </p:cNvPr>
          <p:cNvSpPr/>
          <p:nvPr/>
        </p:nvSpPr>
        <p:spPr>
          <a:xfrm>
            <a:off x="7972425" y="341300"/>
            <a:ext cx="2542806" cy="369332"/>
          </a:xfrm>
          <a:prstGeom prst="rect">
            <a:avLst/>
          </a:prstGeom>
        </p:spPr>
        <p:txBody>
          <a:bodyPr wrap="square">
            <a:spAutoFit/>
          </a:bodyPr>
          <a:lstStyle/>
          <a:p>
            <a:pPr defTabSz="703660" eaLnBrk="0" fontAlgn="base" hangingPunct="0">
              <a:spcBef>
                <a:spcPct val="0"/>
              </a:spcBef>
              <a:spcAft>
                <a:spcPct val="0"/>
              </a:spcAft>
              <a:defRPr/>
            </a:pPr>
            <a:r>
              <a:rPr lang="lv-LV" b="1" dirty="0">
                <a:latin typeface="Arial" panose="020B0604020202020204" pitchFamily="34" charset="0"/>
                <a:cs typeface="Arial" panose="020B0604020202020204" pitchFamily="34" charset="0"/>
              </a:rPr>
              <a:t>Kolektīvā aizsardzība</a:t>
            </a:r>
            <a:endParaRPr lang="lv-LV" altLang="lv-LV" b="1" dirty="0">
              <a:latin typeface="Arial" panose="020B0604020202020204" pitchFamily="34" charset="0"/>
              <a:ea typeface="Verdana" panose="020B060403050404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pic>
        <p:nvPicPr>
          <p:cNvPr id="9" name="Picture 8">
            <a:extLst>
              <a:ext uri="{FF2B5EF4-FFF2-40B4-BE49-F238E27FC236}">
                <a16:creationId xmlns="" xmlns:a16="http://schemas.microsoft.com/office/drawing/2014/main" id="{1F16D7F2-2EC9-4DAC-8CEA-51F5221DE9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195" y="5823022"/>
            <a:ext cx="859321" cy="778224"/>
          </a:xfrm>
          <a:prstGeom prst="rect">
            <a:avLst/>
          </a:prstGeom>
        </p:spPr>
      </p:pic>
      <p:sp>
        <p:nvSpPr>
          <p:cNvPr id="11" name="Content Placeholder 2">
            <a:extLst>
              <a:ext uri="{FF2B5EF4-FFF2-40B4-BE49-F238E27FC236}">
                <a16:creationId xmlns="" xmlns:a16="http://schemas.microsoft.com/office/drawing/2014/main" id="{A24B3A30-9A0F-477E-92DF-BFE479A4B1E7}"/>
              </a:ext>
            </a:extLst>
          </p:cNvPr>
          <p:cNvSpPr txBox="1">
            <a:spLocks/>
          </p:cNvSpPr>
          <p:nvPr/>
        </p:nvSpPr>
        <p:spPr bwMode="auto">
          <a:xfrm>
            <a:off x="640080" y="2465113"/>
            <a:ext cx="9875151" cy="381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350838" indent="-350838" algn="l" defTabSz="938213"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defRPr/>
            </a:pPr>
            <a:endParaRPr lang="lv-LV" sz="1600" dirty="0">
              <a:solidFill>
                <a:prstClr val="black"/>
              </a:solidFill>
              <a:latin typeface="Arial" panose="020B0604020202020204" pitchFamily="34" charset="0"/>
              <a:cs typeface="Arial" panose="020B0604020202020204" pitchFamily="34" charset="0"/>
            </a:endParaRPr>
          </a:p>
          <a:p>
            <a:pPr marL="0" indent="0">
              <a:buNone/>
            </a:pPr>
            <a:r>
              <a:rPr lang="lv-LV" sz="1600" b="1" dirty="0">
                <a:latin typeface="Arial" panose="020B0604020202020204" pitchFamily="34" charset="0"/>
                <a:cs typeface="Arial" panose="020B0604020202020204" pitchFamily="34" charset="0"/>
              </a:rPr>
              <a:t>Ziemeļatlantijas līgums</a:t>
            </a:r>
          </a:p>
          <a:p>
            <a:pPr marL="0" indent="0">
              <a:buNone/>
            </a:pPr>
            <a:r>
              <a:rPr lang="lv-LV" sz="1600" dirty="0">
                <a:latin typeface="Arial" panose="020B0604020202020204" pitchFamily="34" charset="0"/>
                <a:cs typeface="Arial" panose="020B0604020202020204" pitchFamily="34" charset="0"/>
              </a:rPr>
              <a:t>1949.gada 4.aprīlī Vašingtonā</a:t>
            </a:r>
          </a:p>
          <a:p>
            <a:pPr marL="0" indent="0">
              <a:buNone/>
            </a:pPr>
            <a:endParaRPr lang="lv-LV" sz="1600" dirty="0">
              <a:solidFill>
                <a:prstClr val="black"/>
              </a:solidFill>
              <a:latin typeface="Arial" panose="020B0604020202020204" pitchFamily="34" charset="0"/>
              <a:cs typeface="Arial" panose="020B0604020202020204" pitchFamily="34" charset="0"/>
            </a:endParaRPr>
          </a:p>
          <a:p>
            <a:pPr marL="0" indent="0" algn="just">
              <a:buNone/>
              <a:defRPr/>
            </a:pPr>
            <a:r>
              <a:rPr lang="lv-LV" sz="1600" dirty="0">
                <a:solidFill>
                  <a:prstClr val="black"/>
                </a:solidFill>
                <a:latin typeface="Arial" panose="020B0604020202020204" pitchFamily="34" charset="0"/>
                <a:cs typeface="Arial" panose="020B0604020202020204" pitchFamily="34" charset="0"/>
              </a:rPr>
              <a:t>Puses vienojas, ka </a:t>
            </a:r>
            <a:r>
              <a:rPr lang="lv-LV" sz="1600" b="1" u="sng" dirty="0">
                <a:solidFill>
                  <a:prstClr val="black"/>
                </a:solidFill>
                <a:latin typeface="Arial" panose="020B0604020202020204" pitchFamily="34" charset="0"/>
                <a:cs typeface="Arial" panose="020B0604020202020204" pitchFamily="34" charset="0"/>
              </a:rPr>
              <a:t>bruņotu uzbrukumu vienai vai vairākām no tām Eiropā vai Ziemeļamerikā uzskatīs par uzbrukumu visām dalībvalstīm</a:t>
            </a:r>
            <a:r>
              <a:rPr lang="lv-LV" sz="1600" dirty="0">
                <a:solidFill>
                  <a:prstClr val="black"/>
                </a:solidFill>
                <a:latin typeface="Arial" panose="020B0604020202020204" pitchFamily="34" charset="0"/>
                <a:cs typeface="Arial" panose="020B0604020202020204" pitchFamily="34" charset="0"/>
              </a:rPr>
              <a:t>, un tādēļ tās apņemas, ka šāda uzbrukuma gadījumā katra no tām, izmantojot individuālās un kolektīvās pašaizsardzības tiesības, kas paredzētas Apvienoto Nāciju Organizācijas Hartas 51.pantā, </a:t>
            </a:r>
            <a:r>
              <a:rPr lang="lv-LV" sz="1600" b="1" u="sng" dirty="0">
                <a:solidFill>
                  <a:prstClr val="black"/>
                </a:solidFill>
                <a:latin typeface="Arial" panose="020B0604020202020204" pitchFamily="34" charset="0"/>
                <a:cs typeface="Arial" panose="020B0604020202020204" pitchFamily="34" charset="0"/>
              </a:rPr>
              <a:t>sniegs palīdzību Pusei vai Pusēm, kas pakļautas uzbrukumam</a:t>
            </a:r>
            <a:r>
              <a:rPr lang="lv-LV" sz="1600" dirty="0">
                <a:solidFill>
                  <a:prstClr val="black"/>
                </a:solidFill>
                <a:latin typeface="Arial" panose="020B0604020202020204" pitchFamily="34" charset="0"/>
                <a:cs typeface="Arial" panose="020B0604020202020204" pitchFamily="34" charset="0"/>
              </a:rPr>
              <a:t>, individuāli un kopā ar citām Pusēm, veicot pasākumus, kurus tās uzskata par nepieciešamiem, </a:t>
            </a:r>
            <a:r>
              <a:rPr lang="lv-LV" sz="1600" b="1" u="sng" dirty="0">
                <a:solidFill>
                  <a:prstClr val="black"/>
                </a:solidFill>
                <a:latin typeface="Arial" panose="020B0604020202020204" pitchFamily="34" charset="0"/>
                <a:cs typeface="Arial" panose="020B0604020202020204" pitchFamily="34" charset="0"/>
              </a:rPr>
              <a:t>ieskaitot bruņota spēka pielietošanu</a:t>
            </a:r>
            <a:r>
              <a:rPr lang="lv-LV" sz="1600" dirty="0">
                <a:solidFill>
                  <a:prstClr val="black"/>
                </a:solidFill>
                <a:latin typeface="Arial" panose="020B0604020202020204" pitchFamily="34" charset="0"/>
                <a:cs typeface="Arial" panose="020B0604020202020204" pitchFamily="34" charset="0"/>
              </a:rPr>
              <a:t>, lai atjaunotu un saglabātu Ziemeļatlantijas reģiona drošību.</a:t>
            </a:r>
          </a:p>
        </p:txBody>
      </p:sp>
      <p:pic>
        <p:nvPicPr>
          <p:cNvPr id="13" name="Picture 2" descr="NATO finansējums un tā nozīme Latvijā | Sargs.lv">
            <a:extLst>
              <a:ext uri="{FF2B5EF4-FFF2-40B4-BE49-F238E27FC236}">
                <a16:creationId xmlns="" xmlns:a16="http://schemas.microsoft.com/office/drawing/2014/main" id="{6E6AFD03-4D19-4CD5-91C6-49D1947120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0930" y="721931"/>
            <a:ext cx="3095605" cy="23187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Latvia in NATO 🇱🇻 (@LV_NATO) / Twitter">
            <a:extLst>
              <a:ext uri="{FF2B5EF4-FFF2-40B4-BE49-F238E27FC236}">
                <a16:creationId xmlns="" xmlns:a16="http://schemas.microsoft.com/office/drawing/2014/main" id="{A6829DF9-76CF-475B-AE47-BB021C3076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6960" y="710632"/>
            <a:ext cx="3501390" cy="233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816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A5095A1-68A9-42FA-A1B5-48241B56CFCC}"/>
              </a:ext>
            </a:extLst>
          </p:cNvPr>
          <p:cNvSpPr/>
          <p:nvPr/>
        </p:nvSpPr>
        <p:spPr>
          <a:xfrm>
            <a:off x="7267576" y="341300"/>
            <a:ext cx="3247656" cy="369332"/>
          </a:xfrm>
          <a:prstGeom prst="rect">
            <a:avLst/>
          </a:prstGeom>
        </p:spPr>
        <p:txBody>
          <a:bodyPr wrap="square">
            <a:spAutoFit/>
          </a:bodyPr>
          <a:lstStyle/>
          <a:p>
            <a:pPr defTabSz="703660" eaLnBrk="0" fontAlgn="base" hangingPunct="0">
              <a:spcBef>
                <a:spcPct val="0"/>
              </a:spcBef>
              <a:spcAft>
                <a:spcPct val="0"/>
              </a:spcAft>
              <a:defRPr/>
            </a:pPr>
            <a:r>
              <a:rPr lang="lv-LV" altLang="lv-LV" b="1" dirty="0">
                <a:latin typeface="Arial" panose="020B0604020202020204" pitchFamily="34" charset="0"/>
                <a:cs typeface="Arial" panose="020B0604020202020204" pitchFamily="34" charset="0"/>
              </a:rPr>
              <a:t>Sabiedroto klātbūtne Latvijā</a:t>
            </a:r>
            <a:endParaRPr lang="lv-LV" altLang="lv-LV" b="1" dirty="0">
              <a:latin typeface="Arial" panose="020B0604020202020204" pitchFamily="34" charset="0"/>
              <a:ea typeface="Verdana" panose="020B060403050404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pic>
        <p:nvPicPr>
          <p:cNvPr id="9" name="Picture 8">
            <a:extLst>
              <a:ext uri="{FF2B5EF4-FFF2-40B4-BE49-F238E27FC236}">
                <a16:creationId xmlns="" xmlns:a16="http://schemas.microsoft.com/office/drawing/2014/main" id="{1F16D7F2-2EC9-4DAC-8CEA-51F5221DE9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8572" y="5865078"/>
            <a:ext cx="859321" cy="778224"/>
          </a:xfrm>
          <a:prstGeom prst="rect">
            <a:avLst/>
          </a:prstGeom>
        </p:spPr>
      </p:pic>
      <p:sp>
        <p:nvSpPr>
          <p:cNvPr id="10" name="Content Placeholder 2">
            <a:extLst>
              <a:ext uri="{FF2B5EF4-FFF2-40B4-BE49-F238E27FC236}">
                <a16:creationId xmlns="" xmlns:a16="http://schemas.microsoft.com/office/drawing/2014/main" id="{08D36B23-CA16-4611-8F3C-6C1AC4154A9F}"/>
              </a:ext>
            </a:extLst>
          </p:cNvPr>
          <p:cNvSpPr>
            <a:spLocks noGrp="1"/>
          </p:cNvSpPr>
          <p:nvPr>
            <p:ph idx="1"/>
          </p:nvPr>
        </p:nvSpPr>
        <p:spPr>
          <a:xfrm>
            <a:off x="1737360" y="1305813"/>
            <a:ext cx="5813444" cy="1549374"/>
          </a:xfrm>
        </p:spPr>
        <p:txBody>
          <a:bodyPr>
            <a:normAutofit/>
          </a:bodyPr>
          <a:lstStyle/>
          <a:p>
            <a:pPr algn="just"/>
            <a:r>
              <a:rPr lang="lv-LV" sz="1600" b="1" dirty="0">
                <a:solidFill>
                  <a:srgbClr val="666633"/>
                </a:solidFill>
                <a:latin typeface="Arial" panose="020B0604020202020204" pitchFamily="34" charset="0"/>
                <a:cs typeface="Arial" panose="020B0604020202020204" pitchFamily="34" charset="0"/>
              </a:rPr>
              <a:t>NATO Kanādas vadītā daudznacionālā kaujas grupa </a:t>
            </a:r>
            <a:r>
              <a:rPr lang="lv-LV" sz="1600" dirty="0">
                <a:latin typeface="Arial" panose="020B0604020202020204" pitchFamily="34" charset="0"/>
                <a:cs typeface="Arial" panose="020B0604020202020204" pitchFamily="34" charset="0"/>
              </a:rPr>
              <a:t>Ādažos</a:t>
            </a:r>
            <a:r>
              <a:rPr lang="lv-LV" sz="1600" b="1" dirty="0">
                <a:latin typeface="Arial" panose="020B0604020202020204" pitchFamily="34" charset="0"/>
                <a:cs typeface="Arial" panose="020B0604020202020204" pitchFamily="34" charset="0"/>
              </a:rPr>
              <a:t> </a:t>
            </a:r>
            <a:r>
              <a:rPr lang="lv-LV" sz="1600" dirty="0">
                <a:latin typeface="Arial" panose="020B0604020202020204" pitchFamily="34" charset="0"/>
                <a:cs typeface="Arial" panose="020B0604020202020204" pitchFamily="34" charset="0"/>
              </a:rPr>
              <a:t>- aptuveni – </a:t>
            </a:r>
            <a:r>
              <a:rPr lang="lv-LV" sz="1600" b="1" dirty="0">
                <a:solidFill>
                  <a:srgbClr val="666633"/>
                </a:solidFill>
                <a:latin typeface="Arial" panose="020B0604020202020204" pitchFamily="34" charset="0"/>
                <a:cs typeface="Arial" panose="020B0604020202020204" pitchFamily="34" charset="0"/>
              </a:rPr>
              <a:t>1500</a:t>
            </a:r>
            <a:r>
              <a:rPr lang="lv-LV" sz="1600" b="1" dirty="0">
                <a:latin typeface="Arial" panose="020B0604020202020204" pitchFamily="34" charset="0"/>
                <a:cs typeface="Arial" panose="020B0604020202020204" pitchFamily="34" charset="0"/>
              </a:rPr>
              <a:t> </a:t>
            </a:r>
            <a:r>
              <a:rPr lang="lv-LV" sz="1600" dirty="0">
                <a:latin typeface="Arial" panose="020B0604020202020204" pitchFamily="34" charset="0"/>
                <a:cs typeface="Arial" panose="020B0604020202020204" pitchFamily="34" charset="0"/>
              </a:rPr>
              <a:t>karavīru no Kanādas, Albānijas, Itālijas, Spānijas, Čehijas, Polijas, Melnkalnes, Islandes, Slovākijas un Slovēnijas.</a:t>
            </a:r>
          </a:p>
        </p:txBody>
      </p:sp>
      <p:sp>
        <p:nvSpPr>
          <p:cNvPr id="15" name="Content Placeholder 10">
            <a:extLst>
              <a:ext uri="{FF2B5EF4-FFF2-40B4-BE49-F238E27FC236}">
                <a16:creationId xmlns="" xmlns:a16="http://schemas.microsoft.com/office/drawing/2014/main" id="{A64E290E-CCF5-4AAF-9FB7-06B96B5438E9}"/>
              </a:ext>
            </a:extLst>
          </p:cNvPr>
          <p:cNvSpPr txBox="1">
            <a:spLocks/>
          </p:cNvSpPr>
          <p:nvPr/>
        </p:nvSpPr>
        <p:spPr bwMode="auto">
          <a:xfrm>
            <a:off x="1737360" y="5552190"/>
            <a:ext cx="5662106" cy="100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350838" indent="-350838" algn="l" defTabSz="938213"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lgn="just">
              <a:buNone/>
              <a:defRPr/>
            </a:pPr>
            <a:r>
              <a:rPr lang="lv-LV" sz="1600" b="1" dirty="0">
                <a:solidFill>
                  <a:srgbClr val="666633"/>
                </a:solidFill>
                <a:latin typeface="Arial" panose="020B0604020202020204" pitchFamily="34" charset="0"/>
                <a:cs typeface="Arial" panose="020B0604020202020204" pitchFamily="34" charset="0"/>
              </a:rPr>
              <a:t>NATO spēku integrācijas vienība </a:t>
            </a:r>
            <a:r>
              <a:rPr lang="lv-LV" sz="1600" dirty="0">
                <a:solidFill>
                  <a:prstClr val="black"/>
                </a:solidFill>
                <a:latin typeface="Arial" panose="020B0604020202020204" pitchFamily="34" charset="0"/>
                <a:cs typeface="Arial" panose="020B0604020202020204" pitchFamily="34" charset="0"/>
              </a:rPr>
              <a:t>Rīgā (</a:t>
            </a:r>
            <a:r>
              <a:rPr lang="lv-LV" sz="1600" b="1" dirty="0">
                <a:solidFill>
                  <a:srgbClr val="666633"/>
                </a:solidFill>
                <a:latin typeface="Arial" panose="020B0604020202020204" pitchFamily="34" charset="0"/>
                <a:cs typeface="Arial" panose="020B0604020202020204" pitchFamily="34" charset="0"/>
              </a:rPr>
              <a:t>40</a:t>
            </a:r>
            <a:r>
              <a:rPr lang="lv-LV" sz="1600" dirty="0">
                <a:solidFill>
                  <a:prstClr val="black"/>
                </a:solidFill>
                <a:latin typeface="Arial" panose="020B0604020202020204" pitchFamily="34" charset="0"/>
                <a:cs typeface="Arial" panose="020B0604020202020204" pitchFamily="34" charset="0"/>
              </a:rPr>
              <a:t> karavīru) - koordinē ārzemju ienākošās vienības Latvijā un militārās mācības un plāno tās nākotnē.</a:t>
            </a:r>
          </a:p>
          <a:p>
            <a:pPr marL="0" indent="0">
              <a:buNone/>
              <a:defRPr/>
            </a:pPr>
            <a:endParaRPr lang="lv-LV" sz="1600" b="1" dirty="0">
              <a:solidFill>
                <a:prstClr val="black"/>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 xmlns:a16="http://schemas.microsoft.com/office/drawing/2014/main" id="{2A5A334E-F856-4AB7-AF07-D922CD13B0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3850" y="1305812"/>
            <a:ext cx="2564043" cy="4175361"/>
          </a:xfrm>
          <a:prstGeom prst="rect">
            <a:avLst/>
          </a:prstGeom>
          <a:effectLst/>
        </p:spPr>
      </p:pic>
      <p:pic>
        <p:nvPicPr>
          <p:cNvPr id="17" name="Picture 16">
            <a:extLst>
              <a:ext uri="{FF2B5EF4-FFF2-40B4-BE49-F238E27FC236}">
                <a16:creationId xmlns="" xmlns:a16="http://schemas.microsoft.com/office/drawing/2014/main" id="{D683E14F-3163-41E8-B6FB-76B114C420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360" y="2613124"/>
            <a:ext cx="5662106" cy="2868050"/>
          </a:xfrm>
          <a:prstGeom prst="rect">
            <a:avLst/>
          </a:prstGeom>
          <a:effectLst/>
        </p:spPr>
      </p:pic>
    </p:spTree>
    <p:extLst>
      <p:ext uri="{BB962C8B-B14F-4D97-AF65-F5344CB8AC3E}">
        <p14:creationId xmlns:p14="http://schemas.microsoft.com/office/powerpoint/2010/main" val="1488138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1BF80F51-3251-4963-B707-9A3E05A77435}"/>
              </a:ext>
            </a:extLst>
          </p:cNvPr>
          <p:cNvSpPr/>
          <p:nvPr/>
        </p:nvSpPr>
        <p:spPr>
          <a:xfrm>
            <a:off x="903540" y="2005483"/>
            <a:ext cx="5400057" cy="337133"/>
          </a:xfrm>
          <a:prstGeom prst="rect">
            <a:avLst/>
          </a:prstGeom>
          <a:solidFill>
            <a:srgbClr val="DAD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 xmlns:a16="http://schemas.microsoft.com/office/drawing/2014/main" id="{FA5095A1-68A9-42FA-A1B5-48241B56CFCC}"/>
              </a:ext>
            </a:extLst>
          </p:cNvPr>
          <p:cNvSpPr/>
          <p:nvPr/>
        </p:nvSpPr>
        <p:spPr>
          <a:xfrm>
            <a:off x="7553325" y="341300"/>
            <a:ext cx="2961907" cy="369332"/>
          </a:xfrm>
          <a:prstGeom prst="rect">
            <a:avLst/>
          </a:prstGeom>
        </p:spPr>
        <p:txBody>
          <a:bodyPr wrap="square">
            <a:spAutoFit/>
          </a:bodyPr>
          <a:lstStyle/>
          <a:p>
            <a:pPr defTabSz="703660" eaLnBrk="0" fontAlgn="base" hangingPunct="0">
              <a:spcBef>
                <a:spcPct val="0"/>
              </a:spcBef>
              <a:spcAft>
                <a:spcPct val="0"/>
              </a:spcAft>
              <a:defRPr/>
            </a:pPr>
            <a:r>
              <a:rPr lang="lv-LV" b="1" dirty="0">
                <a:latin typeface="Arial" panose="020B0604020202020204" pitchFamily="34" charset="0"/>
                <a:cs typeface="Arial" panose="020B0604020202020204" pitchFamily="34" charset="0"/>
              </a:rPr>
              <a:t>Visaptverošā aizsardzība</a:t>
            </a:r>
            <a:endParaRPr lang="lv-LV" altLang="lv-LV" b="1" dirty="0">
              <a:latin typeface="Arial" panose="020B0604020202020204" pitchFamily="34" charset="0"/>
              <a:ea typeface="Verdana" panose="020B060403050404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pic>
        <p:nvPicPr>
          <p:cNvPr id="9" name="Picture 8">
            <a:extLst>
              <a:ext uri="{FF2B5EF4-FFF2-40B4-BE49-F238E27FC236}">
                <a16:creationId xmlns="" xmlns:a16="http://schemas.microsoft.com/office/drawing/2014/main" id="{1F16D7F2-2EC9-4DAC-8CEA-51F5221DE9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5476" y="5781404"/>
            <a:ext cx="859321" cy="778224"/>
          </a:xfrm>
          <a:prstGeom prst="rect">
            <a:avLst/>
          </a:prstGeom>
        </p:spPr>
      </p:pic>
      <p:sp>
        <p:nvSpPr>
          <p:cNvPr id="13" name="Rectangle 12">
            <a:extLst>
              <a:ext uri="{FF2B5EF4-FFF2-40B4-BE49-F238E27FC236}">
                <a16:creationId xmlns="" xmlns:a16="http://schemas.microsoft.com/office/drawing/2014/main" id="{2346929C-BE11-4E2D-95EE-8B5F6C2FAB33}"/>
              </a:ext>
            </a:extLst>
          </p:cNvPr>
          <p:cNvSpPr/>
          <p:nvPr/>
        </p:nvSpPr>
        <p:spPr>
          <a:xfrm>
            <a:off x="3335046" y="912181"/>
            <a:ext cx="7730430" cy="954107"/>
          </a:xfrm>
          <a:prstGeom prst="rect">
            <a:avLst/>
          </a:prstGeom>
        </p:spPr>
        <p:txBody>
          <a:bodyPr wrap="square">
            <a:spAutoFit/>
          </a:bodyPr>
          <a:lstStyle/>
          <a:p>
            <a:pPr algn="r"/>
            <a:r>
              <a:rPr lang="lv-LV" sz="1400" dirty="0">
                <a:latin typeface="Arial" panose="020B0604020202020204" pitchFamily="34" charset="0"/>
                <a:ea typeface="Verdana" panose="020B0604030504040204" pitchFamily="34" charset="0"/>
                <a:cs typeface="Arial" panose="020B0604020202020204" pitchFamily="34" charset="0"/>
              </a:rPr>
              <a:t>Izšķiroši svarīgi ir tas, ka aizsardzībā iesaistās visa sabiedrība. To sauc par </a:t>
            </a:r>
            <a:r>
              <a:rPr lang="lv-LV" sz="1400" b="1" u="sng" dirty="0">
                <a:latin typeface="Arial" panose="020B0604020202020204" pitchFamily="34" charset="0"/>
                <a:ea typeface="Verdana" panose="020B0604030504040204" pitchFamily="34" charset="0"/>
                <a:cs typeface="Arial" panose="020B0604020202020204" pitchFamily="34" charset="0"/>
              </a:rPr>
              <a:t>visaptverošo valsts aizsardzību</a:t>
            </a:r>
            <a:r>
              <a:rPr lang="lv-LV" sz="1400" dirty="0">
                <a:latin typeface="Arial" panose="020B0604020202020204" pitchFamily="34" charset="0"/>
                <a:ea typeface="Verdana" panose="020B0604030504040204" pitchFamily="34" charset="0"/>
                <a:cs typeface="Arial" panose="020B0604020202020204" pitchFamily="34" charset="0"/>
              </a:rPr>
              <a:t> – par aizsardzību ir atbildīgi un rūpējas ne tikai Nacionālie bruņotie spēki, ne tikai profesionālās vienības, zemessargi, bet arī citi dienesti, institūcijas, kā arī </a:t>
            </a:r>
            <a:r>
              <a:rPr lang="lv-LV" sz="1400" b="1" dirty="0">
                <a:latin typeface="Arial" panose="020B0604020202020204" pitchFamily="34" charset="0"/>
                <a:ea typeface="Verdana" panose="020B0604030504040204" pitchFamily="34" charset="0"/>
                <a:cs typeface="Arial" panose="020B0604020202020204" pitchFamily="34" charset="0"/>
              </a:rPr>
              <a:t>visa sabiedrība</a:t>
            </a:r>
            <a:r>
              <a:rPr lang="lv-LV" sz="1400" dirty="0">
                <a:latin typeface="Arial" panose="020B0604020202020204" pitchFamily="34" charset="0"/>
                <a:ea typeface="Verdana" panose="020B0604030504040204" pitchFamily="34" charset="0"/>
                <a:cs typeface="Arial" panose="020B0604020202020204" pitchFamily="34" charset="0"/>
              </a:rPr>
              <a:t> –uzņēmumi, nevalstiskās organizācijas, baznīcas un </a:t>
            </a:r>
            <a:r>
              <a:rPr lang="lv-LV" sz="1400" b="1" dirty="0">
                <a:latin typeface="Arial" panose="020B0604020202020204" pitchFamily="34" charset="0"/>
                <a:ea typeface="Verdana" panose="020B0604030504040204" pitchFamily="34" charset="0"/>
                <a:cs typeface="Arial" panose="020B0604020202020204" pitchFamily="34" charset="0"/>
              </a:rPr>
              <a:t>arī Tu</a:t>
            </a:r>
            <a:r>
              <a:rPr lang="lv-LV" sz="1400" dirty="0">
                <a:latin typeface="Arial" panose="020B0604020202020204" pitchFamily="34" charset="0"/>
                <a:ea typeface="Verdana" panose="020B060403050404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6D5F6FFE-AAF6-4D8A-9386-50A436EC2DB6}"/>
              </a:ext>
            </a:extLst>
          </p:cNvPr>
          <p:cNvSpPr/>
          <p:nvPr/>
        </p:nvSpPr>
        <p:spPr>
          <a:xfrm>
            <a:off x="2481549" y="2773252"/>
            <a:ext cx="6552728" cy="3552383"/>
          </a:xfrm>
          <a:prstGeom prst="rect">
            <a:avLst/>
          </a:prstGeom>
        </p:spPr>
        <p:txBody>
          <a:bodyPr wrap="square">
            <a:spAutoFit/>
          </a:bodyPr>
          <a:lstStyle/>
          <a:p>
            <a:r>
              <a:rPr lang="lv-LV" dirty="0">
                <a:latin typeface="Arial" panose="020B0604020202020204" pitchFamily="34" charset="0"/>
                <a:ea typeface="Verdana" panose="020B0604030504040204" pitchFamily="34" charset="0"/>
                <a:cs typeface="Arial" panose="020B0604020202020204" pitchFamily="34" charset="0"/>
              </a:rPr>
              <a:t>militāro spēju attīstība un aizsardzības stratēģiju pilnveidošana;</a:t>
            </a:r>
          </a:p>
          <a:p>
            <a:pPr>
              <a:lnSpc>
                <a:spcPct val="115000"/>
              </a:lnSpc>
              <a:spcAft>
                <a:spcPts val="600"/>
              </a:spcAft>
            </a:pPr>
            <a:r>
              <a:rPr lang="lv-LV" dirty="0">
                <a:latin typeface="Arial" panose="020B0604020202020204" pitchFamily="34" charset="0"/>
                <a:ea typeface="Verdana" panose="020B0604030504040204" pitchFamily="34" charset="0"/>
                <a:cs typeface="Arial" panose="020B0604020202020204" pitchFamily="34" charset="0"/>
              </a:rPr>
              <a:t>sadarbības sekmēšana starp privāto un publisko sektoru aizsardzības jomā;</a:t>
            </a:r>
          </a:p>
          <a:p>
            <a:pPr>
              <a:lnSpc>
                <a:spcPct val="115000"/>
              </a:lnSpc>
              <a:spcAft>
                <a:spcPts val="600"/>
              </a:spcAft>
            </a:pPr>
            <a:r>
              <a:rPr lang="lv-LV" dirty="0">
                <a:latin typeface="Arial" panose="020B0604020202020204" pitchFamily="34" charset="0"/>
                <a:ea typeface="Verdana" panose="020B0604030504040204" pitchFamily="34" charset="0"/>
                <a:cs typeface="Arial" panose="020B0604020202020204" pitchFamily="34" charset="0"/>
              </a:rPr>
              <a:t>valstiskuma pamatu pasniegšana Latvijas skolās </a:t>
            </a:r>
            <a:br>
              <a:rPr lang="lv-LV" dirty="0">
                <a:latin typeface="Arial" panose="020B0604020202020204" pitchFamily="34" charset="0"/>
                <a:ea typeface="Verdana" panose="020B0604030504040204" pitchFamily="34" charset="0"/>
                <a:cs typeface="Arial" panose="020B0604020202020204" pitchFamily="34" charset="0"/>
              </a:rPr>
            </a:br>
            <a:r>
              <a:rPr lang="lv-LV" dirty="0">
                <a:latin typeface="Arial" panose="020B0604020202020204" pitchFamily="34" charset="0"/>
                <a:ea typeface="Verdana" panose="020B0604030504040204" pitchFamily="34" charset="0"/>
                <a:cs typeface="Arial" panose="020B0604020202020204" pitchFamily="34" charset="0"/>
              </a:rPr>
              <a:t>un sabiedrības izglītošana;</a:t>
            </a:r>
          </a:p>
          <a:p>
            <a:pPr>
              <a:lnSpc>
                <a:spcPct val="115000"/>
              </a:lnSpc>
              <a:spcAft>
                <a:spcPts val="600"/>
              </a:spcAft>
            </a:pPr>
            <a:r>
              <a:rPr lang="lv-LV" dirty="0">
                <a:latin typeface="Arial" panose="020B0604020202020204" pitchFamily="34" charset="0"/>
                <a:ea typeface="Verdana" panose="020B0604030504040204" pitchFamily="34" charset="0"/>
                <a:cs typeface="Arial" panose="020B0604020202020204" pitchFamily="34" charset="0"/>
              </a:rPr>
              <a:t>civilā aizsardzība;</a:t>
            </a:r>
          </a:p>
          <a:p>
            <a:pPr>
              <a:lnSpc>
                <a:spcPct val="115000"/>
              </a:lnSpc>
              <a:spcAft>
                <a:spcPts val="600"/>
              </a:spcAft>
            </a:pPr>
            <a:r>
              <a:rPr lang="lv-LV" dirty="0">
                <a:latin typeface="Arial" panose="020B0604020202020204" pitchFamily="34" charset="0"/>
                <a:ea typeface="Verdana" panose="020B0604030504040204" pitchFamily="34" charset="0"/>
                <a:cs typeface="Arial" panose="020B0604020202020204" pitchFamily="34" charset="0"/>
              </a:rPr>
              <a:t>psiholoģiskā aizsardzība;</a:t>
            </a:r>
          </a:p>
          <a:p>
            <a:pPr>
              <a:lnSpc>
                <a:spcPct val="115000"/>
              </a:lnSpc>
              <a:spcAft>
                <a:spcPts val="600"/>
              </a:spcAft>
            </a:pPr>
            <a:r>
              <a:rPr lang="lv-LV" dirty="0">
                <a:latin typeface="Arial" panose="020B0604020202020204" pitchFamily="34" charset="0"/>
                <a:ea typeface="Verdana" panose="020B0604030504040204" pitchFamily="34" charset="0"/>
                <a:cs typeface="Arial" panose="020B0604020202020204" pitchFamily="34" charset="0"/>
              </a:rPr>
              <a:t>stratēģiskā komunikācija;</a:t>
            </a:r>
          </a:p>
          <a:p>
            <a:pPr>
              <a:lnSpc>
                <a:spcPct val="115000"/>
              </a:lnSpc>
              <a:spcAft>
                <a:spcPts val="600"/>
              </a:spcAft>
            </a:pPr>
            <a:r>
              <a:rPr lang="lv-LV" dirty="0">
                <a:latin typeface="Arial" panose="020B0604020202020204" pitchFamily="34" charset="0"/>
                <a:ea typeface="Verdana" panose="020B0604030504040204" pitchFamily="34" charset="0"/>
                <a:cs typeface="Arial" panose="020B0604020202020204" pitchFamily="34" charset="0"/>
              </a:rPr>
              <a:t>tautsaimniecības noturība.</a:t>
            </a:r>
          </a:p>
        </p:txBody>
      </p:sp>
      <p:pic>
        <p:nvPicPr>
          <p:cNvPr id="18" name="Picture 2" descr="Valsts aizsardzības mācība kļūs par obligāto saturu skolās 2024.gadā –  Dzirkstele.lv">
            <a:extLst>
              <a:ext uri="{FF2B5EF4-FFF2-40B4-BE49-F238E27FC236}">
                <a16:creationId xmlns="" xmlns:a16="http://schemas.microsoft.com/office/drawing/2014/main" id="{ED7350A4-DFB2-4331-8C62-8BF81A15B8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7526" y="4607601"/>
            <a:ext cx="3851920" cy="195202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 xmlns:a16="http://schemas.microsoft.com/office/drawing/2014/main" id="{2CB79272-F713-4344-B232-BAC1792FAC53}"/>
              </a:ext>
            </a:extLst>
          </p:cNvPr>
          <p:cNvGrpSpPr/>
          <p:nvPr/>
        </p:nvGrpSpPr>
        <p:grpSpPr>
          <a:xfrm>
            <a:off x="2151801" y="2918487"/>
            <a:ext cx="329748" cy="369332"/>
            <a:chOff x="-581390" y="2885777"/>
            <a:chExt cx="329748" cy="369332"/>
          </a:xfrm>
        </p:grpSpPr>
        <p:sp>
          <p:nvSpPr>
            <p:cNvPr id="19" name="Rectangle: Rounded Corners 18">
              <a:extLst>
                <a:ext uri="{FF2B5EF4-FFF2-40B4-BE49-F238E27FC236}">
                  <a16:creationId xmlns="" xmlns:a16="http://schemas.microsoft.com/office/drawing/2014/main" id="{307EC3AE-331A-490F-9AC8-260AFEC5EA9C}"/>
                </a:ext>
              </a:extLst>
            </p:cNvPr>
            <p:cNvSpPr/>
            <p:nvPr/>
          </p:nvSpPr>
          <p:spPr>
            <a:xfrm>
              <a:off x="-581390" y="2909861"/>
              <a:ext cx="329748" cy="329748"/>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22" name="TextBox 21">
              <a:extLst>
                <a:ext uri="{FF2B5EF4-FFF2-40B4-BE49-F238E27FC236}">
                  <a16:creationId xmlns="" xmlns:a16="http://schemas.microsoft.com/office/drawing/2014/main" id="{1B7CAC73-2350-492C-A8CF-05A10AF68F15}"/>
                </a:ext>
              </a:extLst>
            </p:cNvPr>
            <p:cNvSpPr txBox="1"/>
            <p:nvPr/>
          </p:nvSpPr>
          <p:spPr>
            <a:xfrm>
              <a:off x="-541259" y="2885777"/>
              <a:ext cx="242542" cy="369332"/>
            </a:xfrm>
            <a:prstGeom prst="rect">
              <a:avLst/>
            </a:prstGeom>
            <a:noFill/>
          </p:spPr>
          <p:txBody>
            <a:bodyPr wrap="square" rtlCol="0">
              <a:spAutoFit/>
            </a:bodyPr>
            <a:lstStyle/>
            <a:p>
              <a:pPr algn="ctr"/>
              <a:r>
                <a:rPr lang="lv-LV" dirty="0">
                  <a:solidFill>
                    <a:schemeClr val="bg1">
                      <a:lumMod val="95000"/>
                    </a:schemeClr>
                  </a:solidFill>
                  <a:latin typeface="Arial" panose="020B0604020202020204" pitchFamily="34" charset="0"/>
                  <a:cs typeface="Arial" panose="020B0604020202020204" pitchFamily="34" charset="0"/>
                </a:rPr>
                <a:t>1</a:t>
              </a:r>
            </a:p>
          </p:txBody>
        </p:sp>
      </p:grpSp>
      <p:sp>
        <p:nvSpPr>
          <p:cNvPr id="7" name="Rectangle 6">
            <a:extLst>
              <a:ext uri="{FF2B5EF4-FFF2-40B4-BE49-F238E27FC236}">
                <a16:creationId xmlns="" xmlns:a16="http://schemas.microsoft.com/office/drawing/2014/main" id="{A5CDD6EB-E796-4007-9993-D25FC4074CE9}"/>
              </a:ext>
            </a:extLst>
          </p:cNvPr>
          <p:cNvSpPr/>
          <p:nvPr/>
        </p:nvSpPr>
        <p:spPr>
          <a:xfrm>
            <a:off x="1467887" y="2000834"/>
            <a:ext cx="4271362" cy="369332"/>
          </a:xfrm>
          <a:prstGeom prst="rect">
            <a:avLst/>
          </a:prstGeom>
        </p:spPr>
        <p:txBody>
          <a:bodyPr wrap="none">
            <a:spAutoFit/>
          </a:bodyPr>
          <a:lstStyle/>
          <a:p>
            <a:r>
              <a:rPr lang="lv-LV" dirty="0">
                <a:solidFill>
                  <a:srgbClr val="000000"/>
                </a:solidFill>
                <a:latin typeface="Arial" panose="020B0604020202020204" pitchFamily="34" charset="0"/>
                <a:ea typeface="Verdana" panose="020B0604030504040204" pitchFamily="34" charset="0"/>
                <a:cs typeface="Arial" panose="020B0604020202020204" pitchFamily="34" charset="0"/>
              </a:rPr>
              <a:t>Visaptverošas valsts aizsardzības pīlāri:</a:t>
            </a:r>
            <a:endParaRPr lang="en-US" dirty="0"/>
          </a:p>
        </p:txBody>
      </p:sp>
      <p:grpSp>
        <p:nvGrpSpPr>
          <p:cNvPr id="27" name="Group 26">
            <a:extLst>
              <a:ext uri="{FF2B5EF4-FFF2-40B4-BE49-F238E27FC236}">
                <a16:creationId xmlns="" xmlns:a16="http://schemas.microsoft.com/office/drawing/2014/main" id="{B7EE6B55-8AD9-443A-A378-330E0BA84B77}"/>
              </a:ext>
            </a:extLst>
          </p:cNvPr>
          <p:cNvGrpSpPr/>
          <p:nvPr/>
        </p:nvGrpSpPr>
        <p:grpSpPr>
          <a:xfrm>
            <a:off x="2158107" y="3531207"/>
            <a:ext cx="329748" cy="369332"/>
            <a:chOff x="-581390" y="2885777"/>
            <a:chExt cx="329748" cy="369332"/>
          </a:xfrm>
        </p:grpSpPr>
        <p:sp>
          <p:nvSpPr>
            <p:cNvPr id="28" name="Rectangle: Rounded Corners 27">
              <a:extLst>
                <a:ext uri="{FF2B5EF4-FFF2-40B4-BE49-F238E27FC236}">
                  <a16:creationId xmlns="" xmlns:a16="http://schemas.microsoft.com/office/drawing/2014/main" id="{084EC0A8-5539-46B4-A853-453771203B54}"/>
                </a:ext>
              </a:extLst>
            </p:cNvPr>
            <p:cNvSpPr/>
            <p:nvPr/>
          </p:nvSpPr>
          <p:spPr>
            <a:xfrm>
              <a:off x="-581390" y="2909861"/>
              <a:ext cx="329748" cy="329748"/>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29" name="TextBox 28">
              <a:extLst>
                <a:ext uri="{FF2B5EF4-FFF2-40B4-BE49-F238E27FC236}">
                  <a16:creationId xmlns="" xmlns:a16="http://schemas.microsoft.com/office/drawing/2014/main" id="{0BF7E300-AD00-4071-AC93-300545B2EC1D}"/>
                </a:ext>
              </a:extLst>
            </p:cNvPr>
            <p:cNvSpPr txBox="1"/>
            <p:nvPr/>
          </p:nvSpPr>
          <p:spPr>
            <a:xfrm>
              <a:off x="-541259" y="2885777"/>
              <a:ext cx="242542" cy="369332"/>
            </a:xfrm>
            <a:prstGeom prst="rect">
              <a:avLst/>
            </a:prstGeom>
            <a:noFill/>
          </p:spPr>
          <p:txBody>
            <a:bodyPr wrap="square" rtlCol="0">
              <a:spAutoFit/>
            </a:bodyPr>
            <a:lstStyle/>
            <a:p>
              <a:pPr algn="ctr"/>
              <a:r>
                <a:rPr lang="lv-LV" dirty="0">
                  <a:solidFill>
                    <a:schemeClr val="bg1">
                      <a:lumMod val="95000"/>
                    </a:schemeClr>
                  </a:solidFill>
                  <a:latin typeface="Arial" panose="020B0604020202020204" pitchFamily="34" charset="0"/>
                  <a:cs typeface="Arial" panose="020B0604020202020204" pitchFamily="34" charset="0"/>
                </a:rPr>
                <a:t>2</a:t>
              </a:r>
            </a:p>
          </p:txBody>
        </p:sp>
      </p:grpSp>
      <p:grpSp>
        <p:nvGrpSpPr>
          <p:cNvPr id="30" name="Group 29">
            <a:extLst>
              <a:ext uri="{FF2B5EF4-FFF2-40B4-BE49-F238E27FC236}">
                <a16:creationId xmlns="" xmlns:a16="http://schemas.microsoft.com/office/drawing/2014/main" id="{3A8460A5-DC22-48EE-968E-3B85BF022000}"/>
              </a:ext>
            </a:extLst>
          </p:cNvPr>
          <p:cNvGrpSpPr/>
          <p:nvPr/>
        </p:nvGrpSpPr>
        <p:grpSpPr>
          <a:xfrm>
            <a:off x="2158107" y="4183511"/>
            <a:ext cx="329748" cy="369332"/>
            <a:chOff x="-581390" y="2885777"/>
            <a:chExt cx="329748" cy="369332"/>
          </a:xfrm>
        </p:grpSpPr>
        <p:sp>
          <p:nvSpPr>
            <p:cNvPr id="31" name="Rectangle: Rounded Corners 30">
              <a:extLst>
                <a:ext uri="{FF2B5EF4-FFF2-40B4-BE49-F238E27FC236}">
                  <a16:creationId xmlns="" xmlns:a16="http://schemas.microsoft.com/office/drawing/2014/main" id="{3AC633C8-7265-4262-BBBA-0A501BCE3809}"/>
                </a:ext>
              </a:extLst>
            </p:cNvPr>
            <p:cNvSpPr/>
            <p:nvPr/>
          </p:nvSpPr>
          <p:spPr>
            <a:xfrm>
              <a:off x="-581390" y="2909861"/>
              <a:ext cx="329748" cy="329748"/>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32" name="TextBox 31">
              <a:extLst>
                <a:ext uri="{FF2B5EF4-FFF2-40B4-BE49-F238E27FC236}">
                  <a16:creationId xmlns="" xmlns:a16="http://schemas.microsoft.com/office/drawing/2014/main" id="{3B159542-F16C-44E0-8CD5-95E043D0BDFC}"/>
                </a:ext>
              </a:extLst>
            </p:cNvPr>
            <p:cNvSpPr txBox="1"/>
            <p:nvPr/>
          </p:nvSpPr>
          <p:spPr>
            <a:xfrm>
              <a:off x="-541259" y="2885777"/>
              <a:ext cx="242542" cy="369332"/>
            </a:xfrm>
            <a:prstGeom prst="rect">
              <a:avLst/>
            </a:prstGeom>
            <a:noFill/>
          </p:spPr>
          <p:txBody>
            <a:bodyPr wrap="square" rtlCol="0">
              <a:spAutoFit/>
            </a:bodyPr>
            <a:lstStyle/>
            <a:p>
              <a:pPr algn="ctr"/>
              <a:r>
                <a:rPr lang="lv-LV" dirty="0">
                  <a:solidFill>
                    <a:schemeClr val="bg1">
                      <a:lumMod val="95000"/>
                    </a:schemeClr>
                  </a:solidFill>
                  <a:latin typeface="Arial" panose="020B0604020202020204" pitchFamily="34" charset="0"/>
                  <a:cs typeface="Arial" panose="020B0604020202020204" pitchFamily="34" charset="0"/>
                </a:rPr>
                <a:t>3</a:t>
              </a:r>
            </a:p>
          </p:txBody>
        </p:sp>
      </p:grpSp>
      <p:grpSp>
        <p:nvGrpSpPr>
          <p:cNvPr id="33" name="Group 32">
            <a:extLst>
              <a:ext uri="{FF2B5EF4-FFF2-40B4-BE49-F238E27FC236}">
                <a16:creationId xmlns="" xmlns:a16="http://schemas.microsoft.com/office/drawing/2014/main" id="{F2E11C1B-5390-41E3-8048-73A5F6405FC7}"/>
              </a:ext>
            </a:extLst>
          </p:cNvPr>
          <p:cNvGrpSpPr/>
          <p:nvPr/>
        </p:nvGrpSpPr>
        <p:grpSpPr>
          <a:xfrm>
            <a:off x="2148329" y="4774641"/>
            <a:ext cx="329748" cy="369332"/>
            <a:chOff x="-581390" y="2885777"/>
            <a:chExt cx="329748" cy="369332"/>
          </a:xfrm>
        </p:grpSpPr>
        <p:sp>
          <p:nvSpPr>
            <p:cNvPr id="34" name="Rectangle: Rounded Corners 33">
              <a:extLst>
                <a:ext uri="{FF2B5EF4-FFF2-40B4-BE49-F238E27FC236}">
                  <a16:creationId xmlns="" xmlns:a16="http://schemas.microsoft.com/office/drawing/2014/main" id="{01FBF1C0-449A-4A66-BA94-1230852A0E03}"/>
                </a:ext>
              </a:extLst>
            </p:cNvPr>
            <p:cNvSpPr/>
            <p:nvPr/>
          </p:nvSpPr>
          <p:spPr>
            <a:xfrm>
              <a:off x="-581390" y="2909861"/>
              <a:ext cx="329748" cy="329748"/>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35" name="TextBox 34">
              <a:extLst>
                <a:ext uri="{FF2B5EF4-FFF2-40B4-BE49-F238E27FC236}">
                  <a16:creationId xmlns="" xmlns:a16="http://schemas.microsoft.com/office/drawing/2014/main" id="{5A2288D3-4ACD-4E3A-B8C6-04E08EA5DBB7}"/>
                </a:ext>
              </a:extLst>
            </p:cNvPr>
            <p:cNvSpPr txBox="1"/>
            <p:nvPr/>
          </p:nvSpPr>
          <p:spPr>
            <a:xfrm>
              <a:off x="-541259" y="2885777"/>
              <a:ext cx="242542" cy="369332"/>
            </a:xfrm>
            <a:prstGeom prst="rect">
              <a:avLst/>
            </a:prstGeom>
            <a:noFill/>
          </p:spPr>
          <p:txBody>
            <a:bodyPr wrap="square" rtlCol="0">
              <a:spAutoFit/>
            </a:bodyPr>
            <a:lstStyle/>
            <a:p>
              <a:pPr algn="ctr"/>
              <a:r>
                <a:rPr lang="lv-LV" dirty="0">
                  <a:solidFill>
                    <a:schemeClr val="bg1">
                      <a:lumMod val="95000"/>
                    </a:schemeClr>
                  </a:solidFill>
                  <a:latin typeface="Arial" panose="020B0604020202020204" pitchFamily="34" charset="0"/>
                  <a:cs typeface="Arial" panose="020B0604020202020204" pitchFamily="34" charset="0"/>
                </a:rPr>
                <a:t>4</a:t>
              </a:r>
            </a:p>
          </p:txBody>
        </p:sp>
      </p:grpSp>
      <p:grpSp>
        <p:nvGrpSpPr>
          <p:cNvPr id="36" name="Group 35">
            <a:extLst>
              <a:ext uri="{FF2B5EF4-FFF2-40B4-BE49-F238E27FC236}">
                <a16:creationId xmlns="" xmlns:a16="http://schemas.microsoft.com/office/drawing/2014/main" id="{2DD4DB71-44D2-4EB9-86B4-9A24ADC78D1C}"/>
              </a:ext>
            </a:extLst>
          </p:cNvPr>
          <p:cNvGrpSpPr/>
          <p:nvPr/>
        </p:nvGrpSpPr>
        <p:grpSpPr>
          <a:xfrm>
            <a:off x="2148329" y="5173929"/>
            <a:ext cx="329748" cy="369332"/>
            <a:chOff x="-581390" y="2885777"/>
            <a:chExt cx="329748" cy="369332"/>
          </a:xfrm>
        </p:grpSpPr>
        <p:sp>
          <p:nvSpPr>
            <p:cNvPr id="37" name="Rectangle: Rounded Corners 36">
              <a:extLst>
                <a:ext uri="{FF2B5EF4-FFF2-40B4-BE49-F238E27FC236}">
                  <a16:creationId xmlns="" xmlns:a16="http://schemas.microsoft.com/office/drawing/2014/main" id="{BD283F6A-4311-406A-A62C-C0EABC621E80}"/>
                </a:ext>
              </a:extLst>
            </p:cNvPr>
            <p:cNvSpPr/>
            <p:nvPr/>
          </p:nvSpPr>
          <p:spPr>
            <a:xfrm>
              <a:off x="-581390" y="2909861"/>
              <a:ext cx="329748" cy="329748"/>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38" name="TextBox 37">
              <a:extLst>
                <a:ext uri="{FF2B5EF4-FFF2-40B4-BE49-F238E27FC236}">
                  <a16:creationId xmlns="" xmlns:a16="http://schemas.microsoft.com/office/drawing/2014/main" id="{13F0E108-405D-4C77-95C3-B823A82FBFFA}"/>
                </a:ext>
              </a:extLst>
            </p:cNvPr>
            <p:cNvSpPr txBox="1"/>
            <p:nvPr/>
          </p:nvSpPr>
          <p:spPr>
            <a:xfrm>
              <a:off x="-541259" y="2885777"/>
              <a:ext cx="242542" cy="369332"/>
            </a:xfrm>
            <a:prstGeom prst="rect">
              <a:avLst/>
            </a:prstGeom>
            <a:noFill/>
          </p:spPr>
          <p:txBody>
            <a:bodyPr wrap="square" rtlCol="0">
              <a:spAutoFit/>
            </a:bodyPr>
            <a:lstStyle/>
            <a:p>
              <a:pPr algn="ctr"/>
              <a:r>
                <a:rPr lang="lv-LV" dirty="0">
                  <a:solidFill>
                    <a:schemeClr val="bg1">
                      <a:lumMod val="95000"/>
                    </a:schemeClr>
                  </a:solidFill>
                  <a:latin typeface="Arial" panose="020B0604020202020204" pitchFamily="34" charset="0"/>
                  <a:cs typeface="Arial" panose="020B0604020202020204" pitchFamily="34" charset="0"/>
                </a:rPr>
                <a:t>5</a:t>
              </a:r>
            </a:p>
          </p:txBody>
        </p:sp>
      </p:grpSp>
      <p:grpSp>
        <p:nvGrpSpPr>
          <p:cNvPr id="39" name="Group 38">
            <a:extLst>
              <a:ext uri="{FF2B5EF4-FFF2-40B4-BE49-F238E27FC236}">
                <a16:creationId xmlns="" xmlns:a16="http://schemas.microsoft.com/office/drawing/2014/main" id="{8B89725A-4BC8-4CE7-84C9-4C1AE895B662}"/>
              </a:ext>
            </a:extLst>
          </p:cNvPr>
          <p:cNvGrpSpPr/>
          <p:nvPr/>
        </p:nvGrpSpPr>
        <p:grpSpPr>
          <a:xfrm>
            <a:off x="2144857" y="5559530"/>
            <a:ext cx="329748" cy="369332"/>
            <a:chOff x="-581390" y="2885777"/>
            <a:chExt cx="329748" cy="369332"/>
          </a:xfrm>
        </p:grpSpPr>
        <p:sp>
          <p:nvSpPr>
            <p:cNvPr id="40" name="Rectangle: Rounded Corners 39">
              <a:extLst>
                <a:ext uri="{FF2B5EF4-FFF2-40B4-BE49-F238E27FC236}">
                  <a16:creationId xmlns="" xmlns:a16="http://schemas.microsoft.com/office/drawing/2014/main" id="{38981393-334F-4535-B5B3-4419C8D6879C}"/>
                </a:ext>
              </a:extLst>
            </p:cNvPr>
            <p:cNvSpPr/>
            <p:nvPr/>
          </p:nvSpPr>
          <p:spPr>
            <a:xfrm>
              <a:off x="-581390" y="2909861"/>
              <a:ext cx="329748" cy="329748"/>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41" name="TextBox 40">
              <a:extLst>
                <a:ext uri="{FF2B5EF4-FFF2-40B4-BE49-F238E27FC236}">
                  <a16:creationId xmlns="" xmlns:a16="http://schemas.microsoft.com/office/drawing/2014/main" id="{0E60D91D-EFD8-41FA-99C2-D7CEBECA696A}"/>
                </a:ext>
              </a:extLst>
            </p:cNvPr>
            <p:cNvSpPr txBox="1"/>
            <p:nvPr/>
          </p:nvSpPr>
          <p:spPr>
            <a:xfrm>
              <a:off x="-541259" y="2885777"/>
              <a:ext cx="242542" cy="369332"/>
            </a:xfrm>
            <a:prstGeom prst="rect">
              <a:avLst/>
            </a:prstGeom>
            <a:noFill/>
          </p:spPr>
          <p:txBody>
            <a:bodyPr wrap="square" rtlCol="0">
              <a:spAutoFit/>
            </a:bodyPr>
            <a:lstStyle/>
            <a:p>
              <a:pPr algn="ctr"/>
              <a:r>
                <a:rPr lang="lv-LV" dirty="0">
                  <a:solidFill>
                    <a:schemeClr val="bg1">
                      <a:lumMod val="95000"/>
                    </a:schemeClr>
                  </a:solidFill>
                  <a:latin typeface="Arial" panose="020B0604020202020204" pitchFamily="34" charset="0"/>
                  <a:cs typeface="Arial" panose="020B0604020202020204" pitchFamily="34" charset="0"/>
                </a:rPr>
                <a:t>6</a:t>
              </a:r>
            </a:p>
          </p:txBody>
        </p:sp>
      </p:grpSp>
      <p:grpSp>
        <p:nvGrpSpPr>
          <p:cNvPr id="42" name="Group 41">
            <a:extLst>
              <a:ext uri="{FF2B5EF4-FFF2-40B4-BE49-F238E27FC236}">
                <a16:creationId xmlns="" xmlns:a16="http://schemas.microsoft.com/office/drawing/2014/main" id="{F5B5FD11-B272-4146-8336-0539846D6085}"/>
              </a:ext>
            </a:extLst>
          </p:cNvPr>
          <p:cNvGrpSpPr/>
          <p:nvPr/>
        </p:nvGrpSpPr>
        <p:grpSpPr>
          <a:xfrm>
            <a:off x="2148329" y="5940517"/>
            <a:ext cx="329748" cy="369332"/>
            <a:chOff x="-581390" y="2885777"/>
            <a:chExt cx="329748" cy="369332"/>
          </a:xfrm>
        </p:grpSpPr>
        <p:sp>
          <p:nvSpPr>
            <p:cNvPr id="43" name="Rectangle: Rounded Corners 42">
              <a:extLst>
                <a:ext uri="{FF2B5EF4-FFF2-40B4-BE49-F238E27FC236}">
                  <a16:creationId xmlns="" xmlns:a16="http://schemas.microsoft.com/office/drawing/2014/main" id="{F9C8B2F8-5B4B-409F-95A6-D9D4058D49DA}"/>
                </a:ext>
              </a:extLst>
            </p:cNvPr>
            <p:cNvSpPr/>
            <p:nvPr/>
          </p:nvSpPr>
          <p:spPr>
            <a:xfrm>
              <a:off x="-581390" y="2909861"/>
              <a:ext cx="329748" cy="329748"/>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44" name="TextBox 43">
              <a:extLst>
                <a:ext uri="{FF2B5EF4-FFF2-40B4-BE49-F238E27FC236}">
                  <a16:creationId xmlns="" xmlns:a16="http://schemas.microsoft.com/office/drawing/2014/main" id="{1852276E-AFE6-484B-82C8-AE99A1B69FDE}"/>
                </a:ext>
              </a:extLst>
            </p:cNvPr>
            <p:cNvSpPr txBox="1"/>
            <p:nvPr/>
          </p:nvSpPr>
          <p:spPr>
            <a:xfrm>
              <a:off x="-541259" y="2885777"/>
              <a:ext cx="242542" cy="369332"/>
            </a:xfrm>
            <a:prstGeom prst="rect">
              <a:avLst/>
            </a:prstGeom>
            <a:noFill/>
          </p:spPr>
          <p:txBody>
            <a:bodyPr wrap="square" rtlCol="0">
              <a:spAutoFit/>
            </a:bodyPr>
            <a:lstStyle/>
            <a:p>
              <a:pPr algn="ctr"/>
              <a:r>
                <a:rPr lang="lv-LV" dirty="0">
                  <a:solidFill>
                    <a:schemeClr val="bg1">
                      <a:lumMod val="95000"/>
                    </a:schemeClr>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93962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A5095A1-68A9-42FA-A1B5-48241B56CFCC}"/>
              </a:ext>
            </a:extLst>
          </p:cNvPr>
          <p:cNvSpPr/>
          <p:nvPr/>
        </p:nvSpPr>
        <p:spPr>
          <a:xfrm>
            <a:off x="5517663" y="341300"/>
            <a:ext cx="4997569" cy="369332"/>
          </a:xfrm>
          <a:prstGeom prst="rect">
            <a:avLst/>
          </a:prstGeom>
        </p:spPr>
        <p:txBody>
          <a:bodyPr wrap="square">
            <a:spAutoFit/>
          </a:bodyPr>
          <a:lstStyle/>
          <a:p>
            <a:pPr algn="r" defTabSz="914400">
              <a:defRPr/>
            </a:pPr>
            <a:r>
              <a:rPr lang="lv-LV" b="1" dirty="0">
                <a:solidFill>
                  <a:prstClr val="black"/>
                </a:solidFill>
                <a:latin typeface="Arial" panose="020B0604020202020204" pitchFamily="34" charset="0"/>
                <a:ea typeface="Calibri" panose="020F0502020204030204" pitchFamily="34" charset="0"/>
                <a:cs typeface="Arial" panose="020B0604020202020204" pitchFamily="34" charset="0"/>
              </a:rPr>
              <a:t>Kā Latvijas pilsonim reaģēt krīzes situācijā</a:t>
            </a: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pic>
        <p:nvPicPr>
          <p:cNvPr id="9" name="Picture 8">
            <a:extLst>
              <a:ext uri="{FF2B5EF4-FFF2-40B4-BE49-F238E27FC236}">
                <a16:creationId xmlns="" xmlns:a16="http://schemas.microsoft.com/office/drawing/2014/main" id="{1F16D7F2-2EC9-4DAC-8CEA-51F5221DE9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5911" y="5983058"/>
            <a:ext cx="859321" cy="778224"/>
          </a:xfrm>
          <a:prstGeom prst="rect">
            <a:avLst/>
          </a:prstGeom>
        </p:spPr>
      </p:pic>
      <p:pic>
        <p:nvPicPr>
          <p:cNvPr id="45" name="Picture 2" descr="Pabriks: 72 stundu buklets ietver pamatinformāciju par rīcību krīzēs, kas  būtu jāzina ikvienam | Sargs.lv">
            <a:extLst>
              <a:ext uri="{FF2B5EF4-FFF2-40B4-BE49-F238E27FC236}">
                <a16:creationId xmlns="" xmlns:a16="http://schemas.microsoft.com/office/drawing/2014/main" id="{0B421CCA-C252-4463-987B-CB0D655B6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1745" y="1646469"/>
            <a:ext cx="2973487" cy="3643659"/>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 xmlns:a16="http://schemas.microsoft.com/office/drawing/2014/main" id="{6F46DE22-D7E5-417E-92BE-9D87DF2A9C23}"/>
              </a:ext>
            </a:extLst>
          </p:cNvPr>
          <p:cNvSpPr/>
          <p:nvPr/>
        </p:nvSpPr>
        <p:spPr>
          <a:xfrm>
            <a:off x="7541744" y="5383281"/>
            <a:ext cx="3049056" cy="584775"/>
          </a:xfrm>
          <a:prstGeom prst="rect">
            <a:avLst/>
          </a:prstGeom>
        </p:spPr>
        <p:txBody>
          <a:bodyPr wrap="square">
            <a:spAutoFit/>
          </a:bodyPr>
          <a:lstStyle/>
          <a:p>
            <a:pPr algn="r"/>
            <a:r>
              <a:rPr lang="lv-LV" sz="1600" dirty="0">
                <a:latin typeface="Arial" panose="020B0604020202020204" pitchFamily="34" charset="0"/>
                <a:cs typeface="Arial" panose="020B0604020202020204" pitchFamily="34" charset="0"/>
              </a:rPr>
              <a:t>https://www.sargs.lv/lv/buklets-ka-rikoties-krizes-situacija</a:t>
            </a:r>
          </a:p>
        </p:txBody>
      </p:sp>
      <p:pic>
        <p:nvPicPr>
          <p:cNvPr id="47" name="Picture 46">
            <a:extLst>
              <a:ext uri="{FF2B5EF4-FFF2-40B4-BE49-F238E27FC236}">
                <a16:creationId xmlns="" xmlns:a16="http://schemas.microsoft.com/office/drawing/2014/main" id="{D34446B8-130B-45F3-A0E3-36C0FFF05852}"/>
              </a:ext>
            </a:extLst>
          </p:cNvPr>
          <p:cNvPicPr>
            <a:picLocks noChangeAspect="1"/>
          </p:cNvPicPr>
          <p:nvPr/>
        </p:nvPicPr>
        <p:blipFill>
          <a:blip r:embed="rId7"/>
          <a:stretch>
            <a:fillRect/>
          </a:stretch>
        </p:blipFill>
        <p:spPr>
          <a:xfrm>
            <a:off x="1906955" y="1646468"/>
            <a:ext cx="5340047" cy="5023164"/>
          </a:xfrm>
          <a:prstGeom prst="rect">
            <a:avLst/>
          </a:prstGeom>
          <a:effectLst/>
        </p:spPr>
      </p:pic>
    </p:spTree>
    <p:extLst>
      <p:ext uri="{BB962C8B-B14F-4D97-AF65-F5344CB8AC3E}">
        <p14:creationId xmlns:p14="http://schemas.microsoft.com/office/powerpoint/2010/main" val="2935808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A5095A1-68A9-42FA-A1B5-48241B56CFCC}"/>
              </a:ext>
            </a:extLst>
          </p:cNvPr>
          <p:cNvSpPr/>
          <p:nvPr/>
        </p:nvSpPr>
        <p:spPr>
          <a:xfrm>
            <a:off x="5517663" y="341300"/>
            <a:ext cx="4997569" cy="369332"/>
          </a:xfrm>
          <a:prstGeom prst="rect">
            <a:avLst/>
          </a:prstGeom>
        </p:spPr>
        <p:txBody>
          <a:bodyPr wrap="square">
            <a:spAutoFit/>
          </a:bodyPr>
          <a:lstStyle/>
          <a:p>
            <a:pPr algn="r" defTabSz="914400">
              <a:defRPr/>
            </a:pPr>
            <a:r>
              <a:rPr lang="lv-LV" b="1" dirty="0">
                <a:solidFill>
                  <a:prstClr val="black"/>
                </a:solidFill>
                <a:latin typeface="Arial" panose="020B0604020202020204" pitchFamily="34" charset="0"/>
                <a:ea typeface="Calibri" panose="020F0502020204030204" pitchFamily="34" charset="0"/>
                <a:cs typeface="Arial" panose="020B0604020202020204" pitchFamily="34" charset="0"/>
              </a:rPr>
              <a:t>Kā Latvijas pilsonim reaģēt krīzes situācijā</a:t>
            </a: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lv-LV" dirty="0">
                <a:solidFill>
                  <a:prstClr val="white"/>
                </a:solidFill>
                <a:latin typeface="Calibri" panose="020F0502020204030204"/>
              </a:rPr>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pic>
        <p:nvPicPr>
          <p:cNvPr id="9" name="Picture 8">
            <a:extLst>
              <a:ext uri="{FF2B5EF4-FFF2-40B4-BE49-F238E27FC236}">
                <a16:creationId xmlns="" xmlns:a16="http://schemas.microsoft.com/office/drawing/2014/main" id="{1F16D7F2-2EC9-4DAC-8CEA-51F5221DE9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5911" y="5983058"/>
            <a:ext cx="859321" cy="778224"/>
          </a:xfrm>
          <a:prstGeom prst="rect">
            <a:avLst/>
          </a:prstGeom>
        </p:spPr>
      </p:pic>
      <p:sp>
        <p:nvSpPr>
          <p:cNvPr id="46" name="Rectangle 45">
            <a:extLst>
              <a:ext uri="{FF2B5EF4-FFF2-40B4-BE49-F238E27FC236}">
                <a16:creationId xmlns="" xmlns:a16="http://schemas.microsoft.com/office/drawing/2014/main" id="{6F46DE22-D7E5-417E-92BE-9D87DF2A9C23}"/>
              </a:ext>
            </a:extLst>
          </p:cNvPr>
          <p:cNvSpPr/>
          <p:nvPr/>
        </p:nvSpPr>
        <p:spPr>
          <a:xfrm>
            <a:off x="3348900" y="6467195"/>
            <a:ext cx="5531865" cy="338554"/>
          </a:xfrm>
          <a:prstGeom prst="rect">
            <a:avLst/>
          </a:prstGeom>
        </p:spPr>
        <p:txBody>
          <a:bodyPr wrap="square">
            <a:spAutoFit/>
          </a:bodyPr>
          <a:lstStyle/>
          <a:p>
            <a:pPr algn="r">
              <a:defRPr/>
            </a:pPr>
            <a:r>
              <a:rPr lang="lv-LV" sz="1600" dirty="0">
                <a:solidFill>
                  <a:prstClr val="black"/>
                </a:solidFill>
                <a:latin typeface="Arial" panose="020B0604020202020204" pitchFamily="34" charset="0"/>
                <a:cs typeface="Arial" panose="020B0604020202020204" pitchFamily="34" charset="0"/>
              </a:rPr>
              <a:t>https://www.sargs.lv/lv/buklets-ka-rikoties-krizes-situacija</a:t>
            </a:r>
          </a:p>
        </p:txBody>
      </p:sp>
      <p:pic>
        <p:nvPicPr>
          <p:cNvPr id="10" name="Picture 9">
            <a:extLst>
              <a:ext uri="{FF2B5EF4-FFF2-40B4-BE49-F238E27FC236}">
                <a16:creationId xmlns="" xmlns:a16="http://schemas.microsoft.com/office/drawing/2014/main" id="{10526E8B-FF13-4ACA-801E-E5CE126D973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65414" y="792781"/>
            <a:ext cx="4604008" cy="5621787"/>
          </a:xfrm>
          <a:prstGeom prst="rect">
            <a:avLst/>
          </a:prstGeom>
        </p:spPr>
      </p:pic>
    </p:spTree>
    <p:extLst>
      <p:ext uri="{BB962C8B-B14F-4D97-AF65-F5344CB8AC3E}">
        <p14:creationId xmlns:p14="http://schemas.microsoft.com/office/powerpoint/2010/main" val="1487863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10154316" y="6504833"/>
            <a:ext cx="304800" cy="304800"/>
          </a:xfrm>
        </p:spPr>
        <p:txBody>
          <a:bodyPr/>
          <a:lstStyle/>
          <a:p>
            <a:fld id="{1B118FC1-F406-CE4C-8AD1-B038EC1C5989}" type="slidenum">
              <a:rPr lang="en-US"/>
              <a:pPr/>
              <a:t>2</a:t>
            </a:fld>
            <a:endParaRPr lang="en-US" dirty="0"/>
          </a:p>
        </p:txBody>
      </p:sp>
      <p:sp>
        <p:nvSpPr>
          <p:cNvPr id="10" name="Rectangle 9">
            <a:extLst>
              <a:ext uri="{FF2B5EF4-FFF2-40B4-BE49-F238E27FC236}">
                <a16:creationId xmlns="" xmlns:a16="http://schemas.microsoft.com/office/drawing/2014/main" id="{4F6884AF-8DD9-4294-BF6C-C897A07752B6}"/>
              </a:ext>
            </a:extLst>
          </p:cNvPr>
          <p:cNvSpPr/>
          <p:nvPr/>
        </p:nvSpPr>
        <p:spPr>
          <a:xfrm>
            <a:off x="1559496" y="2736503"/>
            <a:ext cx="9073008" cy="1384995"/>
          </a:xfrm>
          <a:prstGeom prst="rect">
            <a:avLst/>
          </a:prstGeom>
        </p:spPr>
        <p:txBody>
          <a:bodyPr wrap="square">
            <a:spAutoFit/>
          </a:bodyPr>
          <a:lstStyle/>
          <a:p>
            <a:pPr algn="ctr"/>
            <a:r>
              <a:rPr lang="lv-LV" sz="2800" dirty="0">
                <a:solidFill>
                  <a:prstClr val="black"/>
                </a:solidFill>
                <a:latin typeface="Arial" panose="020B0604020202020204" pitchFamily="34" charset="0"/>
                <a:ea typeface="Verdana" panose="020B0604030504040204" pitchFamily="34" charset="0"/>
                <a:cs typeface="Arial" panose="020B0604020202020204" pitchFamily="34" charset="0"/>
              </a:rPr>
              <a:t>Iepazīstināt ar tematiem par valsts aizsardzību, lai veidotu skolēnu izpratni par aizsardzības sistēmu Latvijā. </a:t>
            </a:r>
            <a:endParaRPr lang="en-US" sz="2800" dirty="0">
              <a:latin typeface="Arial" panose="020B0604020202020204" pitchFamily="34" charset="0"/>
              <a:ea typeface="Verdana" panose="020B0604030504040204" pitchFamily="34" charset="0"/>
              <a:cs typeface="Arial" panose="020B0604020202020204" pitchFamily="34" charset="0"/>
            </a:endParaRPr>
          </a:p>
        </p:txBody>
      </p:sp>
      <p:sp>
        <p:nvSpPr>
          <p:cNvPr id="2" name="Rectangle 1">
            <a:extLst>
              <a:ext uri="{FF2B5EF4-FFF2-40B4-BE49-F238E27FC236}">
                <a16:creationId xmlns="" xmlns:a16="http://schemas.microsoft.com/office/drawing/2014/main" id="{FA5095A1-68A9-42FA-A1B5-48241B56CFCC}"/>
              </a:ext>
            </a:extLst>
          </p:cNvPr>
          <p:cNvSpPr/>
          <p:nvPr/>
        </p:nvSpPr>
        <p:spPr>
          <a:xfrm>
            <a:off x="9127972" y="341300"/>
            <a:ext cx="1069524" cy="369332"/>
          </a:xfrm>
          <a:prstGeom prst="rect">
            <a:avLst/>
          </a:prstGeom>
        </p:spPr>
        <p:txBody>
          <a:bodyPr wrap="none">
            <a:spAutoFit/>
          </a:bodyPr>
          <a:lstStyle/>
          <a:p>
            <a:r>
              <a:rPr lang="lv-LV" dirty="0">
                <a:solidFill>
                  <a:prstClr val="black"/>
                </a:solidFill>
                <a:latin typeface="Arial" panose="020B0604020202020204" pitchFamily="34" charset="0"/>
                <a:ea typeface="Calibri" panose="020F0502020204030204" pitchFamily="34" charset="0"/>
                <a:cs typeface="Arial" panose="020B0604020202020204" pitchFamily="34" charset="0"/>
              </a:rPr>
              <a:t>MĒRĶIS</a:t>
            </a: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spTree>
    <p:extLst>
      <p:ext uri="{BB962C8B-B14F-4D97-AF65-F5344CB8AC3E}">
        <p14:creationId xmlns:p14="http://schemas.microsoft.com/office/powerpoint/2010/main" val="2108395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A5095A1-68A9-42FA-A1B5-48241B56CFCC}"/>
              </a:ext>
            </a:extLst>
          </p:cNvPr>
          <p:cNvSpPr/>
          <p:nvPr/>
        </p:nvSpPr>
        <p:spPr>
          <a:xfrm>
            <a:off x="5517663" y="341300"/>
            <a:ext cx="4997569" cy="369332"/>
          </a:xfrm>
          <a:prstGeom prst="rect">
            <a:avLst/>
          </a:prstGeom>
        </p:spPr>
        <p:txBody>
          <a:bodyPr wrap="square">
            <a:spAutoFit/>
          </a:bodyPr>
          <a:lstStyle/>
          <a:p>
            <a:pPr algn="r" defTabSz="914400">
              <a:defRPr/>
            </a:pPr>
            <a:r>
              <a:rPr lang="lv-LV" b="1" dirty="0">
                <a:solidFill>
                  <a:prstClr val="black"/>
                </a:solidFill>
                <a:latin typeface="Arial" panose="020B0604020202020204" pitchFamily="34" charset="0"/>
                <a:ea typeface="Calibri" panose="020F0502020204030204" pitchFamily="34" charset="0"/>
                <a:cs typeface="Arial" panose="020B0604020202020204" pitchFamily="34" charset="0"/>
              </a:rPr>
              <a:t>Kā Latvijas pilsonim reaģēt krīzes situācijā</a:t>
            </a: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lv-LV" dirty="0">
                <a:solidFill>
                  <a:prstClr val="white"/>
                </a:solidFill>
                <a:latin typeface="Calibri" panose="020F0502020204030204"/>
              </a:rPr>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pic>
        <p:nvPicPr>
          <p:cNvPr id="9" name="Picture 8">
            <a:extLst>
              <a:ext uri="{FF2B5EF4-FFF2-40B4-BE49-F238E27FC236}">
                <a16:creationId xmlns="" xmlns:a16="http://schemas.microsoft.com/office/drawing/2014/main" id="{1F16D7F2-2EC9-4DAC-8CEA-51F5221DE9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5911" y="5983058"/>
            <a:ext cx="859321" cy="778224"/>
          </a:xfrm>
          <a:prstGeom prst="rect">
            <a:avLst/>
          </a:prstGeom>
        </p:spPr>
      </p:pic>
      <p:sp>
        <p:nvSpPr>
          <p:cNvPr id="46" name="Rectangle 45">
            <a:extLst>
              <a:ext uri="{FF2B5EF4-FFF2-40B4-BE49-F238E27FC236}">
                <a16:creationId xmlns="" xmlns:a16="http://schemas.microsoft.com/office/drawing/2014/main" id="{6F46DE22-D7E5-417E-92BE-9D87DF2A9C23}"/>
              </a:ext>
            </a:extLst>
          </p:cNvPr>
          <p:cNvSpPr/>
          <p:nvPr/>
        </p:nvSpPr>
        <p:spPr>
          <a:xfrm>
            <a:off x="3348900" y="6467195"/>
            <a:ext cx="5531865" cy="338554"/>
          </a:xfrm>
          <a:prstGeom prst="rect">
            <a:avLst/>
          </a:prstGeom>
        </p:spPr>
        <p:txBody>
          <a:bodyPr wrap="square">
            <a:spAutoFit/>
          </a:bodyPr>
          <a:lstStyle/>
          <a:p>
            <a:pPr algn="r">
              <a:defRPr/>
            </a:pPr>
            <a:r>
              <a:rPr lang="lv-LV" sz="1600" dirty="0">
                <a:solidFill>
                  <a:prstClr val="black"/>
                </a:solidFill>
                <a:latin typeface="Arial" panose="020B0604020202020204" pitchFamily="34" charset="0"/>
                <a:cs typeface="Arial" panose="020B0604020202020204" pitchFamily="34" charset="0"/>
              </a:rPr>
              <a:t>https://www.sargs.lv/lv/buklets-ka-rikoties-krizes-situacija</a:t>
            </a:r>
          </a:p>
        </p:txBody>
      </p:sp>
      <p:pic>
        <p:nvPicPr>
          <p:cNvPr id="8" name="Picture 7">
            <a:extLst>
              <a:ext uri="{FF2B5EF4-FFF2-40B4-BE49-F238E27FC236}">
                <a16:creationId xmlns="" xmlns:a16="http://schemas.microsoft.com/office/drawing/2014/main" id="{A5FA7F11-D54E-4C8F-A2F9-13E31699A83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935080" y="807828"/>
            <a:ext cx="4336867" cy="5542320"/>
          </a:xfrm>
          <a:prstGeom prst="rect">
            <a:avLst/>
          </a:prstGeom>
        </p:spPr>
      </p:pic>
      <p:pic>
        <p:nvPicPr>
          <p:cNvPr id="3" name="Picture 2">
            <a:extLst>
              <a:ext uri="{FF2B5EF4-FFF2-40B4-BE49-F238E27FC236}">
                <a16:creationId xmlns="" xmlns:a16="http://schemas.microsoft.com/office/drawing/2014/main" id="{12215D20-2C42-4ABC-B165-E46CA0048B60}"/>
              </a:ext>
            </a:extLst>
          </p:cNvPr>
          <p:cNvPicPr>
            <a:picLocks noChangeAspect="1"/>
          </p:cNvPicPr>
          <p:nvPr/>
        </p:nvPicPr>
        <p:blipFill>
          <a:blip r:embed="rId7"/>
          <a:stretch>
            <a:fillRect/>
          </a:stretch>
        </p:blipFill>
        <p:spPr>
          <a:xfrm>
            <a:off x="1898073" y="1469013"/>
            <a:ext cx="1940502" cy="2645786"/>
          </a:xfrm>
          <a:prstGeom prst="rect">
            <a:avLst/>
          </a:prstGeom>
        </p:spPr>
      </p:pic>
      <p:pic>
        <p:nvPicPr>
          <p:cNvPr id="5" name="Picture 4">
            <a:extLst>
              <a:ext uri="{FF2B5EF4-FFF2-40B4-BE49-F238E27FC236}">
                <a16:creationId xmlns="" xmlns:a16="http://schemas.microsoft.com/office/drawing/2014/main" id="{A80B3B13-D958-4465-B9EB-30DDD40C2EE1}"/>
              </a:ext>
            </a:extLst>
          </p:cNvPr>
          <p:cNvPicPr>
            <a:picLocks noChangeAspect="1"/>
          </p:cNvPicPr>
          <p:nvPr/>
        </p:nvPicPr>
        <p:blipFill>
          <a:blip r:embed="rId8"/>
          <a:stretch>
            <a:fillRect/>
          </a:stretch>
        </p:blipFill>
        <p:spPr>
          <a:xfrm>
            <a:off x="1898073" y="4140410"/>
            <a:ext cx="1940503" cy="2209739"/>
          </a:xfrm>
          <a:prstGeom prst="rect">
            <a:avLst/>
          </a:prstGeom>
        </p:spPr>
      </p:pic>
      <p:pic>
        <p:nvPicPr>
          <p:cNvPr id="6" name="Picture 5">
            <a:extLst>
              <a:ext uri="{FF2B5EF4-FFF2-40B4-BE49-F238E27FC236}">
                <a16:creationId xmlns="" xmlns:a16="http://schemas.microsoft.com/office/drawing/2014/main" id="{C93B2DF9-8DFD-49F1-8DC7-7E5E63260C50}"/>
              </a:ext>
            </a:extLst>
          </p:cNvPr>
          <p:cNvPicPr>
            <a:picLocks noChangeAspect="1"/>
          </p:cNvPicPr>
          <p:nvPr/>
        </p:nvPicPr>
        <p:blipFill>
          <a:blip r:embed="rId9"/>
          <a:stretch>
            <a:fillRect/>
          </a:stretch>
        </p:blipFill>
        <p:spPr>
          <a:xfrm>
            <a:off x="8429257" y="859402"/>
            <a:ext cx="2085975" cy="2671396"/>
          </a:xfrm>
          <a:prstGeom prst="rect">
            <a:avLst/>
          </a:prstGeom>
        </p:spPr>
      </p:pic>
      <p:pic>
        <p:nvPicPr>
          <p:cNvPr id="7" name="Picture 6">
            <a:extLst>
              <a:ext uri="{FF2B5EF4-FFF2-40B4-BE49-F238E27FC236}">
                <a16:creationId xmlns="" xmlns:a16="http://schemas.microsoft.com/office/drawing/2014/main" id="{BD0F9400-17B0-4589-AC87-F60D24259291}"/>
              </a:ext>
            </a:extLst>
          </p:cNvPr>
          <p:cNvPicPr>
            <a:picLocks noChangeAspect="1"/>
          </p:cNvPicPr>
          <p:nvPr/>
        </p:nvPicPr>
        <p:blipFill>
          <a:blip r:embed="rId10"/>
          <a:stretch>
            <a:fillRect/>
          </a:stretch>
        </p:blipFill>
        <p:spPr>
          <a:xfrm>
            <a:off x="8495430" y="3530798"/>
            <a:ext cx="2181225" cy="2452260"/>
          </a:xfrm>
          <a:prstGeom prst="rect">
            <a:avLst/>
          </a:prstGeom>
        </p:spPr>
      </p:pic>
    </p:spTree>
    <p:extLst>
      <p:ext uri="{BB962C8B-B14F-4D97-AF65-F5344CB8AC3E}">
        <p14:creationId xmlns:p14="http://schemas.microsoft.com/office/powerpoint/2010/main" val="1516855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A5095A1-68A9-42FA-A1B5-48241B56CFCC}"/>
              </a:ext>
            </a:extLst>
          </p:cNvPr>
          <p:cNvSpPr/>
          <p:nvPr/>
        </p:nvSpPr>
        <p:spPr>
          <a:xfrm>
            <a:off x="5517663" y="341300"/>
            <a:ext cx="4997569" cy="369332"/>
          </a:xfrm>
          <a:prstGeom prst="rect">
            <a:avLst/>
          </a:prstGeom>
        </p:spPr>
        <p:txBody>
          <a:bodyPr wrap="square">
            <a:spAutoFit/>
          </a:bodyPr>
          <a:lstStyle/>
          <a:p>
            <a:pPr algn="r" defTabSz="914400">
              <a:defRPr/>
            </a:pPr>
            <a:r>
              <a:rPr lang="lv-LV" b="1" dirty="0">
                <a:solidFill>
                  <a:prstClr val="black"/>
                </a:solidFill>
                <a:latin typeface="Arial" panose="020B0604020202020204" pitchFamily="34" charset="0"/>
                <a:ea typeface="Calibri" panose="020F0502020204030204" pitchFamily="34" charset="0"/>
                <a:cs typeface="Arial" panose="020B0604020202020204" pitchFamily="34" charset="0"/>
              </a:rPr>
              <a:t>Kā Latvijas pilsonim reaģēt krīzes situācijā</a:t>
            </a: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pic>
        <p:nvPicPr>
          <p:cNvPr id="10" name="Picture 9">
            <a:extLst>
              <a:ext uri="{FF2B5EF4-FFF2-40B4-BE49-F238E27FC236}">
                <a16:creationId xmlns="" xmlns:a16="http://schemas.microsoft.com/office/drawing/2014/main" id="{0393EAA8-1577-4A53-8CE7-144A76A06691}"/>
              </a:ext>
            </a:extLst>
          </p:cNvPr>
          <p:cNvPicPr>
            <a:picLocks noChangeAspect="1"/>
          </p:cNvPicPr>
          <p:nvPr/>
        </p:nvPicPr>
        <p:blipFill>
          <a:blip r:embed="rId5"/>
          <a:stretch>
            <a:fillRect/>
          </a:stretch>
        </p:blipFill>
        <p:spPr>
          <a:xfrm>
            <a:off x="1622642" y="1566254"/>
            <a:ext cx="4332681" cy="4167003"/>
          </a:xfrm>
          <a:prstGeom prst="rect">
            <a:avLst/>
          </a:prstGeom>
        </p:spPr>
      </p:pic>
      <p:pic>
        <p:nvPicPr>
          <p:cNvPr id="11" name="Picture 10">
            <a:extLst>
              <a:ext uri="{FF2B5EF4-FFF2-40B4-BE49-F238E27FC236}">
                <a16:creationId xmlns="" xmlns:a16="http://schemas.microsoft.com/office/drawing/2014/main" id="{AB917238-95D1-40D0-A3BF-D9FF01B7A90C}"/>
              </a:ext>
            </a:extLst>
          </p:cNvPr>
          <p:cNvPicPr>
            <a:picLocks noChangeAspect="1"/>
          </p:cNvPicPr>
          <p:nvPr/>
        </p:nvPicPr>
        <p:blipFill>
          <a:blip r:embed="rId6"/>
          <a:stretch>
            <a:fillRect/>
          </a:stretch>
        </p:blipFill>
        <p:spPr>
          <a:xfrm>
            <a:off x="6096000" y="1566253"/>
            <a:ext cx="4260503" cy="4167004"/>
          </a:xfrm>
          <a:prstGeom prst="rect">
            <a:avLst/>
          </a:prstGeom>
        </p:spPr>
      </p:pic>
      <p:sp>
        <p:nvSpPr>
          <p:cNvPr id="13" name="Rectangle 12">
            <a:extLst>
              <a:ext uri="{FF2B5EF4-FFF2-40B4-BE49-F238E27FC236}">
                <a16:creationId xmlns="" xmlns:a16="http://schemas.microsoft.com/office/drawing/2014/main" id="{A8EEB0CD-A64C-48C8-8AE9-42B4FE70DEA1}"/>
              </a:ext>
            </a:extLst>
          </p:cNvPr>
          <p:cNvSpPr/>
          <p:nvPr/>
        </p:nvSpPr>
        <p:spPr>
          <a:xfrm>
            <a:off x="1617784" y="5868339"/>
            <a:ext cx="4337539" cy="523220"/>
          </a:xfrm>
          <a:prstGeom prst="rect">
            <a:avLst/>
          </a:prstGeom>
        </p:spPr>
        <p:txBody>
          <a:bodyPr wrap="square">
            <a:spAutoFit/>
          </a:bodyPr>
          <a:lstStyle/>
          <a:p>
            <a:r>
              <a:rPr lang="lv-LV" sz="1400" i="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7"/>
              </a:rPr>
              <a:t>http://kam.lt/download/56757/ka%20turime%20zinoti%20praktiniai%20patarimai%20en-el.pdf</a:t>
            </a:r>
            <a:endParaRPr lang="lv-LV" sz="14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 xmlns:a16="http://schemas.microsoft.com/office/drawing/2014/main" id="{18189009-FA47-42EA-AD0B-C187DC60FF7E}"/>
              </a:ext>
            </a:extLst>
          </p:cNvPr>
          <p:cNvSpPr/>
          <p:nvPr/>
        </p:nvSpPr>
        <p:spPr>
          <a:xfrm>
            <a:off x="6096000" y="5850214"/>
            <a:ext cx="4165600" cy="738664"/>
          </a:xfrm>
          <a:prstGeom prst="rect">
            <a:avLst/>
          </a:prstGeom>
        </p:spPr>
        <p:txBody>
          <a:bodyPr wrap="square">
            <a:spAutoFit/>
          </a:bodyPr>
          <a:lstStyle/>
          <a:p>
            <a:r>
              <a:rPr lang="lv-LV" sz="1400" i="1" u="sng" dirty="0">
                <a:solidFill>
                  <a:srgbClr val="000000"/>
                </a:solidFill>
                <a:latin typeface="Arial" panose="020B0604020202020204" pitchFamily="34" charset="0"/>
                <a:ea typeface="Calibri" panose="020F0502020204030204" pitchFamily="34" charset="0"/>
                <a:cs typeface="Arial" panose="020B0604020202020204" pitchFamily="34" charset="0"/>
                <a:hlinkClick r:id="rId8"/>
              </a:rPr>
              <a:t>https://www.dinsakerhet.se/siteassets/dinsakerhet.se/broschyren-om-krisen-eller-kriget-kommer/om-krisen-eller-kriget-kommer---engelska.pdf</a:t>
            </a:r>
            <a:r>
              <a:rPr lang="lv-LV" sz="1400" i="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lv-LV"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3752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621174B4-BEC7-4ADD-BC6D-2BBAA648F9D9}"/>
              </a:ext>
            </a:extLst>
          </p:cNvPr>
          <p:cNvSpPr/>
          <p:nvPr/>
        </p:nvSpPr>
        <p:spPr>
          <a:xfrm>
            <a:off x="1524000" y="5788847"/>
            <a:ext cx="9143999" cy="1159030"/>
          </a:xfrm>
          <a:prstGeom prst="rect">
            <a:avLst/>
          </a:prstGeom>
          <a:solidFill>
            <a:srgbClr val="DAD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endParaRPr lang="en-US" dirty="0"/>
          </a:p>
        </p:txBody>
      </p:sp>
      <p:sp>
        <p:nvSpPr>
          <p:cNvPr id="2" name="Rectangle 1">
            <a:extLst>
              <a:ext uri="{FF2B5EF4-FFF2-40B4-BE49-F238E27FC236}">
                <a16:creationId xmlns="" xmlns:a16="http://schemas.microsoft.com/office/drawing/2014/main" id="{FA5095A1-68A9-42FA-A1B5-48241B56CFCC}"/>
              </a:ext>
            </a:extLst>
          </p:cNvPr>
          <p:cNvSpPr/>
          <p:nvPr/>
        </p:nvSpPr>
        <p:spPr>
          <a:xfrm>
            <a:off x="8940801" y="341300"/>
            <a:ext cx="1574431" cy="369332"/>
          </a:xfrm>
          <a:prstGeom prst="rect">
            <a:avLst/>
          </a:prstGeom>
        </p:spPr>
        <p:txBody>
          <a:bodyPr wrap="square">
            <a:spAutoFit/>
          </a:bodyPr>
          <a:lstStyle/>
          <a:p>
            <a:pPr algn="ctr" defTabSz="914400">
              <a:defRPr/>
            </a:pPr>
            <a:r>
              <a:rPr lang="lv-LV" b="1" dirty="0" err="1">
                <a:solidFill>
                  <a:prstClr val="black"/>
                </a:solidFill>
                <a:latin typeface="Arial" panose="020B0604020202020204" pitchFamily="34" charset="0"/>
                <a:ea typeface="Calibri" panose="020F0502020204030204" pitchFamily="34" charset="0"/>
                <a:cs typeface="Arial" panose="020B0604020202020204" pitchFamily="34" charset="0"/>
              </a:rPr>
              <a:t>Jaunsardze</a:t>
            </a:r>
            <a:endParaRPr lang="lv-LV"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sp>
        <p:nvSpPr>
          <p:cNvPr id="17" name="Rectangle 16">
            <a:extLst>
              <a:ext uri="{FF2B5EF4-FFF2-40B4-BE49-F238E27FC236}">
                <a16:creationId xmlns="" xmlns:a16="http://schemas.microsoft.com/office/drawing/2014/main" id="{9B30E7F8-291C-4360-A6BD-A5B3B4070CFA}"/>
              </a:ext>
            </a:extLst>
          </p:cNvPr>
          <p:cNvSpPr/>
          <p:nvPr/>
        </p:nvSpPr>
        <p:spPr>
          <a:xfrm>
            <a:off x="1727201" y="2877727"/>
            <a:ext cx="8375743" cy="2769989"/>
          </a:xfrm>
          <a:prstGeom prst="rect">
            <a:avLst/>
          </a:prstGeom>
        </p:spPr>
        <p:txBody>
          <a:bodyPr wrap="square">
            <a:spAutoFit/>
          </a:bodyPr>
          <a:lstStyle/>
          <a:p>
            <a:pPr algn="just" defTabSz="938213" fontAlgn="base">
              <a:spcBef>
                <a:spcPct val="0"/>
              </a:spcBef>
              <a:spcAft>
                <a:spcPct val="0"/>
              </a:spcAft>
              <a:defRPr/>
            </a:pPr>
            <a:r>
              <a:rPr lang="lv-LV" sz="2000" b="1" dirty="0">
                <a:solidFill>
                  <a:srgbClr val="9BBB59">
                    <a:lumMod val="50000"/>
                  </a:srgbClr>
                </a:solidFill>
                <a:latin typeface="Arial" panose="020B0604020202020204" pitchFamily="34" charset="0"/>
                <a:ea typeface="Verdana" panose="020B0604030504040204" pitchFamily="34" charset="0"/>
                <a:cs typeface="Arial" panose="020B0604020202020204" pitchFamily="34" charset="0"/>
              </a:rPr>
              <a:t>«Jaunsardze» </a:t>
            </a:r>
            <a:r>
              <a:rPr lang="lv-LV" sz="1400" dirty="0">
                <a:solidFill>
                  <a:prstClr val="black"/>
                </a:solidFill>
                <a:latin typeface="Arial" panose="020B0604020202020204" pitchFamily="34" charset="0"/>
                <a:ea typeface="Verdana" panose="020B0604030504040204" pitchFamily="34" charset="0"/>
                <a:cs typeface="Arial" panose="020B0604020202020204" pitchFamily="34" charset="0"/>
              </a:rPr>
              <a:t>ir brīvprātīga un bezmaksas militāras ievirzes </a:t>
            </a:r>
            <a:r>
              <a:rPr lang="lv-LV" sz="1400" b="1" dirty="0">
                <a:solidFill>
                  <a:srgbClr val="9BBB59">
                    <a:lumMod val="50000"/>
                  </a:srgbClr>
                </a:solidFill>
                <a:latin typeface="Arial" panose="020B0604020202020204" pitchFamily="34" charset="0"/>
                <a:ea typeface="Verdana" panose="020B0604030504040204" pitchFamily="34" charset="0"/>
                <a:cs typeface="Arial" panose="020B0604020202020204" pitchFamily="34" charset="0"/>
              </a:rPr>
              <a:t>skolu jaunatnes </a:t>
            </a:r>
            <a:r>
              <a:rPr lang="lv-LV" sz="1400" dirty="0">
                <a:solidFill>
                  <a:prstClr val="black"/>
                </a:solidFill>
                <a:latin typeface="Arial" panose="020B0604020202020204" pitchFamily="34" charset="0"/>
                <a:ea typeface="Verdana" panose="020B0604030504040204" pitchFamily="34" charset="0"/>
                <a:cs typeface="Arial" panose="020B0604020202020204" pitchFamily="34" charset="0"/>
              </a:rPr>
              <a:t>kustība, kura piedāvā </a:t>
            </a:r>
            <a:r>
              <a:rPr lang="lv-LV" sz="1400" b="1" dirty="0">
                <a:solidFill>
                  <a:srgbClr val="9BBB59">
                    <a:lumMod val="50000"/>
                  </a:srgbClr>
                </a:solidFill>
                <a:latin typeface="Arial" panose="020B0604020202020204" pitchFamily="34" charset="0"/>
                <a:ea typeface="Verdana" panose="020B0604030504040204" pitchFamily="34" charset="0"/>
                <a:cs typeface="Arial" panose="020B0604020202020204" pitchFamily="34" charset="0"/>
              </a:rPr>
              <a:t>aizraujošus piedzīvojumus</a:t>
            </a:r>
            <a:r>
              <a:rPr lang="lv-LV" sz="1400" dirty="0">
                <a:solidFill>
                  <a:prstClr val="black"/>
                </a:solidFill>
                <a:latin typeface="Arial" panose="020B0604020202020204" pitchFamily="34" charset="0"/>
                <a:ea typeface="Verdana" panose="020B0604030504040204" pitchFamily="34" charset="0"/>
                <a:cs typeface="Arial" panose="020B0604020202020204" pitchFamily="34" charset="0"/>
              </a:rPr>
              <a:t>, pavadot brīvo laiku </a:t>
            </a:r>
            <a:r>
              <a:rPr lang="lv-LV" sz="1400" b="1" dirty="0">
                <a:solidFill>
                  <a:srgbClr val="9BBB59">
                    <a:lumMod val="50000"/>
                  </a:srgbClr>
                </a:solidFill>
                <a:latin typeface="Arial" panose="020B0604020202020204" pitchFamily="34" charset="0"/>
                <a:ea typeface="Verdana" panose="020B0604030504040204" pitchFamily="34" charset="0"/>
                <a:cs typeface="Arial" panose="020B0604020202020204" pitchFamily="34" charset="0"/>
              </a:rPr>
              <a:t>lietderīgi</a:t>
            </a:r>
            <a:r>
              <a:rPr lang="lv-LV" sz="1400" dirty="0">
                <a:solidFill>
                  <a:prstClr val="black"/>
                </a:solidFill>
                <a:latin typeface="Arial" panose="020B0604020202020204" pitchFamily="34" charset="0"/>
                <a:ea typeface="Verdana" panose="020B0604030504040204" pitchFamily="34" charset="0"/>
                <a:cs typeface="Arial" panose="020B0604020202020204" pitchFamily="34" charset="0"/>
              </a:rPr>
              <a:t> un </a:t>
            </a:r>
            <a:r>
              <a:rPr lang="lv-LV" sz="1400" b="1" dirty="0">
                <a:solidFill>
                  <a:srgbClr val="9BBB59">
                    <a:lumMod val="50000"/>
                  </a:srgbClr>
                </a:solidFill>
                <a:latin typeface="Arial" panose="020B0604020202020204" pitchFamily="34" charset="0"/>
                <a:ea typeface="Verdana" panose="020B0604030504040204" pitchFamily="34" charset="0"/>
                <a:cs typeface="Arial" panose="020B0604020202020204" pitchFamily="34" charset="0"/>
              </a:rPr>
              <a:t>saturīgi</a:t>
            </a:r>
            <a:r>
              <a:rPr lang="lv-LV" sz="1400" dirty="0">
                <a:solidFill>
                  <a:prstClr val="black"/>
                </a:solidFill>
                <a:latin typeface="Arial" panose="020B0604020202020204" pitchFamily="34" charset="0"/>
                <a:ea typeface="Verdana" panose="020B0604030504040204" pitchFamily="34" charset="0"/>
                <a:cs typeface="Arial" panose="020B0604020202020204" pitchFamily="34" charset="0"/>
              </a:rPr>
              <a:t>. Tā nav tikai militārā, bet arī dzīves mācība, apgūstot dzīvei noderīgas prasmes profesionālu jaunsargu instruktoru vadībā. </a:t>
            </a:r>
          </a:p>
          <a:p>
            <a:pPr algn="just" defTabSz="938213" fontAlgn="base">
              <a:spcBef>
                <a:spcPct val="0"/>
              </a:spcBef>
              <a:spcAft>
                <a:spcPct val="0"/>
              </a:spcAft>
              <a:defRPr/>
            </a:pPr>
            <a:endParaRPr lang="lv-LV" sz="1400" dirty="0">
              <a:solidFill>
                <a:prstClr val="black"/>
              </a:solidFill>
              <a:latin typeface="Arial" panose="020B0604020202020204" pitchFamily="34" charset="0"/>
              <a:ea typeface="Verdana" panose="020B0604030504040204" pitchFamily="34" charset="0"/>
              <a:cs typeface="Arial" panose="020B0604020202020204" pitchFamily="34" charset="0"/>
            </a:endParaRPr>
          </a:p>
          <a:p>
            <a:pPr algn="just" defTabSz="938213" fontAlgn="base">
              <a:spcBef>
                <a:spcPct val="0"/>
              </a:spcBef>
              <a:spcAft>
                <a:spcPct val="0"/>
              </a:spcAft>
              <a:defRPr/>
            </a:pPr>
            <a:r>
              <a:rPr lang="lv-LV" sz="1400" dirty="0">
                <a:solidFill>
                  <a:prstClr val="black"/>
                </a:solidFill>
                <a:latin typeface="Arial" panose="020B0604020202020204" pitchFamily="34" charset="0"/>
                <a:ea typeface="Verdana" panose="020B0604030504040204" pitchFamily="34" charset="0"/>
                <a:cs typeface="Arial" panose="020B0604020202020204" pitchFamily="34" charset="0"/>
              </a:rPr>
              <a:t>Te tu vari iegūt </a:t>
            </a:r>
            <a:r>
              <a:rPr lang="lv-LV" sz="1400" b="1" dirty="0">
                <a:solidFill>
                  <a:srgbClr val="9BBB59">
                    <a:lumMod val="50000"/>
                  </a:srgbClr>
                </a:solidFill>
                <a:latin typeface="Arial" panose="020B0604020202020204" pitchFamily="34" charset="0"/>
                <a:ea typeface="Verdana" panose="020B0604030504040204" pitchFamily="34" charset="0"/>
                <a:cs typeface="Arial" panose="020B0604020202020204" pitchFamily="34" charset="0"/>
              </a:rPr>
              <a:t>jaunus draugus</a:t>
            </a:r>
            <a:r>
              <a:rPr lang="lv-LV" sz="1400" dirty="0">
                <a:solidFill>
                  <a:prstClr val="black"/>
                </a:solidFill>
                <a:latin typeface="Arial" panose="020B0604020202020204" pitchFamily="34" charset="0"/>
                <a:ea typeface="Verdana" panose="020B0604030504040204" pitchFamily="34" charset="0"/>
                <a:cs typeface="Arial" panose="020B0604020202020204" pitchFamily="34" charset="0"/>
              </a:rPr>
              <a:t>, </a:t>
            </a:r>
            <a:r>
              <a:rPr lang="lv-LV" sz="1400" b="1" dirty="0">
                <a:solidFill>
                  <a:srgbClr val="9BBB59">
                    <a:lumMod val="50000"/>
                  </a:srgbClr>
                </a:solidFill>
                <a:latin typeface="Arial" panose="020B0604020202020204" pitchFamily="34" charset="0"/>
                <a:ea typeface="Verdana" panose="020B0604030504040204" pitchFamily="34" charset="0"/>
                <a:cs typeface="Arial" panose="020B0604020202020204" pitchFamily="34" charset="0"/>
              </a:rPr>
              <a:t>sportisku stāju </a:t>
            </a:r>
            <a:r>
              <a:rPr lang="lv-LV" sz="1400" dirty="0">
                <a:solidFill>
                  <a:prstClr val="black"/>
                </a:solidFill>
                <a:latin typeface="Arial" panose="020B0604020202020204" pitchFamily="34" charset="0"/>
                <a:ea typeface="Verdana" panose="020B0604030504040204" pitchFamily="34" charset="0"/>
                <a:cs typeface="Arial" panose="020B0604020202020204" pitchFamily="34" charset="0"/>
              </a:rPr>
              <a:t>un </a:t>
            </a:r>
            <a:r>
              <a:rPr lang="lv-LV" sz="1400" b="1" dirty="0">
                <a:solidFill>
                  <a:srgbClr val="9BBB59">
                    <a:lumMod val="50000"/>
                  </a:srgbClr>
                </a:solidFill>
                <a:latin typeface="Arial" panose="020B0604020202020204" pitchFamily="34" charset="0"/>
                <a:ea typeface="Verdana" panose="020B0604030504040204" pitchFamily="34" charset="0"/>
                <a:cs typeface="Arial" panose="020B0604020202020204" pitchFamily="34" charset="0"/>
              </a:rPr>
              <a:t>izdzīvošanas iemaņas</a:t>
            </a:r>
            <a:r>
              <a:rPr lang="lv-LV" sz="1400" dirty="0">
                <a:solidFill>
                  <a:prstClr val="black"/>
                </a:solidFill>
                <a:latin typeface="Arial" panose="020B0604020202020204" pitchFamily="34" charset="0"/>
                <a:ea typeface="Verdana" panose="020B0604030504040204" pitchFamily="34" charset="0"/>
                <a:cs typeface="Arial" panose="020B0604020202020204" pitchFamily="34" charset="0"/>
              </a:rPr>
              <a:t>; piedalīties aktivitātēs dabā, norūdīties un stiprināt veselību. </a:t>
            </a:r>
          </a:p>
          <a:p>
            <a:pPr algn="just" defTabSz="938213" fontAlgn="base">
              <a:spcBef>
                <a:spcPct val="0"/>
              </a:spcBef>
              <a:spcAft>
                <a:spcPct val="0"/>
              </a:spcAft>
              <a:defRPr/>
            </a:pPr>
            <a:r>
              <a:rPr lang="lv-LV" sz="1400" dirty="0">
                <a:solidFill>
                  <a:prstClr val="black"/>
                </a:solidFill>
                <a:latin typeface="Arial" panose="020B0604020202020204" pitchFamily="34" charset="0"/>
                <a:ea typeface="Verdana" panose="020B0604030504040204" pitchFamily="34" charset="0"/>
                <a:cs typeface="Arial" panose="020B0604020202020204" pitchFamily="34" charset="0"/>
              </a:rPr>
              <a:t> </a:t>
            </a:r>
          </a:p>
          <a:p>
            <a:pPr algn="just" defTabSz="938213" fontAlgn="base">
              <a:spcBef>
                <a:spcPct val="0"/>
              </a:spcBef>
              <a:spcAft>
                <a:spcPct val="0"/>
              </a:spcAft>
              <a:defRPr/>
            </a:pPr>
            <a:r>
              <a:rPr lang="lv-LV" sz="1400" dirty="0">
                <a:solidFill>
                  <a:prstClr val="black"/>
                </a:solidFill>
                <a:latin typeface="Arial" panose="020B0604020202020204" pitchFamily="34" charset="0"/>
                <a:ea typeface="Verdana" panose="020B0604030504040204" pitchFamily="34" charset="0"/>
                <a:cs typeface="Arial" panose="020B0604020202020204" pitchFamily="34" charset="0"/>
              </a:rPr>
              <a:t>Kustība “Jaunsardze” darbojas visā Latvijā, un par jaunsargu</a:t>
            </a:r>
          </a:p>
          <a:p>
            <a:pPr algn="just" defTabSz="938213" fontAlgn="base">
              <a:spcBef>
                <a:spcPct val="0"/>
              </a:spcBef>
              <a:spcAft>
                <a:spcPct val="0"/>
              </a:spcAft>
              <a:defRPr/>
            </a:pPr>
            <a:r>
              <a:rPr lang="lv-LV" sz="1400" dirty="0">
                <a:solidFill>
                  <a:prstClr val="black"/>
                </a:solidFill>
                <a:latin typeface="Arial" panose="020B0604020202020204" pitchFamily="34" charset="0"/>
                <a:ea typeface="Verdana" panose="020B0604030504040204" pitchFamily="34" charset="0"/>
                <a:cs typeface="Arial" panose="020B0604020202020204" pitchFamily="34" charset="0"/>
              </a:rPr>
              <a:t> var kļūt ikviens Latvijas iedzīvotājs vecumā no 10 </a:t>
            </a:r>
            <a:r>
              <a:rPr lang="lv-LV" sz="1400">
                <a:solidFill>
                  <a:prstClr val="black"/>
                </a:solidFill>
                <a:latin typeface="Arial" panose="020B0604020202020204" pitchFamily="34" charset="0"/>
                <a:ea typeface="Verdana" panose="020B0604030504040204" pitchFamily="34" charset="0"/>
                <a:cs typeface="Arial" panose="020B0604020202020204" pitchFamily="34" charset="0"/>
              </a:rPr>
              <a:t>līdz </a:t>
            </a:r>
            <a:r>
              <a:rPr lang="lv-LV" sz="1400" smtClean="0">
                <a:solidFill>
                  <a:prstClr val="black"/>
                </a:solidFill>
                <a:latin typeface="Arial" panose="020B0604020202020204" pitchFamily="34" charset="0"/>
                <a:ea typeface="Verdana" panose="020B0604030504040204" pitchFamily="34" charset="0"/>
                <a:cs typeface="Arial" panose="020B0604020202020204" pitchFamily="34" charset="0"/>
              </a:rPr>
              <a:t>18 </a:t>
            </a:r>
            <a:r>
              <a:rPr lang="lv-LV" sz="1400" dirty="0" smtClean="0">
                <a:solidFill>
                  <a:prstClr val="black"/>
                </a:solidFill>
                <a:latin typeface="Arial" panose="020B0604020202020204" pitchFamily="34" charset="0"/>
                <a:ea typeface="Verdana" panose="020B0604030504040204" pitchFamily="34" charset="0"/>
                <a:cs typeface="Arial" panose="020B0604020202020204" pitchFamily="34" charset="0"/>
              </a:rPr>
              <a:t>gadiem</a:t>
            </a:r>
            <a:endParaRPr lang="lv-LV" sz="1400" dirty="0">
              <a:solidFill>
                <a:prstClr val="black"/>
              </a:solidFill>
              <a:latin typeface="Arial" panose="020B0604020202020204" pitchFamily="34" charset="0"/>
              <a:ea typeface="Verdana" panose="020B0604030504040204" pitchFamily="34" charset="0"/>
              <a:cs typeface="Arial" panose="020B0604020202020204" pitchFamily="34" charset="0"/>
            </a:endParaRPr>
          </a:p>
          <a:p>
            <a:pPr algn="just" defTabSz="938213" fontAlgn="base">
              <a:spcBef>
                <a:spcPct val="0"/>
              </a:spcBef>
              <a:spcAft>
                <a:spcPct val="0"/>
              </a:spcAft>
              <a:defRPr/>
            </a:pPr>
            <a:r>
              <a:rPr lang="lv-LV" sz="1400" dirty="0">
                <a:solidFill>
                  <a:prstClr val="black"/>
                </a:solidFill>
                <a:latin typeface="Arial" panose="020B0604020202020204" pitchFamily="34" charset="0"/>
                <a:ea typeface="Verdana" panose="020B0604030504040204" pitchFamily="34" charset="0"/>
                <a:cs typeface="Arial" panose="020B0604020202020204" pitchFamily="34" charset="0"/>
              </a:rPr>
              <a:t> </a:t>
            </a:r>
            <a:endParaRPr lang="lv-LV" sz="1400" b="1" dirty="0">
              <a:solidFill>
                <a:prstClr val="black"/>
              </a:solidFill>
              <a:latin typeface="Arial" panose="020B0604020202020204" pitchFamily="34" charset="0"/>
              <a:ea typeface="Verdana" panose="020B0604030504040204" pitchFamily="34" charset="0"/>
              <a:cs typeface="Arial" panose="020B0604020202020204" pitchFamily="34" charset="0"/>
              <a:hlinkClick r:id="rId5"/>
            </a:endParaRPr>
          </a:p>
          <a:p>
            <a:pPr algn="just" defTabSz="938213" fontAlgn="base">
              <a:spcBef>
                <a:spcPct val="0"/>
              </a:spcBef>
              <a:spcAft>
                <a:spcPct val="0"/>
              </a:spcAft>
              <a:defRPr/>
            </a:pPr>
            <a:r>
              <a:rPr lang="lv-LV" sz="1400" dirty="0">
                <a:solidFill>
                  <a:prstClr val="black"/>
                </a:solidFill>
                <a:latin typeface="Arial" panose="020B0604020202020204" pitchFamily="34" charset="0"/>
                <a:ea typeface="Verdana" panose="020B0604030504040204" pitchFamily="34" charset="0"/>
                <a:cs typeface="Arial" panose="020B0604020202020204" pitchFamily="34" charset="0"/>
                <a:hlinkClick r:id="rId5"/>
              </a:rPr>
              <a:t>www.jc.gov.lv</a:t>
            </a:r>
            <a:r>
              <a:rPr lang="lv-LV" sz="1400" dirty="0">
                <a:solidFill>
                  <a:prstClr val="black"/>
                </a:solidFill>
                <a:latin typeface="Arial" panose="020B0604020202020204" pitchFamily="34" charset="0"/>
                <a:ea typeface="Verdana" panose="020B0604030504040204" pitchFamily="34" charset="0"/>
                <a:cs typeface="Arial" panose="020B0604020202020204" pitchFamily="34" charset="0"/>
              </a:rPr>
              <a:t> sadaļā “Kontaktinformācija” </a:t>
            </a:r>
          </a:p>
          <a:p>
            <a:pPr algn="just" defTabSz="938213" fontAlgn="base">
              <a:spcBef>
                <a:spcPct val="0"/>
              </a:spcBef>
              <a:spcAft>
                <a:spcPct val="0"/>
              </a:spcAft>
              <a:defRPr/>
            </a:pPr>
            <a:r>
              <a:rPr lang="lv-LV" sz="1400" dirty="0">
                <a:solidFill>
                  <a:prstClr val="black"/>
                </a:solidFill>
                <a:latin typeface="Arial" panose="020B0604020202020204" pitchFamily="34" charset="0"/>
                <a:ea typeface="Verdana" panose="020B0604030504040204" pitchFamily="34" charset="0"/>
                <a:cs typeface="Arial" panose="020B0604020202020204" pitchFamily="34" charset="0"/>
              </a:rPr>
              <a:t>atrodi un izvēlies jaunsargu mācību vietu sev tuvumā.</a:t>
            </a:r>
          </a:p>
        </p:txBody>
      </p:sp>
      <p:sp>
        <p:nvSpPr>
          <p:cNvPr id="3" name="Rectangle 2">
            <a:extLst>
              <a:ext uri="{FF2B5EF4-FFF2-40B4-BE49-F238E27FC236}">
                <a16:creationId xmlns="" xmlns:a16="http://schemas.microsoft.com/office/drawing/2014/main" id="{D334337F-A377-4FDE-8FF0-9CE30FA10388}"/>
              </a:ext>
            </a:extLst>
          </p:cNvPr>
          <p:cNvSpPr/>
          <p:nvPr/>
        </p:nvSpPr>
        <p:spPr>
          <a:xfrm>
            <a:off x="3356247" y="6110784"/>
            <a:ext cx="5672645" cy="523220"/>
          </a:xfrm>
          <a:prstGeom prst="rect">
            <a:avLst/>
          </a:prstGeom>
        </p:spPr>
        <p:txBody>
          <a:bodyPr wrap="square">
            <a:spAutoFit/>
          </a:bodyPr>
          <a:lstStyle/>
          <a:p>
            <a:pPr algn="ctr" defTabSz="938213" fontAlgn="base">
              <a:spcBef>
                <a:spcPct val="0"/>
              </a:spcBef>
              <a:spcAft>
                <a:spcPct val="0"/>
              </a:spcAft>
              <a:defRPr/>
            </a:pPr>
            <a:r>
              <a:rPr lang="lv-LV" sz="2800" b="1" dirty="0">
                <a:solidFill>
                  <a:srgbClr val="9BBB59">
                    <a:lumMod val="50000"/>
                  </a:srgbClr>
                </a:solidFill>
                <a:latin typeface="Arial" panose="020B0604020202020204" pitchFamily="34" charset="0"/>
                <a:ea typeface="Verdana" panose="020B0604030504040204" pitchFamily="34" charset="0"/>
                <a:cs typeface="Arial" panose="020B0604020202020204" pitchFamily="34" charset="0"/>
              </a:rPr>
              <a:t>Augsim Latvijai!</a:t>
            </a:r>
            <a:endParaRPr lang="lv-LV" sz="28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20" name="Rectangle 19">
            <a:extLst>
              <a:ext uri="{FF2B5EF4-FFF2-40B4-BE49-F238E27FC236}">
                <a16:creationId xmlns="" xmlns:a16="http://schemas.microsoft.com/office/drawing/2014/main" id="{7CA7338C-AB40-4DBB-8D4F-46861B49340F}"/>
              </a:ext>
            </a:extLst>
          </p:cNvPr>
          <p:cNvSpPr/>
          <p:nvPr/>
        </p:nvSpPr>
        <p:spPr>
          <a:xfrm>
            <a:off x="3889129" y="2304811"/>
            <a:ext cx="2247076" cy="337133"/>
          </a:xfrm>
          <a:prstGeom prst="rect">
            <a:avLst/>
          </a:prstGeom>
          <a:solidFill>
            <a:srgbClr val="DAD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endParaRPr lang="en-US" dirty="0"/>
          </a:p>
        </p:txBody>
      </p:sp>
      <p:sp>
        <p:nvSpPr>
          <p:cNvPr id="23" name="Rectangle 22">
            <a:extLst>
              <a:ext uri="{FF2B5EF4-FFF2-40B4-BE49-F238E27FC236}">
                <a16:creationId xmlns="" xmlns:a16="http://schemas.microsoft.com/office/drawing/2014/main" id="{ED6E7AA9-76C5-4E8F-A7E7-A2B6460F1430}"/>
              </a:ext>
            </a:extLst>
          </p:cNvPr>
          <p:cNvSpPr/>
          <p:nvPr/>
        </p:nvSpPr>
        <p:spPr>
          <a:xfrm>
            <a:off x="5363018" y="2304811"/>
            <a:ext cx="773186" cy="109847"/>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26" name="Rectangle 25">
            <a:extLst>
              <a:ext uri="{FF2B5EF4-FFF2-40B4-BE49-F238E27FC236}">
                <a16:creationId xmlns="" xmlns:a16="http://schemas.microsoft.com/office/drawing/2014/main" id="{A2E977E2-1EF3-44CF-A54B-B94540372C9C}"/>
              </a:ext>
            </a:extLst>
          </p:cNvPr>
          <p:cNvSpPr/>
          <p:nvPr/>
        </p:nvSpPr>
        <p:spPr>
          <a:xfrm>
            <a:off x="6192569" y="2294530"/>
            <a:ext cx="2214220" cy="337133"/>
          </a:xfrm>
          <a:prstGeom prst="rect">
            <a:avLst/>
          </a:prstGeom>
          <a:solidFill>
            <a:srgbClr val="DAD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 xmlns:a16="http://schemas.microsoft.com/office/drawing/2014/main" id="{6E4D2E33-5C07-4A44-BE5C-9204C4F5EAFD}"/>
              </a:ext>
            </a:extLst>
          </p:cNvPr>
          <p:cNvSpPr/>
          <p:nvPr/>
        </p:nvSpPr>
        <p:spPr>
          <a:xfrm>
            <a:off x="7635198" y="2294530"/>
            <a:ext cx="773186" cy="109847"/>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32" name="Rectangle 31">
            <a:extLst>
              <a:ext uri="{FF2B5EF4-FFF2-40B4-BE49-F238E27FC236}">
                <a16:creationId xmlns="" xmlns:a16="http://schemas.microsoft.com/office/drawing/2014/main" id="{9299A596-5AB6-47E0-9C81-3767355AAB86}"/>
              </a:ext>
            </a:extLst>
          </p:cNvPr>
          <p:cNvSpPr/>
          <p:nvPr/>
        </p:nvSpPr>
        <p:spPr>
          <a:xfrm>
            <a:off x="8471351" y="2276434"/>
            <a:ext cx="2196649" cy="337133"/>
          </a:xfrm>
          <a:prstGeom prst="rect">
            <a:avLst/>
          </a:prstGeom>
          <a:solidFill>
            <a:srgbClr val="DAD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 xmlns:a16="http://schemas.microsoft.com/office/drawing/2014/main" id="{5052872D-00CC-4620-9CD0-74F8FDAA904F}"/>
              </a:ext>
            </a:extLst>
          </p:cNvPr>
          <p:cNvSpPr/>
          <p:nvPr/>
        </p:nvSpPr>
        <p:spPr>
          <a:xfrm>
            <a:off x="9894813" y="2276434"/>
            <a:ext cx="773186" cy="109847"/>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34" name="Rectangle 33">
            <a:extLst>
              <a:ext uri="{FF2B5EF4-FFF2-40B4-BE49-F238E27FC236}">
                <a16:creationId xmlns="" xmlns:a16="http://schemas.microsoft.com/office/drawing/2014/main" id="{3F2F9012-AFE0-4DE7-A69D-B7BB50C8B877}"/>
              </a:ext>
            </a:extLst>
          </p:cNvPr>
          <p:cNvSpPr/>
          <p:nvPr/>
        </p:nvSpPr>
        <p:spPr>
          <a:xfrm>
            <a:off x="3958076" y="2343454"/>
            <a:ext cx="1348579" cy="276999"/>
          </a:xfrm>
          <a:prstGeom prst="rect">
            <a:avLst/>
          </a:prstGeom>
        </p:spPr>
        <p:txBody>
          <a:bodyPr wrap="square">
            <a:spAutoFit/>
          </a:bodyPr>
          <a:lstStyle/>
          <a:p>
            <a:pPr defTabSz="938213" fontAlgn="base">
              <a:spcBef>
                <a:spcPct val="0"/>
              </a:spcBef>
              <a:spcAft>
                <a:spcPct val="0"/>
              </a:spcAft>
              <a:defRPr/>
            </a:pPr>
            <a:r>
              <a:rPr lang="lv-LV" sz="1200" b="1" dirty="0">
                <a:solidFill>
                  <a:srgbClr val="9BBB59">
                    <a:lumMod val="50000"/>
                  </a:srgbClr>
                </a:solidFill>
                <a:latin typeface="Arial" panose="020B0604020202020204" pitchFamily="34" charset="0"/>
                <a:ea typeface="Verdana" panose="020B0604030504040204" pitchFamily="34" charset="0"/>
                <a:cs typeface="Arial" panose="020B0604020202020204" pitchFamily="34" charset="0"/>
              </a:rPr>
              <a:t>PATRIOTISMS</a:t>
            </a:r>
            <a:endParaRPr lang="lv-LV" sz="12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35" name="Rectangle 34">
            <a:extLst>
              <a:ext uri="{FF2B5EF4-FFF2-40B4-BE49-F238E27FC236}">
                <a16:creationId xmlns="" xmlns:a16="http://schemas.microsoft.com/office/drawing/2014/main" id="{2478E5BE-16CA-469F-8E96-16F8EB958C84}"/>
              </a:ext>
            </a:extLst>
          </p:cNvPr>
          <p:cNvSpPr/>
          <p:nvPr/>
        </p:nvSpPr>
        <p:spPr>
          <a:xfrm>
            <a:off x="6284663" y="2324595"/>
            <a:ext cx="1891862" cy="276999"/>
          </a:xfrm>
          <a:prstGeom prst="rect">
            <a:avLst/>
          </a:prstGeom>
        </p:spPr>
        <p:txBody>
          <a:bodyPr wrap="square">
            <a:spAutoFit/>
          </a:bodyPr>
          <a:lstStyle/>
          <a:p>
            <a:pPr defTabSz="938213" fontAlgn="base">
              <a:spcBef>
                <a:spcPct val="0"/>
              </a:spcBef>
              <a:spcAft>
                <a:spcPct val="0"/>
              </a:spcAft>
              <a:defRPr/>
            </a:pPr>
            <a:r>
              <a:rPr lang="lv-LV" sz="1200" b="1" dirty="0">
                <a:solidFill>
                  <a:srgbClr val="9BBB59">
                    <a:lumMod val="50000"/>
                  </a:srgbClr>
                </a:solidFill>
                <a:latin typeface="Arial" panose="020B0604020202020204" pitchFamily="34" charset="0"/>
                <a:ea typeface="Verdana" panose="020B0604030504040204" pitchFamily="34" charset="0"/>
                <a:cs typeface="Arial" panose="020B0604020202020204" pitchFamily="34" charset="0"/>
              </a:rPr>
              <a:t>PĀRLIECĪBA</a:t>
            </a:r>
          </a:p>
        </p:txBody>
      </p:sp>
      <p:sp>
        <p:nvSpPr>
          <p:cNvPr id="36" name="Rectangle 35">
            <a:extLst>
              <a:ext uri="{FF2B5EF4-FFF2-40B4-BE49-F238E27FC236}">
                <a16:creationId xmlns="" xmlns:a16="http://schemas.microsoft.com/office/drawing/2014/main" id="{8AE3B236-F64B-4BD3-AF6F-9323EEE49864}"/>
              </a:ext>
            </a:extLst>
          </p:cNvPr>
          <p:cNvSpPr/>
          <p:nvPr/>
        </p:nvSpPr>
        <p:spPr>
          <a:xfrm>
            <a:off x="8542216" y="2324596"/>
            <a:ext cx="1460720" cy="276999"/>
          </a:xfrm>
          <a:prstGeom prst="rect">
            <a:avLst/>
          </a:prstGeom>
        </p:spPr>
        <p:txBody>
          <a:bodyPr wrap="square">
            <a:spAutoFit/>
          </a:bodyPr>
          <a:lstStyle/>
          <a:p>
            <a:pPr defTabSz="938213" fontAlgn="base">
              <a:spcBef>
                <a:spcPct val="0"/>
              </a:spcBef>
              <a:spcAft>
                <a:spcPct val="0"/>
              </a:spcAft>
              <a:defRPr/>
            </a:pPr>
            <a:r>
              <a:rPr lang="lv-LV" sz="1200" b="1" dirty="0">
                <a:solidFill>
                  <a:srgbClr val="9BBB59">
                    <a:lumMod val="50000"/>
                  </a:srgbClr>
                </a:solidFill>
                <a:latin typeface="Arial" panose="020B0604020202020204" pitchFamily="34" charset="0"/>
                <a:ea typeface="Verdana" panose="020B0604030504040204" pitchFamily="34" charset="0"/>
                <a:cs typeface="Arial" panose="020B0604020202020204" pitchFamily="34" charset="0"/>
              </a:rPr>
              <a:t>PIEDZĪVOJUMS</a:t>
            </a:r>
            <a:endParaRPr lang="lv-LV" sz="12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pic>
        <p:nvPicPr>
          <p:cNvPr id="37" name="Picture 36">
            <a:extLst>
              <a:ext uri="{FF2B5EF4-FFF2-40B4-BE49-F238E27FC236}">
                <a16:creationId xmlns="" xmlns:a16="http://schemas.microsoft.com/office/drawing/2014/main" id="{6F7B5CF6-C706-4642-B3E9-45AECE56E4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2390" y="765337"/>
            <a:ext cx="2263815" cy="1511097"/>
          </a:xfrm>
          <a:prstGeom prst="rect">
            <a:avLst/>
          </a:prstGeom>
        </p:spPr>
      </p:pic>
      <p:pic>
        <p:nvPicPr>
          <p:cNvPr id="38" name="Picture 37">
            <a:extLst>
              <a:ext uri="{FF2B5EF4-FFF2-40B4-BE49-F238E27FC236}">
                <a16:creationId xmlns="" xmlns:a16="http://schemas.microsoft.com/office/drawing/2014/main" id="{258BA7EB-F4F9-4D95-AC3A-629B799847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63234" y="771619"/>
            <a:ext cx="2213420" cy="1475788"/>
          </a:xfrm>
          <a:prstGeom prst="rect">
            <a:avLst/>
          </a:prstGeom>
        </p:spPr>
      </p:pic>
      <p:pic>
        <p:nvPicPr>
          <p:cNvPr id="39" name="Picture 38">
            <a:extLst>
              <a:ext uri="{FF2B5EF4-FFF2-40B4-BE49-F238E27FC236}">
                <a16:creationId xmlns="" xmlns:a16="http://schemas.microsoft.com/office/drawing/2014/main" id="{784DDC45-1859-4A39-A268-7BB2E31A2EC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0350" y="783904"/>
            <a:ext cx="2214220" cy="1476147"/>
          </a:xfrm>
          <a:prstGeom prst="rect">
            <a:avLst/>
          </a:prstGeom>
        </p:spPr>
      </p:pic>
    </p:spTree>
    <p:extLst>
      <p:ext uri="{BB962C8B-B14F-4D97-AF65-F5344CB8AC3E}">
        <p14:creationId xmlns:p14="http://schemas.microsoft.com/office/powerpoint/2010/main" val="430735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 xmlns:a16="http://schemas.microsoft.com/office/drawing/2014/main" id="{A2B8F566-DF1E-4859-827C-C28743C5F3EA}"/>
              </a:ext>
            </a:extLst>
          </p:cNvPr>
          <p:cNvSpPr/>
          <p:nvPr/>
        </p:nvSpPr>
        <p:spPr>
          <a:xfrm>
            <a:off x="1524001" y="3693320"/>
            <a:ext cx="9143999" cy="3160095"/>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 xmlns:a16="http://schemas.microsoft.com/office/drawing/2014/main" id="{EA5B1C4C-9173-4130-90FC-3D74C4630520}"/>
              </a:ext>
            </a:extLst>
          </p:cNvPr>
          <p:cNvSpPr/>
          <p:nvPr/>
        </p:nvSpPr>
        <p:spPr>
          <a:xfrm>
            <a:off x="2203939" y="4039592"/>
            <a:ext cx="3266831" cy="2277318"/>
          </a:xfrm>
          <a:prstGeom prst="roundRect">
            <a:avLst/>
          </a:prstGeom>
          <a:solidFill>
            <a:srgbClr val="43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FA5095A1-68A9-42FA-A1B5-48241B56CFCC}"/>
              </a:ext>
            </a:extLst>
          </p:cNvPr>
          <p:cNvSpPr/>
          <p:nvPr/>
        </p:nvSpPr>
        <p:spPr>
          <a:xfrm>
            <a:off x="7338647" y="341300"/>
            <a:ext cx="3176585" cy="369332"/>
          </a:xfrm>
          <a:prstGeom prst="rect">
            <a:avLst/>
          </a:prstGeom>
        </p:spPr>
        <p:txBody>
          <a:bodyPr wrap="square">
            <a:spAutoFit/>
          </a:bodyPr>
          <a:lstStyle/>
          <a:p>
            <a:pPr algn="ctr" defTabSz="914400">
              <a:defRPr/>
            </a:pPr>
            <a:r>
              <a:rPr lang="lv-LV" b="1" dirty="0">
                <a:solidFill>
                  <a:prstClr val="black"/>
                </a:solidFill>
                <a:latin typeface="Arial" panose="020B0604020202020204" pitchFamily="34" charset="0"/>
                <a:ea typeface="Calibri" panose="020F0502020204030204" pitchFamily="34" charset="0"/>
                <a:cs typeface="Arial" panose="020B0604020202020204" pitchFamily="34" charset="0"/>
              </a:rPr>
              <a:t>Valsts aizsardzības mācība</a:t>
            </a: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sp>
        <p:nvSpPr>
          <p:cNvPr id="18" name="Rectangle 17">
            <a:extLst>
              <a:ext uri="{FF2B5EF4-FFF2-40B4-BE49-F238E27FC236}">
                <a16:creationId xmlns="" xmlns:a16="http://schemas.microsoft.com/office/drawing/2014/main" id="{0F5E374E-3794-4CD9-8FBF-6507ADF5C015}"/>
              </a:ext>
            </a:extLst>
          </p:cNvPr>
          <p:cNvSpPr/>
          <p:nvPr/>
        </p:nvSpPr>
        <p:spPr>
          <a:xfrm>
            <a:off x="3889129" y="2304811"/>
            <a:ext cx="2247076" cy="337133"/>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endParaRPr lang="en-US" dirty="0"/>
          </a:p>
        </p:txBody>
      </p:sp>
      <p:sp>
        <p:nvSpPr>
          <p:cNvPr id="19" name="Rectangle 18">
            <a:extLst>
              <a:ext uri="{FF2B5EF4-FFF2-40B4-BE49-F238E27FC236}">
                <a16:creationId xmlns="" xmlns:a16="http://schemas.microsoft.com/office/drawing/2014/main" id="{F1BB6889-4146-49F8-9ECB-DFEBD4B3B1D0}"/>
              </a:ext>
            </a:extLst>
          </p:cNvPr>
          <p:cNvSpPr/>
          <p:nvPr/>
        </p:nvSpPr>
        <p:spPr>
          <a:xfrm>
            <a:off x="5363018" y="2304811"/>
            <a:ext cx="773186" cy="109847"/>
          </a:xfrm>
          <a:prstGeom prst="rect">
            <a:avLst/>
          </a:prstGeom>
          <a:solidFill>
            <a:srgbClr val="43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21" name="Rectangle 20">
            <a:extLst>
              <a:ext uri="{FF2B5EF4-FFF2-40B4-BE49-F238E27FC236}">
                <a16:creationId xmlns="" xmlns:a16="http://schemas.microsoft.com/office/drawing/2014/main" id="{2EAD76D9-0D27-42FD-96BE-86ADFA470A35}"/>
              </a:ext>
            </a:extLst>
          </p:cNvPr>
          <p:cNvSpPr/>
          <p:nvPr/>
        </p:nvSpPr>
        <p:spPr>
          <a:xfrm>
            <a:off x="6192569" y="2294530"/>
            <a:ext cx="2214220" cy="337133"/>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 xmlns:a16="http://schemas.microsoft.com/office/drawing/2014/main" id="{9DD42EA0-771E-40D2-B769-5C7B8977156E}"/>
              </a:ext>
            </a:extLst>
          </p:cNvPr>
          <p:cNvSpPr/>
          <p:nvPr/>
        </p:nvSpPr>
        <p:spPr>
          <a:xfrm>
            <a:off x="7635198" y="2294530"/>
            <a:ext cx="773186" cy="109847"/>
          </a:xfrm>
          <a:prstGeom prst="rect">
            <a:avLst/>
          </a:prstGeom>
          <a:solidFill>
            <a:srgbClr val="43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24" name="Rectangle 23">
            <a:extLst>
              <a:ext uri="{FF2B5EF4-FFF2-40B4-BE49-F238E27FC236}">
                <a16:creationId xmlns="" xmlns:a16="http://schemas.microsoft.com/office/drawing/2014/main" id="{A5074CA6-1384-4BB8-BF24-FEB738F3864B}"/>
              </a:ext>
            </a:extLst>
          </p:cNvPr>
          <p:cNvSpPr/>
          <p:nvPr/>
        </p:nvSpPr>
        <p:spPr>
          <a:xfrm>
            <a:off x="8471351" y="2276434"/>
            <a:ext cx="2196649" cy="337133"/>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4E884297-A6CC-4426-9D94-2B0368FE68B6}"/>
              </a:ext>
            </a:extLst>
          </p:cNvPr>
          <p:cNvSpPr/>
          <p:nvPr/>
        </p:nvSpPr>
        <p:spPr>
          <a:xfrm>
            <a:off x="9894813" y="2276434"/>
            <a:ext cx="773186" cy="109847"/>
          </a:xfrm>
          <a:prstGeom prst="rect">
            <a:avLst/>
          </a:prstGeom>
          <a:solidFill>
            <a:srgbClr val="43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27" name="Rectangle 26">
            <a:extLst>
              <a:ext uri="{FF2B5EF4-FFF2-40B4-BE49-F238E27FC236}">
                <a16:creationId xmlns="" xmlns:a16="http://schemas.microsoft.com/office/drawing/2014/main" id="{61B4AB75-7088-4093-8DA3-05B4CAEB8903}"/>
              </a:ext>
            </a:extLst>
          </p:cNvPr>
          <p:cNvSpPr/>
          <p:nvPr/>
        </p:nvSpPr>
        <p:spPr>
          <a:xfrm>
            <a:off x="3958076" y="2343454"/>
            <a:ext cx="1348579" cy="276999"/>
          </a:xfrm>
          <a:prstGeom prst="rect">
            <a:avLst/>
          </a:prstGeom>
        </p:spPr>
        <p:txBody>
          <a:bodyPr wrap="square">
            <a:spAutoFit/>
          </a:bodyPr>
          <a:lstStyle/>
          <a:p>
            <a:pPr defTabSz="938213" fontAlgn="base">
              <a:spcBef>
                <a:spcPct val="0"/>
              </a:spcBef>
              <a:spcAft>
                <a:spcPct val="0"/>
              </a:spcAft>
              <a:defRPr/>
            </a:pPr>
            <a:r>
              <a:rPr lang="lv-LV" sz="1200" b="1" dirty="0">
                <a:solidFill>
                  <a:srgbClr val="43273B"/>
                </a:solidFill>
                <a:latin typeface="Arial" panose="020B0604020202020204" pitchFamily="34" charset="0"/>
                <a:ea typeface="Verdana" panose="020B0604030504040204" pitchFamily="34" charset="0"/>
                <a:cs typeface="Arial" panose="020B0604020202020204" pitchFamily="34" charset="0"/>
              </a:rPr>
              <a:t>PATRIOTISMS</a:t>
            </a:r>
          </a:p>
        </p:txBody>
      </p:sp>
      <p:sp>
        <p:nvSpPr>
          <p:cNvPr id="28" name="Rectangle 27">
            <a:extLst>
              <a:ext uri="{FF2B5EF4-FFF2-40B4-BE49-F238E27FC236}">
                <a16:creationId xmlns="" xmlns:a16="http://schemas.microsoft.com/office/drawing/2014/main" id="{6BC68789-681D-495F-AB89-B8A3B8424BDC}"/>
              </a:ext>
            </a:extLst>
          </p:cNvPr>
          <p:cNvSpPr/>
          <p:nvPr/>
        </p:nvSpPr>
        <p:spPr>
          <a:xfrm>
            <a:off x="6284663" y="2324595"/>
            <a:ext cx="1891862" cy="276999"/>
          </a:xfrm>
          <a:prstGeom prst="rect">
            <a:avLst/>
          </a:prstGeom>
          <a:noFill/>
        </p:spPr>
        <p:txBody>
          <a:bodyPr wrap="square">
            <a:spAutoFit/>
          </a:bodyPr>
          <a:lstStyle/>
          <a:p>
            <a:pPr defTabSz="938213" fontAlgn="base">
              <a:spcBef>
                <a:spcPct val="0"/>
              </a:spcBef>
              <a:spcAft>
                <a:spcPct val="0"/>
              </a:spcAft>
              <a:defRPr/>
            </a:pPr>
            <a:r>
              <a:rPr lang="lv-LV" sz="1200" b="1" dirty="0">
                <a:solidFill>
                  <a:srgbClr val="43273B"/>
                </a:solidFill>
                <a:latin typeface="Arial" panose="020B0604020202020204" pitchFamily="34" charset="0"/>
                <a:ea typeface="Verdana" panose="020B0604030504040204" pitchFamily="34" charset="0"/>
                <a:cs typeface="Arial" panose="020B0604020202020204" pitchFamily="34" charset="0"/>
              </a:rPr>
              <a:t>ZINĀŠANAS</a:t>
            </a:r>
          </a:p>
        </p:txBody>
      </p:sp>
      <p:sp>
        <p:nvSpPr>
          <p:cNvPr id="29" name="Rectangle 28">
            <a:extLst>
              <a:ext uri="{FF2B5EF4-FFF2-40B4-BE49-F238E27FC236}">
                <a16:creationId xmlns="" xmlns:a16="http://schemas.microsoft.com/office/drawing/2014/main" id="{EC20BD47-978C-4EA4-9D04-D9C1A4AE604A}"/>
              </a:ext>
            </a:extLst>
          </p:cNvPr>
          <p:cNvSpPr/>
          <p:nvPr/>
        </p:nvSpPr>
        <p:spPr>
          <a:xfrm>
            <a:off x="8542216" y="2324596"/>
            <a:ext cx="1460720" cy="276999"/>
          </a:xfrm>
          <a:prstGeom prst="rect">
            <a:avLst/>
          </a:prstGeom>
        </p:spPr>
        <p:txBody>
          <a:bodyPr wrap="square">
            <a:spAutoFit/>
          </a:bodyPr>
          <a:lstStyle/>
          <a:p>
            <a:pPr defTabSz="938213" fontAlgn="base">
              <a:spcBef>
                <a:spcPct val="0"/>
              </a:spcBef>
              <a:spcAft>
                <a:spcPct val="0"/>
              </a:spcAft>
              <a:defRPr/>
            </a:pPr>
            <a:r>
              <a:rPr lang="lv-LV" sz="1200" b="1" dirty="0">
                <a:solidFill>
                  <a:srgbClr val="43273B"/>
                </a:solidFill>
                <a:latin typeface="Arial" panose="020B0604020202020204" pitchFamily="34" charset="0"/>
                <a:ea typeface="Verdana" panose="020B0604030504040204" pitchFamily="34" charset="0"/>
                <a:cs typeface="Arial" panose="020B0604020202020204" pitchFamily="34" charset="0"/>
              </a:rPr>
              <a:t>PRASMES</a:t>
            </a:r>
          </a:p>
        </p:txBody>
      </p:sp>
      <p:sp>
        <p:nvSpPr>
          <p:cNvPr id="5" name="Rectangle 4">
            <a:extLst>
              <a:ext uri="{FF2B5EF4-FFF2-40B4-BE49-F238E27FC236}">
                <a16:creationId xmlns="" xmlns:a16="http://schemas.microsoft.com/office/drawing/2014/main" id="{8A3A4E73-266A-43F6-B785-024694ADCE09}"/>
              </a:ext>
            </a:extLst>
          </p:cNvPr>
          <p:cNvSpPr/>
          <p:nvPr/>
        </p:nvSpPr>
        <p:spPr>
          <a:xfrm>
            <a:off x="3889127" y="2832040"/>
            <a:ext cx="2068244" cy="523220"/>
          </a:xfrm>
          <a:prstGeom prst="rect">
            <a:avLst/>
          </a:prstGeom>
          <a:solidFill>
            <a:srgbClr val="D6DCE5"/>
          </a:solidFill>
          <a:ln>
            <a:noFill/>
          </a:ln>
        </p:spPr>
        <p:txBody>
          <a:bodyPr wrap="square">
            <a:spAutoFit/>
          </a:bodyPr>
          <a:lstStyle/>
          <a:p>
            <a:pPr algn="ctr" defTabSz="938213" fontAlgn="base">
              <a:spcBef>
                <a:spcPct val="0"/>
              </a:spcBef>
              <a:spcAft>
                <a:spcPct val="0"/>
              </a:spcAft>
              <a:defRPr/>
            </a:pPr>
            <a:r>
              <a:rPr lang="lv-LV" sz="1400" b="1" dirty="0">
                <a:latin typeface="Arial" panose="020B0604020202020204" pitchFamily="34" charset="0"/>
                <a:ea typeface="Verdana" panose="020B0604030504040204" pitchFamily="34" charset="0"/>
                <a:cs typeface="Arial" panose="020B0604020202020204" pitchFamily="34" charset="0"/>
              </a:rPr>
              <a:t>10. un 11. klase </a:t>
            </a:r>
          </a:p>
          <a:p>
            <a:pPr algn="ctr" defTabSz="938213" fontAlgn="base">
              <a:spcBef>
                <a:spcPct val="0"/>
              </a:spcBef>
              <a:spcAft>
                <a:spcPct val="0"/>
              </a:spcAft>
              <a:defRPr/>
            </a:pPr>
            <a:r>
              <a:rPr lang="lv-LV" sz="1400" b="1" dirty="0">
                <a:latin typeface="Arial" panose="020B0604020202020204" pitchFamily="34" charset="0"/>
                <a:ea typeface="Verdana" panose="020B0604030504040204" pitchFamily="34" charset="0"/>
                <a:cs typeface="Arial" panose="020B0604020202020204" pitchFamily="34" charset="0"/>
              </a:rPr>
              <a:t>(vidusskola) </a:t>
            </a:r>
          </a:p>
        </p:txBody>
      </p:sp>
      <p:sp>
        <p:nvSpPr>
          <p:cNvPr id="6" name="Rectangle 5">
            <a:extLst>
              <a:ext uri="{FF2B5EF4-FFF2-40B4-BE49-F238E27FC236}">
                <a16:creationId xmlns="" xmlns:a16="http://schemas.microsoft.com/office/drawing/2014/main" id="{A7195935-66F7-490F-9CE8-81722630DEA2}"/>
              </a:ext>
            </a:extLst>
          </p:cNvPr>
          <p:cNvSpPr/>
          <p:nvPr/>
        </p:nvSpPr>
        <p:spPr>
          <a:xfrm>
            <a:off x="6979326" y="2824403"/>
            <a:ext cx="3688673" cy="523220"/>
          </a:xfrm>
          <a:prstGeom prst="rect">
            <a:avLst/>
          </a:prstGeom>
          <a:solidFill>
            <a:srgbClr val="D6DCE5"/>
          </a:solidFill>
          <a:ln>
            <a:noFill/>
          </a:ln>
        </p:spPr>
        <p:txBody>
          <a:bodyPr wrap="square">
            <a:spAutoFit/>
          </a:bodyPr>
          <a:lstStyle/>
          <a:p>
            <a:pPr algn="ctr" defTabSz="938213" fontAlgn="base">
              <a:spcBef>
                <a:spcPct val="0"/>
              </a:spcBef>
              <a:spcAft>
                <a:spcPct val="0"/>
              </a:spcAft>
              <a:defRPr/>
            </a:pPr>
            <a:r>
              <a:rPr lang="lv-LV" sz="1400" b="1" dirty="0">
                <a:latin typeface="Arial" panose="020B0604020202020204" pitchFamily="34" charset="0"/>
                <a:ea typeface="Verdana" panose="020B0604030504040204" pitchFamily="34" charset="0"/>
                <a:cs typeface="Arial" panose="020B0604020202020204" pitchFamily="34" charset="0"/>
              </a:rPr>
              <a:t>1. un 2. kurss vai </a:t>
            </a:r>
          </a:p>
          <a:p>
            <a:pPr algn="ctr" defTabSz="938213" fontAlgn="base">
              <a:spcBef>
                <a:spcPct val="0"/>
              </a:spcBef>
              <a:spcAft>
                <a:spcPct val="0"/>
              </a:spcAft>
              <a:defRPr/>
            </a:pPr>
            <a:r>
              <a:rPr lang="lv-LV" sz="1400" b="1" dirty="0">
                <a:latin typeface="Arial" panose="020B0604020202020204" pitchFamily="34" charset="0"/>
                <a:ea typeface="Verdana" panose="020B0604030504040204" pitchFamily="34" charset="0"/>
                <a:cs typeface="Arial" panose="020B0604020202020204" pitchFamily="34" charset="0"/>
              </a:rPr>
              <a:t>2. un 3. kurss (tehnikums)</a:t>
            </a:r>
            <a:endParaRPr lang="lv-LV" sz="1400" dirty="0">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4C601729-1F6C-4E2C-A9D5-FF879A5F1F79}"/>
              </a:ext>
            </a:extLst>
          </p:cNvPr>
          <p:cNvSpPr/>
          <p:nvPr/>
        </p:nvSpPr>
        <p:spPr>
          <a:xfrm>
            <a:off x="6234631" y="2977359"/>
            <a:ext cx="433132" cy="307777"/>
          </a:xfrm>
          <a:prstGeom prst="rect">
            <a:avLst/>
          </a:prstGeom>
          <a:solidFill>
            <a:srgbClr val="D6DCE5"/>
          </a:solidFill>
          <a:ln>
            <a:noFill/>
          </a:ln>
        </p:spPr>
        <p:txBody>
          <a:bodyPr wrap="none">
            <a:spAutoFit/>
          </a:bodyPr>
          <a:lstStyle/>
          <a:p>
            <a:r>
              <a:rPr lang="lv-LV" sz="1400" b="1" dirty="0">
                <a:latin typeface="Arial" panose="020B0604020202020204" pitchFamily="34" charset="0"/>
                <a:ea typeface="Verdana" panose="020B0604030504040204" pitchFamily="34" charset="0"/>
                <a:cs typeface="Arial" panose="020B0604020202020204" pitchFamily="34" charset="0"/>
              </a:rPr>
              <a:t>vai</a:t>
            </a:r>
            <a:endParaRPr lang="en-US" sz="1400" dirty="0"/>
          </a:p>
        </p:txBody>
      </p:sp>
      <p:grpSp>
        <p:nvGrpSpPr>
          <p:cNvPr id="32" name="Group 31">
            <a:extLst>
              <a:ext uri="{FF2B5EF4-FFF2-40B4-BE49-F238E27FC236}">
                <a16:creationId xmlns="" xmlns:a16="http://schemas.microsoft.com/office/drawing/2014/main" id="{D5BBE0EC-1EE2-4007-899E-B99BD57FC651}"/>
              </a:ext>
            </a:extLst>
          </p:cNvPr>
          <p:cNvGrpSpPr/>
          <p:nvPr/>
        </p:nvGrpSpPr>
        <p:grpSpPr>
          <a:xfrm>
            <a:off x="5749611" y="3970178"/>
            <a:ext cx="4767270" cy="2491617"/>
            <a:chOff x="1919536" y="1520936"/>
            <a:chExt cx="6480721" cy="3250351"/>
          </a:xfrm>
        </p:grpSpPr>
        <p:sp>
          <p:nvSpPr>
            <p:cNvPr id="33" name="Rounded Rectangle 5">
              <a:extLst>
                <a:ext uri="{FF2B5EF4-FFF2-40B4-BE49-F238E27FC236}">
                  <a16:creationId xmlns="" xmlns:a16="http://schemas.microsoft.com/office/drawing/2014/main" id="{B6CD6965-EB0D-4A50-92A3-5F2D7A109FB0}"/>
                </a:ext>
              </a:extLst>
            </p:cNvPr>
            <p:cNvSpPr/>
            <p:nvPr/>
          </p:nvSpPr>
          <p:spPr>
            <a:xfrm>
              <a:off x="1919536" y="1520936"/>
              <a:ext cx="6480721" cy="963065"/>
            </a:xfrm>
            <a:prstGeom prst="roundRect">
              <a:avLst/>
            </a:prstGeom>
            <a:solidFill>
              <a:srgbClr val="ABA8C4"/>
            </a:solidFill>
            <a:ln w="25400" cap="flat" cmpd="sng" algn="ctr">
              <a:noFill/>
              <a:prstDash val="solid"/>
            </a:ln>
            <a:effectLst/>
          </p:spPr>
          <p:txBody>
            <a:bodyPr rtlCol="0" anchor="ctr"/>
            <a:lstStyle/>
            <a:p>
              <a:pPr algn="ctr" defTabSz="914400">
                <a:defRPr/>
              </a:pPr>
              <a:r>
                <a:rPr lang="lv-LV" sz="1600" b="1" kern="0" dirty="0">
                  <a:latin typeface="Arial" panose="020B0604020202020204" pitchFamily="34" charset="0"/>
                  <a:ea typeface="ＭＳ Ｐゴシック" charset="0"/>
                  <a:cs typeface="Arial" panose="020B0604020202020204" pitchFamily="34" charset="0"/>
                </a:rPr>
                <a:t>Pilsoniskā aktivitāte valsts drošības kontekstā</a:t>
              </a:r>
            </a:p>
          </p:txBody>
        </p:sp>
        <p:sp>
          <p:nvSpPr>
            <p:cNvPr id="34" name="Rounded Rectangle 7">
              <a:extLst>
                <a:ext uri="{FF2B5EF4-FFF2-40B4-BE49-F238E27FC236}">
                  <a16:creationId xmlns="" xmlns:a16="http://schemas.microsoft.com/office/drawing/2014/main" id="{4B8F3578-DA47-490F-8C4C-BF266C2640A6}"/>
                </a:ext>
              </a:extLst>
            </p:cNvPr>
            <p:cNvSpPr/>
            <p:nvPr/>
          </p:nvSpPr>
          <p:spPr>
            <a:xfrm>
              <a:off x="1919536" y="2658997"/>
              <a:ext cx="6480721" cy="963063"/>
            </a:xfrm>
            <a:prstGeom prst="roundRect">
              <a:avLst/>
            </a:prstGeom>
            <a:solidFill>
              <a:srgbClr val="7084A2"/>
            </a:solidFill>
            <a:ln w="25400" cap="flat" cmpd="sng" algn="ctr">
              <a:noFill/>
              <a:prstDash val="solid"/>
            </a:ln>
            <a:effectLst/>
          </p:spPr>
          <p:txBody>
            <a:bodyPr rtlCol="0" anchor="ctr"/>
            <a:lstStyle/>
            <a:p>
              <a:pPr algn="ctr" defTabSz="914400">
                <a:defRPr/>
              </a:pPr>
              <a:r>
                <a:rPr lang="lv-LV" sz="1600" b="1" kern="0" dirty="0">
                  <a:latin typeface="Arial" panose="020B0604020202020204" pitchFamily="34" charset="0"/>
                  <a:ea typeface="ＭＳ Ｐゴシック" charset="0"/>
                  <a:cs typeface="Arial" panose="020B0604020202020204" pitchFamily="34" charset="0"/>
                </a:rPr>
                <a:t>Noturība krīzes situācijās un vadība</a:t>
              </a:r>
            </a:p>
          </p:txBody>
        </p:sp>
        <p:sp>
          <p:nvSpPr>
            <p:cNvPr id="35" name="Rounded Rectangle 8">
              <a:extLst>
                <a:ext uri="{FF2B5EF4-FFF2-40B4-BE49-F238E27FC236}">
                  <a16:creationId xmlns="" xmlns:a16="http://schemas.microsoft.com/office/drawing/2014/main" id="{DE66D94F-AC22-42F3-83BB-1E4AA6318704}"/>
                </a:ext>
              </a:extLst>
            </p:cNvPr>
            <p:cNvSpPr/>
            <p:nvPr/>
          </p:nvSpPr>
          <p:spPr>
            <a:xfrm>
              <a:off x="1919536" y="3871338"/>
              <a:ext cx="6474733" cy="899949"/>
            </a:xfrm>
            <a:prstGeom prst="roundRect">
              <a:avLst/>
            </a:prstGeom>
            <a:solidFill>
              <a:srgbClr val="524977"/>
            </a:solidFill>
            <a:ln w="25400" cap="flat" cmpd="sng" algn="ctr">
              <a:noFill/>
              <a:prstDash val="solid"/>
            </a:ln>
            <a:effectLst/>
          </p:spPr>
          <p:txBody>
            <a:bodyPr rtlCol="0" anchor="ctr"/>
            <a:lstStyle/>
            <a:p>
              <a:pPr algn="ctr" defTabSz="914400">
                <a:defRPr/>
              </a:pPr>
              <a:r>
                <a:rPr lang="lv-LV" sz="1600" b="1" kern="0" dirty="0">
                  <a:latin typeface="Arial" panose="020B0604020202020204" pitchFamily="34" charset="0"/>
                  <a:ea typeface="ＭＳ Ｐゴシック" charset="0"/>
                  <a:cs typeface="Arial" panose="020B0604020202020204" pitchFamily="34" charset="0"/>
                </a:rPr>
                <a:t>Valsts aizsardzības iemaņas</a:t>
              </a:r>
            </a:p>
          </p:txBody>
        </p:sp>
      </p:grpSp>
      <p:sp>
        <p:nvSpPr>
          <p:cNvPr id="39" name="TextBox 38">
            <a:extLst>
              <a:ext uri="{FF2B5EF4-FFF2-40B4-BE49-F238E27FC236}">
                <a16:creationId xmlns="" xmlns:a16="http://schemas.microsoft.com/office/drawing/2014/main" id="{3263CDFF-3589-4FC9-B321-8133B9AB933A}"/>
              </a:ext>
            </a:extLst>
          </p:cNvPr>
          <p:cNvSpPr txBox="1"/>
          <p:nvPr/>
        </p:nvSpPr>
        <p:spPr>
          <a:xfrm>
            <a:off x="2467969" y="4734653"/>
            <a:ext cx="2842319" cy="954107"/>
          </a:xfrm>
          <a:prstGeom prst="rect">
            <a:avLst/>
          </a:prstGeom>
          <a:noFill/>
        </p:spPr>
        <p:txBody>
          <a:bodyPr wrap="square" rtlCol="0">
            <a:spAutoFit/>
          </a:bodyPr>
          <a:lstStyle/>
          <a:p>
            <a:pPr algn="ctr" defTabSz="914400">
              <a:defRPr/>
            </a:pPr>
            <a:r>
              <a:rPr lang="lv-LV" sz="2800" b="1" kern="0" dirty="0">
                <a:solidFill>
                  <a:schemeClr val="bg1"/>
                </a:solidFill>
                <a:latin typeface="Arial" panose="020B0604020202020204" pitchFamily="34" charset="0"/>
                <a:ea typeface="ＭＳ Ｐゴシック" charset="0"/>
                <a:cs typeface="Arial" panose="020B0604020202020204" pitchFamily="34" charset="0"/>
              </a:rPr>
              <a:t>VAM KURSA MODUĻI</a:t>
            </a:r>
          </a:p>
        </p:txBody>
      </p:sp>
      <p:pic>
        <p:nvPicPr>
          <p:cNvPr id="49" name="Picture 48">
            <a:extLst>
              <a:ext uri="{FF2B5EF4-FFF2-40B4-BE49-F238E27FC236}">
                <a16:creationId xmlns="" xmlns:a16="http://schemas.microsoft.com/office/drawing/2014/main" id="{86A1DB19-5DD7-4EFA-9915-D015CC7929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9127" y="747087"/>
            <a:ext cx="2246024" cy="1499221"/>
          </a:xfrm>
          <a:prstGeom prst="rect">
            <a:avLst/>
          </a:prstGeom>
        </p:spPr>
      </p:pic>
      <p:pic>
        <p:nvPicPr>
          <p:cNvPr id="51" name="Picture 50">
            <a:extLst>
              <a:ext uri="{FF2B5EF4-FFF2-40B4-BE49-F238E27FC236}">
                <a16:creationId xmlns="" xmlns:a16="http://schemas.microsoft.com/office/drawing/2014/main" id="{ED482A57-15F4-448D-BD1A-14F73DBFB2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1312" y="771809"/>
            <a:ext cx="2214220" cy="1477992"/>
          </a:xfrm>
          <a:prstGeom prst="rect">
            <a:avLst/>
          </a:prstGeom>
        </p:spPr>
      </p:pic>
      <p:pic>
        <p:nvPicPr>
          <p:cNvPr id="53" name="Picture 52">
            <a:extLst>
              <a:ext uri="{FF2B5EF4-FFF2-40B4-BE49-F238E27FC236}">
                <a16:creationId xmlns="" xmlns:a16="http://schemas.microsoft.com/office/drawing/2014/main" id="{D50D4786-339B-4DCC-8946-A68D9F169F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3115" y="768681"/>
            <a:ext cx="2213674" cy="1477627"/>
          </a:xfrm>
          <a:prstGeom prst="rect">
            <a:avLst/>
          </a:prstGeom>
        </p:spPr>
      </p:pic>
      <p:sp>
        <p:nvSpPr>
          <p:cNvPr id="57" name="Rectangle 56">
            <a:extLst>
              <a:ext uri="{FF2B5EF4-FFF2-40B4-BE49-F238E27FC236}">
                <a16:creationId xmlns="" xmlns:a16="http://schemas.microsoft.com/office/drawing/2014/main" id="{FB0DE886-546B-45B0-81E8-7D312D04B177}"/>
              </a:ext>
            </a:extLst>
          </p:cNvPr>
          <p:cNvSpPr/>
          <p:nvPr/>
        </p:nvSpPr>
        <p:spPr>
          <a:xfrm>
            <a:off x="1524000" y="3670731"/>
            <a:ext cx="9144000" cy="45719"/>
          </a:xfrm>
          <a:prstGeom prst="rect">
            <a:avLst/>
          </a:prstGeom>
          <a:solidFill>
            <a:srgbClr val="43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Tree>
    <p:extLst>
      <p:ext uri="{BB962C8B-B14F-4D97-AF65-F5344CB8AC3E}">
        <p14:creationId xmlns:p14="http://schemas.microsoft.com/office/powerpoint/2010/main" val="390484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A5095A1-68A9-42FA-A1B5-48241B56CFCC}"/>
              </a:ext>
            </a:extLst>
          </p:cNvPr>
          <p:cNvSpPr/>
          <p:nvPr/>
        </p:nvSpPr>
        <p:spPr>
          <a:xfrm>
            <a:off x="5808832" y="510577"/>
            <a:ext cx="4825632" cy="400110"/>
          </a:xfrm>
          <a:prstGeom prst="rect">
            <a:avLst/>
          </a:prstGeom>
        </p:spPr>
        <p:txBody>
          <a:bodyPr wrap="square">
            <a:spAutoFit/>
          </a:bodyPr>
          <a:lstStyle/>
          <a:p>
            <a:pPr algn="ctr" defTabSz="914400">
              <a:defRPr/>
            </a:pPr>
            <a:r>
              <a:rPr lang="lv-LV" b="1" dirty="0">
                <a:latin typeface="Arial" panose="020B0604020202020204" pitchFamily="34" charset="0"/>
                <a:cs typeface="Arial" panose="020B0604020202020204" pitchFamily="34" charset="0"/>
              </a:rPr>
              <a:t>Kļūt par </a:t>
            </a:r>
            <a:r>
              <a:rPr lang="lv-LV" sz="2000" b="1" dirty="0">
                <a:latin typeface="Arial" panose="020B0604020202020204" pitchFamily="34" charset="0"/>
                <a:cs typeface="Arial" panose="020B0604020202020204" pitchFamily="34" charset="0"/>
              </a:rPr>
              <a:t>karavīru</a:t>
            </a:r>
            <a:r>
              <a:rPr lang="lv-LV" b="1" dirty="0">
                <a:latin typeface="Arial" panose="020B0604020202020204" pitchFamily="34" charset="0"/>
                <a:cs typeface="Arial" panose="020B0604020202020204" pitchFamily="34" charset="0"/>
              </a:rPr>
              <a:t> vai zemessargu var: </a:t>
            </a:r>
            <a:endParaRPr lang="lv-LV" b="1" dirty="0">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sp>
        <p:nvSpPr>
          <p:cNvPr id="26" name="TextBox 25">
            <a:extLst>
              <a:ext uri="{FF2B5EF4-FFF2-40B4-BE49-F238E27FC236}">
                <a16:creationId xmlns="" xmlns:a16="http://schemas.microsoft.com/office/drawing/2014/main" id="{B280D47B-A2FE-48FC-A104-B8349460EA44}"/>
              </a:ext>
            </a:extLst>
          </p:cNvPr>
          <p:cNvSpPr txBox="1"/>
          <p:nvPr/>
        </p:nvSpPr>
        <p:spPr>
          <a:xfrm>
            <a:off x="2164299" y="1905962"/>
            <a:ext cx="7227795" cy="2031325"/>
          </a:xfrm>
          <a:prstGeom prst="rect">
            <a:avLst/>
          </a:prstGeom>
          <a:noFill/>
        </p:spPr>
        <p:txBody>
          <a:bodyPr wrap="square" rtlCol="0">
            <a:spAutoFit/>
          </a:bodyPr>
          <a:lstStyle/>
          <a:p>
            <a:pPr marL="285750" indent="-285750" defTabSz="938213" fontAlgn="base">
              <a:spcBef>
                <a:spcPct val="0"/>
              </a:spcBef>
              <a:spcAft>
                <a:spcPct val="0"/>
              </a:spcAft>
              <a:buFont typeface="Arial" panose="020B0604020202020204" pitchFamily="34" charset="0"/>
              <a:buChar char="•"/>
              <a:defRPr/>
            </a:pPr>
            <a:r>
              <a:rPr lang="lv-LV" altLang="en-US" dirty="0">
                <a:solidFill>
                  <a:srgbClr val="000000"/>
                </a:solidFill>
                <a:latin typeface="Arial" panose="020B0604020202020204" pitchFamily="34" charset="0"/>
                <a:cs typeface="Arial" panose="020B0604020202020204" pitchFamily="34" charset="0"/>
              </a:rPr>
              <a:t>Latvijas pilsoņi </a:t>
            </a:r>
            <a:r>
              <a:rPr lang="lv-LV" altLang="en-US" b="1" dirty="0">
                <a:solidFill>
                  <a:srgbClr val="666633"/>
                </a:solidFill>
                <a:latin typeface="Arial" panose="020B0604020202020204" pitchFamily="34" charset="0"/>
                <a:cs typeface="Arial" panose="020B0604020202020204" pitchFamily="34" charset="0"/>
              </a:rPr>
              <a:t>no 18 gadu vecuma</a:t>
            </a:r>
          </a:p>
          <a:p>
            <a:pPr marL="285750" indent="-285750" defTabSz="938213" fontAlgn="base">
              <a:spcBef>
                <a:spcPct val="0"/>
              </a:spcBef>
              <a:spcAft>
                <a:spcPct val="0"/>
              </a:spcAft>
              <a:buFont typeface="Arial" panose="020B0604020202020204" pitchFamily="34" charset="0"/>
              <a:buChar char="•"/>
              <a:defRPr/>
            </a:pPr>
            <a:r>
              <a:rPr lang="lv-LV" altLang="en-US" dirty="0">
                <a:solidFill>
                  <a:srgbClr val="000000"/>
                </a:solidFill>
                <a:latin typeface="Arial" panose="020B0604020202020204" pitchFamily="34" charset="0"/>
                <a:cs typeface="Arial" panose="020B0604020202020204" pitchFamily="34" charset="0"/>
              </a:rPr>
              <a:t>ar pamatizglītību, vidējo vai augstāko izglītību </a:t>
            </a:r>
          </a:p>
          <a:p>
            <a:pPr marL="285750" indent="-285750" defTabSz="938213" fontAlgn="base">
              <a:spcBef>
                <a:spcPct val="0"/>
              </a:spcBef>
              <a:spcAft>
                <a:spcPct val="0"/>
              </a:spcAft>
              <a:buFont typeface="Arial" panose="020B0604020202020204" pitchFamily="34" charset="0"/>
              <a:buChar char="•"/>
              <a:defRPr/>
            </a:pPr>
            <a:r>
              <a:rPr lang="lv-LV" altLang="en-US" dirty="0">
                <a:solidFill>
                  <a:srgbClr val="000000"/>
                </a:solidFill>
                <a:latin typeface="Arial" panose="020B0604020202020204" pitchFamily="34" charset="0"/>
                <a:cs typeface="Arial" panose="020B0604020202020204" pitchFamily="34" charset="0"/>
              </a:rPr>
              <a:t>ar labu </a:t>
            </a:r>
            <a:r>
              <a:rPr lang="lv-LV" altLang="en-US" b="1" dirty="0">
                <a:solidFill>
                  <a:srgbClr val="666633"/>
                </a:solidFill>
                <a:latin typeface="Arial" panose="020B0604020202020204" pitchFamily="34" charset="0"/>
                <a:cs typeface="Arial" panose="020B0604020202020204" pitchFamily="34" charset="0"/>
              </a:rPr>
              <a:t>fizisko sagatavotību </a:t>
            </a:r>
            <a:r>
              <a:rPr lang="lv-LV" altLang="en-US" dirty="0">
                <a:solidFill>
                  <a:srgbClr val="000000"/>
                </a:solidFill>
                <a:latin typeface="Arial" panose="020B0604020202020204" pitchFamily="34" charset="0"/>
                <a:cs typeface="Arial" panose="020B0604020202020204" pitchFamily="34" charset="0"/>
              </a:rPr>
              <a:t>un labu veselību</a:t>
            </a:r>
          </a:p>
          <a:p>
            <a:pPr marL="285750" indent="-285750" defTabSz="938213" fontAlgn="base">
              <a:spcBef>
                <a:spcPct val="0"/>
              </a:spcBef>
              <a:spcAft>
                <a:spcPct val="0"/>
              </a:spcAft>
              <a:buFont typeface="Arial" panose="020B0604020202020204" pitchFamily="34" charset="0"/>
              <a:buChar char="•"/>
              <a:defRPr/>
            </a:pPr>
            <a:r>
              <a:rPr lang="lv-LV" altLang="en-US" dirty="0">
                <a:solidFill>
                  <a:srgbClr val="000000"/>
                </a:solidFill>
                <a:latin typeface="Arial" panose="020B0604020202020204" pitchFamily="34" charset="0"/>
                <a:cs typeface="Arial" panose="020B0604020202020204" pitchFamily="34" charset="0"/>
              </a:rPr>
              <a:t>kas nav sodīti par noziedzīgu nodarījumu</a:t>
            </a:r>
          </a:p>
          <a:p>
            <a:pPr marL="285750" indent="-285750" defTabSz="938213" fontAlgn="base">
              <a:spcBef>
                <a:spcPct val="0"/>
              </a:spcBef>
              <a:spcAft>
                <a:spcPct val="0"/>
              </a:spcAft>
              <a:buFont typeface="Arial" panose="020B0604020202020204" pitchFamily="34" charset="0"/>
              <a:buChar char="•"/>
              <a:defRPr/>
            </a:pPr>
            <a:r>
              <a:rPr lang="lv-LV" altLang="en-US" dirty="0">
                <a:solidFill>
                  <a:srgbClr val="000000"/>
                </a:solidFill>
                <a:latin typeface="Arial" panose="020B0604020202020204" pitchFamily="34" charset="0"/>
                <a:cs typeface="Arial" panose="020B0604020202020204" pitchFamily="34" charset="0"/>
              </a:rPr>
              <a:t>ir savas valsts patrioti</a:t>
            </a:r>
          </a:p>
          <a:p>
            <a:pPr marL="285750" indent="-285750" defTabSz="938213" fontAlgn="base">
              <a:spcBef>
                <a:spcPct val="0"/>
              </a:spcBef>
              <a:spcAft>
                <a:spcPct val="0"/>
              </a:spcAft>
              <a:buFont typeface="Arial" panose="020B0604020202020204" pitchFamily="34" charset="0"/>
              <a:buChar char="•"/>
              <a:defRPr/>
            </a:pPr>
            <a:r>
              <a:rPr lang="lv-LV" altLang="en-US" dirty="0">
                <a:solidFill>
                  <a:srgbClr val="000000"/>
                </a:solidFill>
                <a:latin typeface="Arial" panose="020B0604020202020204" pitchFamily="34" charset="0"/>
                <a:cs typeface="Arial" panose="020B0604020202020204" pitchFamily="34" charset="0"/>
              </a:rPr>
              <a:t>Iestājoties Nacionālajā aizsardzības akadēmijā – profesionālā dienesta karavīri</a:t>
            </a:r>
          </a:p>
        </p:txBody>
      </p:sp>
      <p:pic>
        <p:nvPicPr>
          <p:cNvPr id="30" name="Picture 29">
            <a:extLst>
              <a:ext uri="{FF2B5EF4-FFF2-40B4-BE49-F238E27FC236}">
                <a16:creationId xmlns="" xmlns:a16="http://schemas.microsoft.com/office/drawing/2014/main" id="{25AF261A-9F37-4DEC-8ABD-1C38E4A30B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0659" y="4388767"/>
            <a:ext cx="2835082" cy="1891530"/>
          </a:xfrm>
          <a:prstGeom prst="rect">
            <a:avLst/>
          </a:prstGeom>
        </p:spPr>
      </p:pic>
      <p:pic>
        <p:nvPicPr>
          <p:cNvPr id="31" name="Picture 30">
            <a:extLst>
              <a:ext uri="{FF2B5EF4-FFF2-40B4-BE49-F238E27FC236}">
                <a16:creationId xmlns="" xmlns:a16="http://schemas.microsoft.com/office/drawing/2014/main" id="{2740F53C-30FF-4CB0-B1A8-7B073B2CA2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6485" y="4388767"/>
            <a:ext cx="2835081" cy="1891530"/>
          </a:xfrm>
          <a:prstGeom prst="rect">
            <a:avLst/>
          </a:prstGeom>
        </p:spPr>
      </p:pic>
      <p:pic>
        <p:nvPicPr>
          <p:cNvPr id="36" name="Picture 35">
            <a:extLst>
              <a:ext uri="{FF2B5EF4-FFF2-40B4-BE49-F238E27FC236}">
                <a16:creationId xmlns="" xmlns:a16="http://schemas.microsoft.com/office/drawing/2014/main" id="{5958E1B2-BB4E-4B72-BFBB-0ECF2D158A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6634" y="4376024"/>
            <a:ext cx="2873249" cy="1916996"/>
          </a:xfrm>
          <a:prstGeom prst="rect">
            <a:avLst/>
          </a:prstGeom>
        </p:spPr>
      </p:pic>
    </p:spTree>
    <p:extLst>
      <p:ext uri="{BB962C8B-B14F-4D97-AF65-F5344CB8AC3E}">
        <p14:creationId xmlns:p14="http://schemas.microsoft.com/office/powerpoint/2010/main" val="2761939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9D10760-FD83-4D56-BE91-852CB6D18464}"/>
              </a:ext>
            </a:extLst>
          </p:cNvPr>
          <p:cNvSpPr/>
          <p:nvPr/>
        </p:nvSpPr>
        <p:spPr>
          <a:xfrm>
            <a:off x="1524000" y="2066561"/>
            <a:ext cx="8385908" cy="840763"/>
          </a:xfrm>
          <a:prstGeom prst="rect">
            <a:avLst/>
          </a:prstGeom>
          <a:solidFill>
            <a:srgbClr val="DAD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 xmlns:a16="http://schemas.microsoft.com/office/drawing/2014/main" id="{FA5095A1-68A9-42FA-A1B5-48241B56CFCC}"/>
              </a:ext>
            </a:extLst>
          </p:cNvPr>
          <p:cNvSpPr/>
          <p:nvPr/>
        </p:nvSpPr>
        <p:spPr>
          <a:xfrm>
            <a:off x="8612554" y="360119"/>
            <a:ext cx="1887046" cy="369332"/>
          </a:xfrm>
          <a:prstGeom prst="rect">
            <a:avLst/>
          </a:prstGeom>
        </p:spPr>
        <p:txBody>
          <a:bodyPr wrap="square">
            <a:spAutoFit/>
          </a:bodyPr>
          <a:lstStyle/>
          <a:p>
            <a:pPr defTabSz="914400">
              <a:defRPr/>
            </a:pPr>
            <a:r>
              <a:rPr lang="lv-LV" b="1" dirty="0">
                <a:latin typeface="Arial" panose="020B0604020202020204" pitchFamily="34" charset="0"/>
                <a:ea typeface="Calibri" panose="020F0502020204030204" pitchFamily="34" charset="0"/>
                <a:cs typeface="Arial" panose="020B0604020202020204" pitchFamily="34" charset="0"/>
              </a:rPr>
              <a:t>Kopsavilkums</a:t>
            </a: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sp>
        <p:nvSpPr>
          <p:cNvPr id="9" name="Rectangle 8">
            <a:extLst>
              <a:ext uri="{FF2B5EF4-FFF2-40B4-BE49-F238E27FC236}">
                <a16:creationId xmlns="" xmlns:a16="http://schemas.microsoft.com/office/drawing/2014/main" id="{9F4B495E-D4DC-4F29-AF01-A481735A4CA9}"/>
              </a:ext>
            </a:extLst>
          </p:cNvPr>
          <p:cNvSpPr/>
          <p:nvPr/>
        </p:nvSpPr>
        <p:spPr>
          <a:xfrm>
            <a:off x="1958080" y="2167530"/>
            <a:ext cx="5708812" cy="2585323"/>
          </a:xfrm>
          <a:prstGeom prst="rect">
            <a:avLst/>
          </a:prstGeom>
        </p:spPr>
        <p:txBody>
          <a:bodyPr wrap="square">
            <a:spAutoFit/>
          </a:bodyPr>
          <a:lstStyle/>
          <a:p>
            <a:pPr defTabSz="914400">
              <a:defRPr/>
            </a:pPr>
            <a:r>
              <a:rPr lang="lv-LV" dirty="0">
                <a:solidFill>
                  <a:prstClr val="black"/>
                </a:solidFill>
                <a:latin typeface="Arial" panose="020B0604020202020204" pitchFamily="34" charset="0"/>
                <a:ea typeface="Calibri" panose="020F0502020204030204" pitchFamily="34" charset="0"/>
                <a:cs typeface="Arial" panose="020B0604020202020204" pitchFamily="34" charset="0"/>
              </a:rPr>
              <a:t>Apskatot Latvijas aizsardzības konceptu mēs runājām par sekojošiem tematiem:</a:t>
            </a:r>
          </a:p>
          <a:p>
            <a:pPr algn="ctr" defTabSz="914400">
              <a:defRPr/>
            </a:pPr>
            <a:endParaRPr lang="lv-LV"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defTabSz="914400">
              <a:lnSpc>
                <a:spcPct val="150000"/>
              </a:lnSpc>
              <a:buFont typeface="Arial" panose="020B0604020202020204" pitchFamily="34" charset="0"/>
              <a:buChar char="•"/>
              <a:defRPr/>
            </a:pPr>
            <a:r>
              <a:rPr lang="lv-LV" dirty="0">
                <a:solidFill>
                  <a:prstClr val="black"/>
                </a:solidFill>
                <a:latin typeface="Arial" panose="020B0604020202020204" pitchFamily="34" charset="0"/>
                <a:ea typeface="Calibri" panose="020F0502020204030204" pitchFamily="34" charset="0"/>
                <a:cs typeface="Arial" panose="020B0604020202020204" pitchFamily="34" charset="0"/>
              </a:rPr>
              <a:t>Kāpēc valstis karo;</a:t>
            </a:r>
          </a:p>
          <a:p>
            <a:pPr marL="285750" indent="-285750" defTabSz="914400">
              <a:lnSpc>
                <a:spcPct val="150000"/>
              </a:lnSpc>
              <a:buFont typeface="Arial" panose="020B0604020202020204" pitchFamily="34" charset="0"/>
              <a:buChar char="•"/>
              <a:defRPr/>
            </a:pPr>
            <a:r>
              <a:rPr lang="lv-LV" dirty="0">
                <a:solidFill>
                  <a:prstClr val="black"/>
                </a:solidFill>
                <a:latin typeface="Arial" panose="020B0604020202020204" pitchFamily="34" charset="0"/>
                <a:ea typeface="Calibri" panose="020F0502020204030204" pitchFamily="34" charset="0"/>
                <a:cs typeface="Arial" panose="020B0604020202020204" pitchFamily="34" charset="0"/>
              </a:rPr>
              <a:t>Kas ir karš;</a:t>
            </a:r>
          </a:p>
          <a:p>
            <a:pPr marL="285750" indent="-285750" defTabSz="914400">
              <a:lnSpc>
                <a:spcPct val="150000"/>
              </a:lnSpc>
              <a:buFont typeface="Arial" panose="020B0604020202020204" pitchFamily="34" charset="0"/>
              <a:buChar char="•"/>
              <a:defRPr/>
            </a:pPr>
            <a:r>
              <a:rPr lang="lv-LV" dirty="0">
                <a:solidFill>
                  <a:prstClr val="black"/>
                </a:solidFill>
                <a:latin typeface="Arial" panose="020B0604020202020204" pitchFamily="34" charset="0"/>
                <a:ea typeface="Calibri" panose="020F0502020204030204" pitchFamily="34" charset="0"/>
                <a:cs typeface="Arial" panose="020B0604020202020204" pitchFamily="34" charset="0"/>
              </a:rPr>
              <a:t>Kā Latvija aizsargā sevi;</a:t>
            </a:r>
          </a:p>
          <a:p>
            <a:pPr marL="285750" indent="-285750" defTabSz="914400">
              <a:lnSpc>
                <a:spcPct val="150000"/>
              </a:lnSpc>
              <a:buFont typeface="Arial" panose="020B0604020202020204" pitchFamily="34" charset="0"/>
              <a:buChar char="•"/>
              <a:defRPr/>
            </a:pPr>
            <a:r>
              <a:rPr lang="lv-LV" dirty="0">
                <a:solidFill>
                  <a:prstClr val="black"/>
                </a:solidFill>
                <a:latin typeface="Arial" panose="020B0604020202020204" pitchFamily="34" charset="0"/>
                <a:ea typeface="Calibri" panose="020F0502020204030204" pitchFamily="34" charset="0"/>
                <a:cs typeface="Arial" panose="020B0604020202020204" pitchFamily="34" charset="0"/>
              </a:rPr>
              <a:t>Kā Latvijas pilsonim rīkoties krīzes situācijā?</a:t>
            </a:r>
            <a:endParaRPr lang="en-US" dirty="0">
              <a:solidFill>
                <a:prstClr val="black"/>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 xmlns:a16="http://schemas.microsoft.com/office/drawing/2014/main" id="{FC5C0911-C6ED-4BEF-82EA-EDF5237BF95B}"/>
              </a:ext>
            </a:extLst>
          </p:cNvPr>
          <p:cNvSpPr/>
          <p:nvPr/>
        </p:nvSpPr>
        <p:spPr>
          <a:xfrm>
            <a:off x="8156488" y="2066560"/>
            <a:ext cx="1753421" cy="82692"/>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Tree>
    <p:extLst>
      <p:ext uri="{BB962C8B-B14F-4D97-AF65-F5344CB8AC3E}">
        <p14:creationId xmlns:p14="http://schemas.microsoft.com/office/powerpoint/2010/main" val="2958535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4250692-BA2C-4DB1-B393-635B91CA1F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204" y="1501048"/>
            <a:ext cx="7655450" cy="5102387"/>
          </a:xfrm>
          <a:prstGeom prst="rect">
            <a:avLst/>
          </a:prstGeom>
          <a:effectLst/>
        </p:spPr>
      </p:pic>
      <p:sp>
        <p:nvSpPr>
          <p:cNvPr id="2" name="Rectangle 1">
            <a:extLst>
              <a:ext uri="{FF2B5EF4-FFF2-40B4-BE49-F238E27FC236}">
                <a16:creationId xmlns="" xmlns:a16="http://schemas.microsoft.com/office/drawing/2014/main" id="{FA5095A1-68A9-42FA-A1B5-48241B56CFCC}"/>
              </a:ext>
            </a:extLst>
          </p:cNvPr>
          <p:cNvSpPr/>
          <p:nvPr/>
        </p:nvSpPr>
        <p:spPr>
          <a:xfrm>
            <a:off x="7862932" y="360120"/>
            <a:ext cx="2636668" cy="646331"/>
          </a:xfrm>
          <a:prstGeom prst="rect">
            <a:avLst/>
          </a:prstGeom>
        </p:spPr>
        <p:txBody>
          <a:bodyPr wrap="square">
            <a:spAutoFit/>
          </a:bodyPr>
          <a:lstStyle/>
          <a:p>
            <a:pPr defTabSz="914400">
              <a:defRPr/>
            </a:pPr>
            <a:r>
              <a:rPr lang="lv-LV" b="1" dirty="0">
                <a:latin typeface="Arial" panose="020B0604020202020204" pitchFamily="34" charset="0"/>
                <a:ea typeface="Verdana" panose="020B0604030504040204" pitchFamily="34" charset="0"/>
                <a:cs typeface="Arial" panose="020B0604020202020204" pitchFamily="34" charset="0"/>
              </a:rPr>
              <a:t>Latvija tiks aizsargāta!</a:t>
            </a:r>
          </a:p>
          <a:p>
            <a:pPr defTabSz="914400">
              <a:defRPr/>
            </a:pPr>
            <a:endParaRPr lang="lv-LV" b="1" dirty="0">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039986" y="4587"/>
            <a:ext cx="2636668" cy="254565"/>
          </a:xfrm>
          <a:prstGeom prst="rect">
            <a:avLst/>
          </a:prstGeom>
        </p:spPr>
      </p:pic>
      <p:pic>
        <p:nvPicPr>
          <p:cNvPr id="14" name="Picture 6" descr="http://www.huttstcentre.org.au/files/108_twitter_icon.small.jpg">
            <a:hlinkClick r:id="rId6"/>
            <a:extLst>
              <a:ext uri="{FF2B5EF4-FFF2-40B4-BE49-F238E27FC236}">
                <a16:creationId xmlns="" xmlns:a16="http://schemas.microsoft.com/office/drawing/2014/main" id="{D266D2C6-1AC2-4F84-92BE-93EA04238ED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69251" y="5372481"/>
            <a:ext cx="555470" cy="55547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5" name="Picture 12" descr="http://dirtydeal.lv/teatro/wp-content/plugins/floating-social-media-links/img/facebook.png">
            <a:hlinkClick r:id="rId8"/>
            <a:extLst>
              <a:ext uri="{FF2B5EF4-FFF2-40B4-BE49-F238E27FC236}">
                <a16:creationId xmlns="" xmlns:a16="http://schemas.microsoft.com/office/drawing/2014/main" id="{0A5581A1-64F9-42CB-B2F1-09A7A21CBE5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04707" y="5372481"/>
            <a:ext cx="580558" cy="580558"/>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6" name="Picture 2" descr="http://www.coppins.ca/images/youtube.jpg">
            <a:hlinkClick r:id="rId10"/>
            <a:extLst>
              <a:ext uri="{FF2B5EF4-FFF2-40B4-BE49-F238E27FC236}">
                <a16:creationId xmlns="" xmlns:a16="http://schemas.microsoft.com/office/drawing/2014/main" id="{B8A7F622-363B-49B4-83CB-0D2AFAA295A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211469" y="5356953"/>
            <a:ext cx="587026" cy="587026"/>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7" name="Picture 16" descr="http://cdn.marketplaceimages.windowsphone.com/v8/images/9832ff7e-70ff-463a-9722-9a8905fcfef2?imageType=ws_icon_large">
            <a:hlinkClick r:id="rId12"/>
            <a:extLst>
              <a:ext uri="{FF2B5EF4-FFF2-40B4-BE49-F238E27FC236}">
                <a16:creationId xmlns="" xmlns:a16="http://schemas.microsoft.com/office/drawing/2014/main" id="{05591695-D50F-4086-B86D-A96B89E434A7}"/>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856982" y="5344526"/>
            <a:ext cx="602860" cy="60286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8" name="Picture 14" descr="http://www.nptartsandents.co.uk/files/specialevents/flicker-logo.jpg">
            <a:extLst>
              <a:ext uri="{FF2B5EF4-FFF2-40B4-BE49-F238E27FC236}">
                <a16:creationId xmlns="" xmlns:a16="http://schemas.microsoft.com/office/drawing/2014/main" id="{AB0EA249-F5A1-4DCB-A037-8D243FB32C1F}"/>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542838" y="5346774"/>
            <a:ext cx="606884" cy="60688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9" name="Picture 18" descr="Screen Clipping">
            <a:extLst>
              <a:ext uri="{FF2B5EF4-FFF2-40B4-BE49-F238E27FC236}">
                <a16:creationId xmlns="" xmlns:a16="http://schemas.microsoft.com/office/drawing/2014/main" id="{107C8AAB-057A-4CDB-8DA7-00BE42F25724}"/>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3230196" y="1663434"/>
            <a:ext cx="2443698" cy="667355"/>
          </a:xfrm>
          <a:prstGeom prst="rect">
            <a:avLst/>
          </a:prstGeom>
          <a:effectLst>
            <a:softEdge rad="50800"/>
          </a:effectLst>
        </p:spPr>
      </p:pic>
      <p:sp>
        <p:nvSpPr>
          <p:cNvPr id="20" name="Title 1">
            <a:extLst>
              <a:ext uri="{FF2B5EF4-FFF2-40B4-BE49-F238E27FC236}">
                <a16:creationId xmlns="" xmlns:a16="http://schemas.microsoft.com/office/drawing/2014/main" id="{1A99B782-42F5-4B98-8943-EE70F975339E}"/>
              </a:ext>
            </a:extLst>
          </p:cNvPr>
          <p:cNvSpPr txBox="1">
            <a:spLocks/>
          </p:cNvSpPr>
          <p:nvPr/>
        </p:nvSpPr>
        <p:spPr bwMode="auto">
          <a:xfrm>
            <a:off x="3174893" y="2370545"/>
            <a:ext cx="2934216" cy="69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altLang="lv-LV" sz="1800" dirty="0">
                <a:solidFill>
                  <a:prstClr val="white"/>
                </a:solidFill>
              </a:rPr>
              <a:t>/ @</a:t>
            </a:r>
            <a:r>
              <a:rPr lang="en-US" altLang="lv-LV" sz="1800" dirty="0" err="1">
                <a:solidFill>
                  <a:prstClr val="white"/>
                </a:solidFill>
              </a:rPr>
              <a:t>Latvijas_armija</a:t>
            </a:r>
            <a:r>
              <a:rPr lang="lv-LV" altLang="lv-LV" sz="1800" dirty="0">
                <a:solidFill>
                  <a:prstClr val="white"/>
                </a:solidFill>
              </a:rPr>
              <a:t>    /</a:t>
            </a:r>
            <a:r>
              <a:rPr lang="en-US" altLang="lv-LV" sz="1800" dirty="0">
                <a:solidFill>
                  <a:prstClr val="white"/>
                </a:solidFill>
              </a:rPr>
              <a:t>@</a:t>
            </a:r>
            <a:r>
              <a:rPr lang="en-US" altLang="lv-LV" sz="1800" dirty="0" err="1">
                <a:solidFill>
                  <a:prstClr val="white"/>
                </a:solidFill>
              </a:rPr>
              <a:t>AizsardzibasMin</a:t>
            </a:r>
            <a:endParaRPr lang="lv-LV" altLang="lv-LV" sz="1800" dirty="0">
              <a:solidFill>
                <a:prstClr val="white"/>
              </a:solidFill>
            </a:endParaRPr>
          </a:p>
        </p:txBody>
      </p:sp>
      <p:sp>
        <p:nvSpPr>
          <p:cNvPr id="21" name="Title 1">
            <a:extLst>
              <a:ext uri="{FF2B5EF4-FFF2-40B4-BE49-F238E27FC236}">
                <a16:creationId xmlns="" xmlns:a16="http://schemas.microsoft.com/office/drawing/2014/main" id="{A4547933-7FC5-4BE0-B9EE-75CF8436D2EB}"/>
              </a:ext>
            </a:extLst>
          </p:cNvPr>
          <p:cNvSpPr txBox="1">
            <a:spLocks/>
          </p:cNvSpPr>
          <p:nvPr/>
        </p:nvSpPr>
        <p:spPr bwMode="auto">
          <a:xfrm>
            <a:off x="3157138" y="2936407"/>
            <a:ext cx="2847097" cy="45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altLang="lv-LV" sz="1800" dirty="0">
                <a:solidFill>
                  <a:prstClr val="white"/>
                </a:solidFill>
              </a:rPr>
              <a:t>/ </a:t>
            </a:r>
            <a:r>
              <a:rPr lang="en-US" altLang="lv-LV" sz="2000" dirty="0">
                <a:solidFill>
                  <a:prstClr val="white"/>
                </a:solidFill>
              </a:rPr>
              <a:t>Latvijas</a:t>
            </a:r>
            <a:r>
              <a:rPr lang="lv-LV" altLang="lv-LV" sz="2000" dirty="0">
                <a:solidFill>
                  <a:prstClr val="white"/>
                </a:solidFill>
              </a:rPr>
              <a:t> </a:t>
            </a:r>
            <a:r>
              <a:rPr lang="en-US" altLang="lv-LV" sz="2000" dirty="0" err="1">
                <a:solidFill>
                  <a:prstClr val="white"/>
                </a:solidFill>
              </a:rPr>
              <a:t>armija</a:t>
            </a:r>
            <a:r>
              <a:rPr lang="en-US" altLang="lv-LV" sz="2000" dirty="0">
                <a:solidFill>
                  <a:prstClr val="white"/>
                </a:solidFill>
              </a:rPr>
              <a:t> </a:t>
            </a:r>
            <a:endParaRPr lang="lv-LV" altLang="lv-LV" sz="2000" dirty="0">
              <a:solidFill>
                <a:prstClr val="white"/>
              </a:solidFill>
            </a:endParaRPr>
          </a:p>
        </p:txBody>
      </p:sp>
      <p:sp>
        <p:nvSpPr>
          <p:cNvPr id="22" name="Title 1">
            <a:extLst>
              <a:ext uri="{FF2B5EF4-FFF2-40B4-BE49-F238E27FC236}">
                <a16:creationId xmlns="" xmlns:a16="http://schemas.microsoft.com/office/drawing/2014/main" id="{D773EA7B-2466-4873-9EB8-1F03E1680336}"/>
              </a:ext>
            </a:extLst>
          </p:cNvPr>
          <p:cNvSpPr txBox="1">
            <a:spLocks/>
          </p:cNvSpPr>
          <p:nvPr/>
        </p:nvSpPr>
        <p:spPr bwMode="auto">
          <a:xfrm>
            <a:off x="8039987" y="5582567"/>
            <a:ext cx="3996647" cy="45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altLang="lv-LV" sz="2000" dirty="0" err="1">
                <a:solidFill>
                  <a:prstClr val="white"/>
                </a:solidFill>
              </a:rPr>
              <a:t>www.mil.lv</a:t>
            </a:r>
            <a:endParaRPr lang="lv-LV" altLang="lv-LV" sz="2000" dirty="0">
              <a:solidFill>
                <a:prstClr val="white"/>
              </a:solidFill>
            </a:endParaRPr>
          </a:p>
        </p:txBody>
      </p:sp>
      <p:sp>
        <p:nvSpPr>
          <p:cNvPr id="23" name="Title 1">
            <a:extLst>
              <a:ext uri="{FF2B5EF4-FFF2-40B4-BE49-F238E27FC236}">
                <a16:creationId xmlns="" xmlns:a16="http://schemas.microsoft.com/office/drawing/2014/main" id="{17D5F229-44B5-4D4E-8363-DB8A5EFA6CCB}"/>
              </a:ext>
            </a:extLst>
          </p:cNvPr>
          <p:cNvSpPr txBox="1">
            <a:spLocks/>
          </p:cNvSpPr>
          <p:nvPr/>
        </p:nvSpPr>
        <p:spPr bwMode="auto">
          <a:xfrm>
            <a:off x="8039987" y="5185010"/>
            <a:ext cx="3996647" cy="45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altLang="lv-LV" sz="2000" dirty="0" err="1">
                <a:solidFill>
                  <a:prstClr val="white"/>
                </a:solidFill>
              </a:rPr>
              <a:t>www.mod.gov.lv</a:t>
            </a:r>
            <a:endParaRPr lang="lv-LV" altLang="lv-LV" sz="2000" dirty="0">
              <a:solidFill>
                <a:prstClr val="white"/>
              </a:solidFill>
            </a:endParaRPr>
          </a:p>
        </p:txBody>
      </p:sp>
      <p:pic>
        <p:nvPicPr>
          <p:cNvPr id="24" name="Picture 23">
            <a:extLst>
              <a:ext uri="{FF2B5EF4-FFF2-40B4-BE49-F238E27FC236}">
                <a16:creationId xmlns="" xmlns:a16="http://schemas.microsoft.com/office/drawing/2014/main" id="{46275044-86EF-40E8-BC52-5B62224DB4D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9914" t="271"/>
          <a:stretch/>
        </p:blipFill>
        <p:spPr>
          <a:xfrm>
            <a:off x="6562534" y="5351405"/>
            <a:ext cx="604569" cy="601634"/>
          </a:xfrm>
          <a:prstGeom prst="rect">
            <a:avLst/>
          </a:prstGeom>
        </p:spPr>
      </p:pic>
      <p:sp>
        <p:nvSpPr>
          <p:cNvPr id="25" name="Title 1">
            <a:extLst>
              <a:ext uri="{FF2B5EF4-FFF2-40B4-BE49-F238E27FC236}">
                <a16:creationId xmlns="" xmlns:a16="http://schemas.microsoft.com/office/drawing/2014/main" id="{FD959748-C0FB-41C3-9682-F59EF45D5C4B}"/>
              </a:ext>
            </a:extLst>
          </p:cNvPr>
          <p:cNvSpPr txBox="1">
            <a:spLocks/>
          </p:cNvSpPr>
          <p:nvPr/>
        </p:nvSpPr>
        <p:spPr bwMode="auto">
          <a:xfrm>
            <a:off x="8039987" y="5935582"/>
            <a:ext cx="3996647" cy="45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altLang="lv-LV" sz="2000" dirty="0">
                <a:solidFill>
                  <a:prstClr val="white"/>
                </a:solidFill>
              </a:rPr>
              <a:t>www.jc.gov.lv</a:t>
            </a:r>
          </a:p>
        </p:txBody>
      </p:sp>
      <p:pic>
        <p:nvPicPr>
          <p:cNvPr id="26" name="Graphic 25">
            <a:extLst>
              <a:ext uri="{FF2B5EF4-FFF2-40B4-BE49-F238E27FC236}">
                <a16:creationId xmlns="" xmlns:a16="http://schemas.microsoft.com/office/drawing/2014/main" id="{2DEA0D20-5A25-42CD-B049-491E218D928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524000" y="6492638"/>
            <a:ext cx="9144000" cy="365363"/>
          </a:xfrm>
          <a:prstGeom prst="rect">
            <a:avLst/>
          </a:prstGeom>
        </p:spPr>
      </p:pic>
    </p:spTree>
    <p:extLst>
      <p:ext uri="{BB962C8B-B14F-4D97-AF65-F5344CB8AC3E}">
        <p14:creationId xmlns:p14="http://schemas.microsoft.com/office/powerpoint/2010/main" val="1917789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97530" y="125730"/>
            <a:ext cx="6435090" cy="262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598" y="9847"/>
            <a:ext cx="2752803" cy="2597883"/>
          </a:xfrm>
          <a:prstGeom prst="rect">
            <a:avLst/>
          </a:prstGeom>
        </p:spPr>
      </p:pic>
    </p:spTree>
    <p:extLst>
      <p:ext uri="{BB962C8B-B14F-4D97-AF65-F5344CB8AC3E}">
        <p14:creationId xmlns:p14="http://schemas.microsoft.com/office/powerpoint/2010/main" val="3132601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10154316" y="6504833"/>
            <a:ext cx="304800" cy="304800"/>
          </a:xfrm>
        </p:spPr>
        <p:txBody>
          <a:bodyPr/>
          <a:lstStyle/>
          <a:p>
            <a:fld id="{1B118FC1-F406-CE4C-8AD1-B038EC1C5989}" type="slidenum">
              <a:rPr lang="en-US"/>
              <a:pPr/>
              <a:t>3</a:t>
            </a:fld>
            <a:endParaRPr lang="en-US" dirty="0"/>
          </a:p>
        </p:txBody>
      </p:sp>
      <p:sp>
        <p:nvSpPr>
          <p:cNvPr id="2" name="Rectangle 1">
            <a:extLst>
              <a:ext uri="{FF2B5EF4-FFF2-40B4-BE49-F238E27FC236}">
                <a16:creationId xmlns="" xmlns:a16="http://schemas.microsoft.com/office/drawing/2014/main" id="{FA5095A1-68A9-42FA-A1B5-48241B56CFCC}"/>
              </a:ext>
            </a:extLst>
          </p:cNvPr>
          <p:cNvSpPr/>
          <p:nvPr/>
        </p:nvSpPr>
        <p:spPr>
          <a:xfrm>
            <a:off x="9110885" y="341300"/>
            <a:ext cx="1103700" cy="369332"/>
          </a:xfrm>
          <a:prstGeom prst="rect">
            <a:avLst/>
          </a:prstGeom>
        </p:spPr>
        <p:txBody>
          <a:bodyPr wrap="none">
            <a:spAutoFit/>
          </a:bodyPr>
          <a:lstStyle/>
          <a:p>
            <a:pPr algn="ctr" defTabSz="914400">
              <a:defRPr/>
            </a:pPr>
            <a:r>
              <a:rPr lang="lv-LV" dirty="0">
                <a:solidFill>
                  <a:prstClr val="black"/>
                </a:solidFill>
                <a:latin typeface="Arial" panose="020B0604020202020204" pitchFamily="34" charset="0"/>
                <a:ea typeface="Calibri" panose="020F0502020204030204" pitchFamily="34" charset="0"/>
                <a:cs typeface="Arial" panose="020B0604020202020204" pitchFamily="34" charset="0"/>
              </a:rPr>
              <a:t>SATURS</a:t>
            </a: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sp>
        <p:nvSpPr>
          <p:cNvPr id="7" name="Rectangle 6">
            <a:extLst>
              <a:ext uri="{FF2B5EF4-FFF2-40B4-BE49-F238E27FC236}">
                <a16:creationId xmlns="" xmlns:a16="http://schemas.microsoft.com/office/drawing/2014/main" id="{FF9BB967-BA92-413E-AE93-F2C0557589C0}"/>
              </a:ext>
            </a:extLst>
          </p:cNvPr>
          <p:cNvSpPr/>
          <p:nvPr/>
        </p:nvSpPr>
        <p:spPr>
          <a:xfrm>
            <a:off x="3272894" y="1932635"/>
            <a:ext cx="7954407" cy="461665"/>
          </a:xfrm>
          <a:prstGeom prst="rect">
            <a:avLst/>
          </a:prstGeom>
        </p:spPr>
        <p:txBody>
          <a:bodyPr wrap="square">
            <a:spAutoFit/>
          </a:bodyPr>
          <a:lstStyle/>
          <a:p>
            <a:pPr lvl="0">
              <a:defRPr/>
            </a:pPr>
            <a:r>
              <a:rPr lang="lv-LV" sz="2400" dirty="0">
                <a:solidFill>
                  <a:prstClr val="black"/>
                </a:solidFill>
                <a:latin typeface="Arial" panose="020B0604020202020204" pitchFamily="34" charset="0"/>
                <a:ea typeface="Calibri" panose="020F0502020204030204" pitchFamily="34" charset="0"/>
                <a:cs typeface="Arial" panose="020B0604020202020204" pitchFamily="34" charset="0"/>
              </a:rPr>
              <a:t>Kāpēc valstis karo;</a:t>
            </a:r>
          </a:p>
        </p:txBody>
      </p:sp>
      <p:sp>
        <p:nvSpPr>
          <p:cNvPr id="8" name="Rectangle: Rounded Corners 7">
            <a:extLst>
              <a:ext uri="{FF2B5EF4-FFF2-40B4-BE49-F238E27FC236}">
                <a16:creationId xmlns="" xmlns:a16="http://schemas.microsoft.com/office/drawing/2014/main" id="{088EC730-692A-43A3-B3AD-B2C2B3B0C131}"/>
              </a:ext>
            </a:extLst>
          </p:cNvPr>
          <p:cNvSpPr/>
          <p:nvPr/>
        </p:nvSpPr>
        <p:spPr>
          <a:xfrm>
            <a:off x="2297053" y="1840656"/>
            <a:ext cx="795989" cy="795989"/>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Rectangle: Rounded Corners 8">
            <a:extLst>
              <a:ext uri="{FF2B5EF4-FFF2-40B4-BE49-F238E27FC236}">
                <a16:creationId xmlns="" xmlns:a16="http://schemas.microsoft.com/office/drawing/2014/main" id="{9E34A0DB-1B47-4AA9-BB17-6D79FB650533}"/>
              </a:ext>
            </a:extLst>
          </p:cNvPr>
          <p:cNvSpPr/>
          <p:nvPr/>
        </p:nvSpPr>
        <p:spPr>
          <a:xfrm>
            <a:off x="2297053" y="2840576"/>
            <a:ext cx="795989" cy="795989"/>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Rectangle: Rounded Corners 10">
            <a:extLst>
              <a:ext uri="{FF2B5EF4-FFF2-40B4-BE49-F238E27FC236}">
                <a16:creationId xmlns="" xmlns:a16="http://schemas.microsoft.com/office/drawing/2014/main" id="{11415C13-ED3C-4C87-AB7F-3BF8AC4E1035}"/>
              </a:ext>
            </a:extLst>
          </p:cNvPr>
          <p:cNvSpPr/>
          <p:nvPr/>
        </p:nvSpPr>
        <p:spPr>
          <a:xfrm>
            <a:off x="2297053" y="3840496"/>
            <a:ext cx="795989" cy="795989"/>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ectangle: Rounded Corners 12">
            <a:extLst>
              <a:ext uri="{FF2B5EF4-FFF2-40B4-BE49-F238E27FC236}">
                <a16:creationId xmlns="" xmlns:a16="http://schemas.microsoft.com/office/drawing/2014/main" id="{9D0F33E3-B405-4FD8-A444-79472010819A}"/>
              </a:ext>
            </a:extLst>
          </p:cNvPr>
          <p:cNvSpPr/>
          <p:nvPr/>
        </p:nvSpPr>
        <p:spPr>
          <a:xfrm>
            <a:off x="2297053" y="4840416"/>
            <a:ext cx="795989" cy="795989"/>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 xmlns:a16="http://schemas.microsoft.com/office/drawing/2014/main" id="{053BDE1A-161F-42F1-8FBB-8640DAA26E04}"/>
              </a:ext>
            </a:extLst>
          </p:cNvPr>
          <p:cNvSpPr txBox="1"/>
          <p:nvPr/>
        </p:nvSpPr>
        <p:spPr>
          <a:xfrm>
            <a:off x="2402307" y="2011693"/>
            <a:ext cx="585479" cy="461665"/>
          </a:xfrm>
          <a:prstGeom prst="rect">
            <a:avLst/>
          </a:prstGeom>
          <a:noFill/>
        </p:spPr>
        <p:txBody>
          <a:bodyPr wrap="square" rtlCol="0">
            <a:spAutoFit/>
          </a:bodyPr>
          <a:lstStyle/>
          <a:p>
            <a:pPr algn="ctr"/>
            <a:r>
              <a:rPr lang="lv-LV" sz="2400" dirty="0">
                <a:solidFill>
                  <a:schemeClr val="bg1">
                    <a:lumMod val="95000"/>
                  </a:schemeClr>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 xmlns:a16="http://schemas.microsoft.com/office/drawing/2014/main" id="{16320BB4-66A6-43C5-AF3B-BE27672F9E1C}"/>
              </a:ext>
            </a:extLst>
          </p:cNvPr>
          <p:cNvSpPr txBox="1"/>
          <p:nvPr/>
        </p:nvSpPr>
        <p:spPr>
          <a:xfrm>
            <a:off x="2402307" y="2991878"/>
            <a:ext cx="585479" cy="461665"/>
          </a:xfrm>
          <a:prstGeom prst="rect">
            <a:avLst/>
          </a:prstGeom>
          <a:noFill/>
        </p:spPr>
        <p:txBody>
          <a:bodyPr wrap="square" rtlCol="0">
            <a:spAutoFit/>
          </a:bodyPr>
          <a:lstStyle/>
          <a:p>
            <a:pPr algn="ctr"/>
            <a:r>
              <a:rPr lang="lv-LV" sz="2400" dirty="0">
                <a:solidFill>
                  <a:schemeClr val="bg1">
                    <a:lumMod val="95000"/>
                  </a:schemeClr>
                </a:solidFill>
                <a:latin typeface="Arial" panose="020B0604020202020204" pitchFamily="34" charset="0"/>
                <a:cs typeface="Arial" panose="020B0604020202020204" pitchFamily="34" charset="0"/>
              </a:rPr>
              <a:t>2</a:t>
            </a:r>
          </a:p>
        </p:txBody>
      </p:sp>
      <p:sp>
        <p:nvSpPr>
          <p:cNvPr id="16" name="TextBox 15">
            <a:extLst>
              <a:ext uri="{FF2B5EF4-FFF2-40B4-BE49-F238E27FC236}">
                <a16:creationId xmlns="" xmlns:a16="http://schemas.microsoft.com/office/drawing/2014/main" id="{7FFC51D2-6019-42C6-B4A1-AFDA22B3BD89}"/>
              </a:ext>
            </a:extLst>
          </p:cNvPr>
          <p:cNvSpPr txBox="1"/>
          <p:nvPr/>
        </p:nvSpPr>
        <p:spPr>
          <a:xfrm>
            <a:off x="2422040" y="3985220"/>
            <a:ext cx="585479" cy="461665"/>
          </a:xfrm>
          <a:prstGeom prst="rect">
            <a:avLst/>
          </a:prstGeom>
          <a:noFill/>
        </p:spPr>
        <p:txBody>
          <a:bodyPr wrap="square" rtlCol="0">
            <a:spAutoFit/>
          </a:bodyPr>
          <a:lstStyle/>
          <a:p>
            <a:pPr algn="ctr"/>
            <a:r>
              <a:rPr lang="lv-LV" sz="2400" dirty="0">
                <a:solidFill>
                  <a:schemeClr val="bg1">
                    <a:lumMod val="95000"/>
                  </a:schemeClr>
                </a:solidFill>
                <a:latin typeface="Arial" panose="020B0604020202020204" pitchFamily="34" charset="0"/>
                <a:cs typeface="Arial" panose="020B0604020202020204" pitchFamily="34" charset="0"/>
              </a:rPr>
              <a:t>3</a:t>
            </a:r>
          </a:p>
        </p:txBody>
      </p:sp>
      <p:sp>
        <p:nvSpPr>
          <p:cNvPr id="17" name="TextBox 16">
            <a:extLst>
              <a:ext uri="{FF2B5EF4-FFF2-40B4-BE49-F238E27FC236}">
                <a16:creationId xmlns="" xmlns:a16="http://schemas.microsoft.com/office/drawing/2014/main" id="{B523B3D3-7EEF-41E4-BCEA-DB2F68E2C680}"/>
              </a:ext>
            </a:extLst>
          </p:cNvPr>
          <p:cNvSpPr txBox="1"/>
          <p:nvPr/>
        </p:nvSpPr>
        <p:spPr>
          <a:xfrm>
            <a:off x="2402307" y="5006462"/>
            <a:ext cx="585479" cy="461665"/>
          </a:xfrm>
          <a:prstGeom prst="rect">
            <a:avLst/>
          </a:prstGeom>
          <a:noFill/>
        </p:spPr>
        <p:txBody>
          <a:bodyPr wrap="square" rtlCol="0">
            <a:spAutoFit/>
          </a:bodyPr>
          <a:lstStyle/>
          <a:p>
            <a:pPr algn="ctr"/>
            <a:r>
              <a:rPr lang="lv-LV" sz="2400" dirty="0">
                <a:solidFill>
                  <a:schemeClr val="bg1">
                    <a:lumMod val="95000"/>
                  </a:schemeClr>
                </a:solidFill>
                <a:latin typeface="Arial" panose="020B0604020202020204" pitchFamily="34" charset="0"/>
                <a:cs typeface="Arial" panose="020B0604020202020204" pitchFamily="34" charset="0"/>
              </a:rPr>
              <a:t>4</a:t>
            </a:r>
          </a:p>
        </p:txBody>
      </p:sp>
      <p:sp>
        <p:nvSpPr>
          <p:cNvPr id="18" name="Rectangle 17">
            <a:extLst>
              <a:ext uri="{FF2B5EF4-FFF2-40B4-BE49-F238E27FC236}">
                <a16:creationId xmlns="" xmlns:a16="http://schemas.microsoft.com/office/drawing/2014/main" id="{112CD22B-0121-436F-B43E-DEA40406B150}"/>
              </a:ext>
            </a:extLst>
          </p:cNvPr>
          <p:cNvSpPr/>
          <p:nvPr/>
        </p:nvSpPr>
        <p:spPr>
          <a:xfrm>
            <a:off x="3272894" y="2976960"/>
            <a:ext cx="7954407" cy="461665"/>
          </a:xfrm>
          <a:prstGeom prst="rect">
            <a:avLst/>
          </a:prstGeom>
        </p:spPr>
        <p:txBody>
          <a:bodyPr wrap="square">
            <a:spAutoFit/>
          </a:bodyPr>
          <a:lstStyle/>
          <a:p>
            <a:pPr>
              <a:defRPr/>
            </a:pPr>
            <a:r>
              <a:rPr lang="lv-LV" sz="2400" dirty="0">
                <a:solidFill>
                  <a:prstClr val="black"/>
                </a:solidFill>
                <a:latin typeface="Arial" panose="020B0604020202020204" pitchFamily="34" charset="0"/>
                <a:ea typeface="Calibri" panose="020F0502020204030204" pitchFamily="34" charset="0"/>
                <a:cs typeface="Arial" panose="020B0604020202020204" pitchFamily="34" charset="0"/>
              </a:rPr>
              <a:t>Kas ir karš;</a:t>
            </a:r>
          </a:p>
        </p:txBody>
      </p:sp>
      <p:sp>
        <p:nvSpPr>
          <p:cNvPr id="19" name="Rectangle 18">
            <a:extLst>
              <a:ext uri="{FF2B5EF4-FFF2-40B4-BE49-F238E27FC236}">
                <a16:creationId xmlns="" xmlns:a16="http://schemas.microsoft.com/office/drawing/2014/main" id="{0D877F44-084F-4F5E-8FBA-767CCA2AA0A9}"/>
              </a:ext>
            </a:extLst>
          </p:cNvPr>
          <p:cNvSpPr/>
          <p:nvPr/>
        </p:nvSpPr>
        <p:spPr>
          <a:xfrm>
            <a:off x="3272894" y="3976933"/>
            <a:ext cx="7954407" cy="461665"/>
          </a:xfrm>
          <a:prstGeom prst="rect">
            <a:avLst/>
          </a:prstGeom>
        </p:spPr>
        <p:txBody>
          <a:bodyPr wrap="square">
            <a:spAutoFit/>
          </a:bodyPr>
          <a:lstStyle/>
          <a:p>
            <a:pPr defTabSz="914400">
              <a:defRPr/>
            </a:pPr>
            <a:r>
              <a:rPr lang="lv-LV" sz="2400" dirty="0">
                <a:solidFill>
                  <a:prstClr val="black"/>
                </a:solidFill>
                <a:latin typeface="Arial" panose="020B0604020202020204" pitchFamily="34" charset="0"/>
                <a:ea typeface="Calibri" panose="020F0502020204030204" pitchFamily="34" charset="0"/>
                <a:cs typeface="Arial" panose="020B0604020202020204" pitchFamily="34" charset="0"/>
              </a:rPr>
              <a:t>Kā Latvija aizsargā savu valsti;</a:t>
            </a:r>
          </a:p>
        </p:txBody>
      </p:sp>
      <p:sp>
        <p:nvSpPr>
          <p:cNvPr id="20" name="Rectangle 19">
            <a:extLst>
              <a:ext uri="{FF2B5EF4-FFF2-40B4-BE49-F238E27FC236}">
                <a16:creationId xmlns="" xmlns:a16="http://schemas.microsoft.com/office/drawing/2014/main" id="{4A7A6FD9-88F3-4489-86F6-9E91B8EEA1A8}"/>
              </a:ext>
            </a:extLst>
          </p:cNvPr>
          <p:cNvSpPr/>
          <p:nvPr/>
        </p:nvSpPr>
        <p:spPr>
          <a:xfrm>
            <a:off x="3272894" y="4975684"/>
            <a:ext cx="7954407" cy="461665"/>
          </a:xfrm>
          <a:prstGeom prst="rect">
            <a:avLst/>
          </a:prstGeom>
        </p:spPr>
        <p:txBody>
          <a:bodyPr wrap="square">
            <a:spAutoFit/>
          </a:bodyPr>
          <a:lstStyle/>
          <a:p>
            <a:pPr defTabSz="914400">
              <a:defRPr/>
            </a:pPr>
            <a:r>
              <a:rPr lang="lv-LV" sz="2400" dirty="0">
                <a:solidFill>
                  <a:prstClr val="black"/>
                </a:solidFill>
                <a:latin typeface="Arial" panose="020B0604020202020204" pitchFamily="34" charset="0"/>
                <a:ea typeface="Calibri" panose="020F0502020204030204" pitchFamily="34" charset="0"/>
                <a:cs typeface="Arial" panose="020B0604020202020204" pitchFamily="34" charset="0"/>
              </a:rPr>
              <a:t>Kā Latvijas pilsonim rīkoties krīzes situācijā. </a:t>
            </a:r>
          </a:p>
        </p:txBody>
      </p:sp>
    </p:spTree>
    <p:extLst>
      <p:ext uri="{BB962C8B-B14F-4D97-AF65-F5344CB8AC3E}">
        <p14:creationId xmlns:p14="http://schemas.microsoft.com/office/powerpoint/2010/main" val="3566403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73DC165-1BD6-4396-B3B2-94F5C18E6D04}"/>
              </a:ext>
            </a:extLst>
          </p:cNvPr>
          <p:cNvSpPr/>
          <p:nvPr/>
        </p:nvSpPr>
        <p:spPr>
          <a:xfrm>
            <a:off x="1417483" y="1013040"/>
            <a:ext cx="9144000" cy="855145"/>
          </a:xfrm>
          <a:prstGeom prst="rect">
            <a:avLst/>
          </a:prstGeom>
          <a:solidFill>
            <a:srgbClr val="464D1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3"/>
          </p:nvPr>
        </p:nvSpPr>
        <p:spPr>
          <a:xfrm>
            <a:off x="10154316" y="6504833"/>
            <a:ext cx="304800" cy="304800"/>
          </a:xfrm>
        </p:spPr>
        <p:txBody>
          <a:bodyPr/>
          <a:lstStyle/>
          <a:p>
            <a:fld id="{1B118FC1-F406-CE4C-8AD1-B038EC1C5989}" type="slidenum">
              <a:rPr lang="en-US"/>
              <a:pPr/>
              <a:t>4</a:t>
            </a:fld>
            <a:endParaRPr lang="en-US" dirty="0"/>
          </a:p>
        </p:txBody>
      </p:sp>
      <p:sp>
        <p:nvSpPr>
          <p:cNvPr id="2" name="Rectangle 1">
            <a:extLst>
              <a:ext uri="{FF2B5EF4-FFF2-40B4-BE49-F238E27FC236}">
                <a16:creationId xmlns="" xmlns:a16="http://schemas.microsoft.com/office/drawing/2014/main" id="{FA5095A1-68A9-42FA-A1B5-48241B56CFCC}"/>
              </a:ext>
            </a:extLst>
          </p:cNvPr>
          <p:cNvSpPr/>
          <p:nvPr/>
        </p:nvSpPr>
        <p:spPr>
          <a:xfrm>
            <a:off x="8056947" y="341301"/>
            <a:ext cx="2636668" cy="646331"/>
          </a:xfrm>
          <a:prstGeom prst="rect">
            <a:avLst/>
          </a:prstGeom>
        </p:spPr>
        <p:txBody>
          <a:bodyPr wrap="square">
            <a:spAutoFit/>
          </a:bodyPr>
          <a:lstStyle/>
          <a:p>
            <a:pPr algn="ctr" defTabSz="914400">
              <a:defRPr/>
            </a:pPr>
            <a:r>
              <a:rPr lang="lv-LV" b="1" dirty="0">
                <a:solidFill>
                  <a:prstClr val="black"/>
                </a:solidFill>
                <a:latin typeface="Aria"/>
                <a:ea typeface="Calibri" panose="020F0502020204030204" pitchFamily="34" charset="0"/>
                <a:cs typeface="Times New Roman" panose="02020603050405020304" pitchFamily="18" charset="0"/>
              </a:rPr>
              <a:t>KĀPĒC VALSTIS KARO</a:t>
            </a: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sp>
        <p:nvSpPr>
          <p:cNvPr id="21" name="Rectangle 20">
            <a:extLst>
              <a:ext uri="{FF2B5EF4-FFF2-40B4-BE49-F238E27FC236}">
                <a16:creationId xmlns="" xmlns:a16="http://schemas.microsoft.com/office/drawing/2014/main" id="{BBB64555-4895-4DB5-8FE9-B0FEF782AE4F}"/>
              </a:ext>
            </a:extLst>
          </p:cNvPr>
          <p:cNvSpPr/>
          <p:nvPr/>
        </p:nvSpPr>
        <p:spPr>
          <a:xfrm>
            <a:off x="1776502" y="1062596"/>
            <a:ext cx="8425961" cy="830997"/>
          </a:xfrm>
          <a:prstGeom prst="rect">
            <a:avLst/>
          </a:prstGeom>
          <a:noFill/>
          <a:ln>
            <a:noFill/>
          </a:ln>
        </p:spPr>
        <p:txBody>
          <a:bodyPr wrap="square">
            <a:spAutoFit/>
          </a:bodyPr>
          <a:lstStyle/>
          <a:p>
            <a:pPr algn="ctr" defTabSz="914400">
              <a:defRPr/>
            </a:pPr>
            <a:r>
              <a:rPr lang="lv-LV" sz="1600" dirty="0">
                <a:solidFill>
                  <a:prstClr val="black"/>
                </a:solidFill>
                <a:latin typeface="Arial" panose="020B0604020202020204" pitchFamily="34" charset="0"/>
                <a:ea typeface="Calibri" panose="020F0502020204030204" pitchFamily="34" charset="0"/>
                <a:cs typeface="Arial" panose="020B0604020202020204" pitchFamily="34" charset="0"/>
              </a:rPr>
              <a:t>Lai sasniegtu valsts stratēģiskos mērķus, valstis izmanto nacionālos varas instrumentus. Izdala četrus nacionālās varas instrumentus – </a:t>
            </a:r>
            <a:r>
              <a:rPr lang="lv-LV" sz="1600" b="1" dirty="0">
                <a:solidFill>
                  <a:prstClr val="black"/>
                </a:solidFill>
                <a:latin typeface="Arial" panose="020B0604020202020204" pitchFamily="34" charset="0"/>
                <a:ea typeface="Calibri" panose="020F0502020204030204" pitchFamily="34" charset="0"/>
                <a:cs typeface="Arial" panose="020B0604020202020204" pitchFamily="34" charset="0"/>
              </a:rPr>
              <a:t>DIEM jeb Diplomātisko, Informatīvo, Ekonomisko un Militāro.</a:t>
            </a:r>
            <a:r>
              <a:rPr lang="lv-LV" sz="16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p:sp>
        <p:nvSpPr>
          <p:cNvPr id="22" name="Rectangle 21">
            <a:extLst>
              <a:ext uri="{FF2B5EF4-FFF2-40B4-BE49-F238E27FC236}">
                <a16:creationId xmlns="" xmlns:a16="http://schemas.microsoft.com/office/drawing/2014/main" id="{784276D7-36C4-4956-B606-62B126C46BBE}"/>
              </a:ext>
            </a:extLst>
          </p:cNvPr>
          <p:cNvSpPr/>
          <p:nvPr/>
        </p:nvSpPr>
        <p:spPr>
          <a:xfrm>
            <a:off x="1362857" y="2033695"/>
            <a:ext cx="4536504" cy="1169551"/>
          </a:xfrm>
          <a:prstGeom prst="rect">
            <a:avLst/>
          </a:prstGeom>
        </p:spPr>
        <p:txBody>
          <a:bodyPr wrap="square">
            <a:spAutoFit/>
          </a:bodyPr>
          <a:lstStyle/>
          <a:p>
            <a:pPr lvl="0">
              <a:defRPr/>
            </a:pPr>
            <a:r>
              <a:rPr lang="lv-LV" sz="1400" b="1" u="sng" dirty="0">
                <a:solidFill>
                  <a:prstClr val="black"/>
                </a:solidFill>
                <a:latin typeface="Arial" panose="020B0604020202020204" pitchFamily="34" charset="0"/>
                <a:ea typeface="Calibri" panose="020F0502020204030204" pitchFamily="34" charset="0"/>
                <a:cs typeface="Arial" panose="020B0604020202020204" pitchFamily="34" charset="0"/>
              </a:rPr>
              <a:t>Diplomātija</a:t>
            </a:r>
            <a:r>
              <a:rPr lang="lv-LV" sz="1400" dirty="0">
                <a:solidFill>
                  <a:prstClr val="black"/>
                </a:solidFill>
                <a:latin typeface="Arial" panose="020B0604020202020204" pitchFamily="34" charset="0"/>
                <a:ea typeface="Calibri" panose="020F0502020204030204" pitchFamily="34" charset="0"/>
                <a:cs typeface="Arial" panose="020B0604020202020204" pitchFamily="34" charset="0"/>
              </a:rPr>
              <a:t> – komunikācijas </a:t>
            </a:r>
            <a:r>
              <a:rPr lang="lv-LV" sz="1400" dirty="0">
                <a:latin typeface="Arial" panose="020B0604020202020204" pitchFamily="34" charset="0"/>
                <a:cs typeface="Arial" panose="020B0604020202020204" pitchFamily="34" charset="0"/>
              </a:rPr>
              <a:t>un sarunu process starp valstīm un citiem starptautisko attiecību dalībniekiem</a:t>
            </a:r>
            <a:r>
              <a:rPr lang="lv-LV" sz="14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457200" indent="-457200">
              <a:buFont typeface="Arial" panose="020B0604020202020204" pitchFamily="34" charset="0"/>
              <a:buChar char="•"/>
              <a:defRPr/>
            </a:pPr>
            <a:r>
              <a:rPr lang="lv-LV" sz="1400" dirty="0">
                <a:solidFill>
                  <a:prstClr val="black"/>
                </a:solidFill>
                <a:latin typeface="Arial" panose="020B0604020202020204" pitchFamily="34" charset="0"/>
                <a:ea typeface="Calibri" panose="020F0502020204030204" pitchFamily="34" charset="0"/>
                <a:cs typeface="Arial" panose="020B0604020202020204" pitchFamily="34" charset="0"/>
              </a:rPr>
              <a:t>Vēstniecības/Vēstnieki;</a:t>
            </a:r>
          </a:p>
          <a:p>
            <a:pPr marL="457200" indent="-457200">
              <a:buFont typeface="Arial" panose="020B0604020202020204" pitchFamily="34" charset="0"/>
              <a:buChar char="•"/>
              <a:defRPr/>
            </a:pPr>
            <a:r>
              <a:rPr lang="lv-LV" sz="1400" dirty="0">
                <a:solidFill>
                  <a:prstClr val="black"/>
                </a:solidFill>
                <a:latin typeface="Arial" panose="020B0604020202020204" pitchFamily="34" charset="0"/>
                <a:ea typeface="Calibri" panose="020F0502020204030204" pitchFamily="34" charset="0"/>
                <a:cs typeface="Arial" panose="020B0604020202020204" pitchFamily="34" charset="0"/>
              </a:rPr>
              <a:t>Starptautiskie līgumi;</a:t>
            </a:r>
          </a:p>
          <a:p>
            <a:pPr marL="457200" indent="-457200">
              <a:buFont typeface="Arial" panose="020B0604020202020204" pitchFamily="34" charset="0"/>
              <a:buChar char="•"/>
              <a:defRPr/>
            </a:pPr>
            <a:r>
              <a:rPr lang="lv-LV" sz="1400" dirty="0">
                <a:solidFill>
                  <a:prstClr val="black"/>
                </a:solidFill>
                <a:latin typeface="Arial" panose="020B0604020202020204" pitchFamily="34" charset="0"/>
                <a:ea typeface="Calibri" panose="020F0502020204030204" pitchFamily="34" charset="0"/>
                <a:cs typeface="Arial" panose="020B0604020202020204" pitchFamily="34" charset="0"/>
              </a:rPr>
              <a:t>Starptautiskās organizācijas.</a:t>
            </a:r>
          </a:p>
        </p:txBody>
      </p:sp>
      <p:sp>
        <p:nvSpPr>
          <p:cNvPr id="23" name="Rectangle 22">
            <a:extLst>
              <a:ext uri="{FF2B5EF4-FFF2-40B4-BE49-F238E27FC236}">
                <a16:creationId xmlns="" xmlns:a16="http://schemas.microsoft.com/office/drawing/2014/main" id="{33104460-B3C0-42FF-B0CA-90C90237D6A7}"/>
              </a:ext>
            </a:extLst>
          </p:cNvPr>
          <p:cNvSpPr/>
          <p:nvPr/>
        </p:nvSpPr>
        <p:spPr>
          <a:xfrm>
            <a:off x="6203533" y="2030773"/>
            <a:ext cx="4357950" cy="1169551"/>
          </a:xfrm>
          <a:prstGeom prst="rect">
            <a:avLst/>
          </a:prstGeom>
        </p:spPr>
        <p:txBody>
          <a:bodyPr wrap="square">
            <a:spAutoFit/>
          </a:bodyPr>
          <a:lstStyle/>
          <a:p>
            <a:pPr>
              <a:defRPr/>
            </a:pPr>
            <a:r>
              <a:rPr lang="lv-LV" sz="1400" b="1" u="sng" dirty="0">
                <a:solidFill>
                  <a:prstClr val="black"/>
                </a:solidFill>
                <a:latin typeface="Arial" panose="020B0604020202020204" pitchFamily="34" charset="0"/>
                <a:ea typeface="Calibri" panose="020F0502020204030204" pitchFamily="34" charset="0"/>
                <a:cs typeface="Arial" panose="020B0604020202020204" pitchFamily="34" charset="0"/>
              </a:rPr>
              <a:t>Informācija</a:t>
            </a:r>
            <a:r>
              <a:rPr lang="lv-LV" sz="1400" dirty="0">
                <a:solidFill>
                  <a:prstClr val="black"/>
                </a:solidFill>
                <a:latin typeface="Arial" panose="020B0604020202020204" pitchFamily="34" charset="0"/>
                <a:ea typeface="Calibri" panose="020F0502020204030204" pitchFamily="34" charset="0"/>
                <a:cs typeface="Arial" panose="020B0604020202020204" pitchFamily="34" charset="0"/>
              </a:rPr>
              <a:t> – valstij svarīgas ziņas nodošana konkrētai auditorijai dažādos informāciju kanālos:</a:t>
            </a:r>
          </a:p>
          <a:p>
            <a:pPr marL="342900" indent="-342900">
              <a:buFont typeface="Arial" panose="020B0604020202020204" pitchFamily="34" charset="0"/>
              <a:buChar char="•"/>
              <a:defRPr/>
            </a:pPr>
            <a:r>
              <a:rPr lang="lv-LV" sz="1400" dirty="0">
                <a:solidFill>
                  <a:prstClr val="black"/>
                </a:solidFill>
                <a:latin typeface="Arial" panose="020B0604020202020204" pitchFamily="34" charset="0"/>
                <a:ea typeface="Calibri" panose="020F0502020204030204" pitchFamily="34" charset="0"/>
                <a:cs typeface="Arial" panose="020B0604020202020204" pitchFamily="34" charset="0"/>
              </a:rPr>
              <a:t>Ziņa;</a:t>
            </a:r>
          </a:p>
          <a:p>
            <a:pPr marL="342900" indent="-342900">
              <a:buFont typeface="Arial" panose="020B0604020202020204" pitchFamily="34" charset="0"/>
              <a:buChar char="•"/>
              <a:defRPr/>
            </a:pPr>
            <a:r>
              <a:rPr lang="lv-LV" sz="1400" dirty="0">
                <a:solidFill>
                  <a:prstClr val="black"/>
                </a:solidFill>
                <a:latin typeface="Arial" panose="020B0604020202020204" pitchFamily="34" charset="0"/>
                <a:ea typeface="Calibri" panose="020F0502020204030204" pitchFamily="34" charset="0"/>
                <a:cs typeface="Arial" panose="020B0604020202020204" pitchFamily="34" charset="0"/>
              </a:rPr>
              <a:t>Auditorija;</a:t>
            </a:r>
          </a:p>
          <a:p>
            <a:pPr marL="342900" indent="-342900">
              <a:buFont typeface="Arial" panose="020B0604020202020204" pitchFamily="34" charset="0"/>
              <a:buChar char="•"/>
              <a:defRPr/>
            </a:pPr>
            <a:r>
              <a:rPr lang="lv-LV" sz="1400" dirty="0">
                <a:solidFill>
                  <a:prstClr val="black"/>
                </a:solidFill>
                <a:latin typeface="Arial" panose="020B0604020202020204" pitchFamily="34" charset="0"/>
                <a:ea typeface="Calibri" panose="020F0502020204030204" pitchFamily="34" charset="0"/>
                <a:cs typeface="Arial" panose="020B0604020202020204" pitchFamily="34" charset="0"/>
              </a:rPr>
              <a:t>Informācijas kanāli.</a:t>
            </a:r>
          </a:p>
        </p:txBody>
      </p:sp>
      <p:sp>
        <p:nvSpPr>
          <p:cNvPr id="24" name="Rectangle 23">
            <a:extLst>
              <a:ext uri="{FF2B5EF4-FFF2-40B4-BE49-F238E27FC236}">
                <a16:creationId xmlns="" xmlns:a16="http://schemas.microsoft.com/office/drawing/2014/main" id="{D1DCBF43-5512-4054-B9C7-EB669A4D9781}"/>
              </a:ext>
            </a:extLst>
          </p:cNvPr>
          <p:cNvSpPr/>
          <p:nvPr/>
        </p:nvSpPr>
        <p:spPr>
          <a:xfrm>
            <a:off x="1657007" y="5201730"/>
            <a:ext cx="3742464" cy="830997"/>
          </a:xfrm>
          <a:prstGeom prst="rect">
            <a:avLst/>
          </a:prstGeom>
        </p:spPr>
        <p:txBody>
          <a:bodyPr wrap="square">
            <a:spAutoFit/>
          </a:bodyPr>
          <a:lstStyle/>
          <a:p>
            <a:pPr algn="just">
              <a:defRPr/>
            </a:pPr>
            <a:r>
              <a:rPr lang="lv-LV" sz="1200" dirty="0">
                <a:solidFill>
                  <a:prstClr val="black"/>
                </a:solidFill>
                <a:latin typeface="Arial" panose="020B0604020202020204" pitchFamily="34" charset="0"/>
                <a:ea typeface="Calibri" panose="020F0502020204030204" pitchFamily="34" charset="0"/>
                <a:cs typeface="Arial" panose="020B0604020202020204" pitchFamily="34" charset="0"/>
              </a:rPr>
              <a:t>Latvija plaši izmanto diplomātisko nacionālās varas instrumentu, piemēram, ar dalību tādās svarīgās, starptautiskās organizācijās kā Eiropas savienība un NATO. </a:t>
            </a:r>
          </a:p>
        </p:txBody>
      </p:sp>
      <p:sp>
        <p:nvSpPr>
          <p:cNvPr id="25" name="Rectangle 24">
            <a:extLst>
              <a:ext uri="{FF2B5EF4-FFF2-40B4-BE49-F238E27FC236}">
                <a16:creationId xmlns="" xmlns:a16="http://schemas.microsoft.com/office/drawing/2014/main" id="{3BFA0A86-0A74-4A12-86D5-D6CC4D8504DF}"/>
              </a:ext>
            </a:extLst>
          </p:cNvPr>
          <p:cNvSpPr/>
          <p:nvPr/>
        </p:nvSpPr>
        <p:spPr>
          <a:xfrm>
            <a:off x="6657960" y="5119838"/>
            <a:ext cx="3392216" cy="1384995"/>
          </a:xfrm>
          <a:prstGeom prst="rect">
            <a:avLst/>
          </a:prstGeom>
        </p:spPr>
        <p:txBody>
          <a:bodyPr wrap="square">
            <a:spAutoFit/>
          </a:bodyPr>
          <a:lstStyle/>
          <a:p>
            <a:r>
              <a:rPr lang="lv-LV" sz="1400" u="sng" dirty="0">
                <a:solidFill>
                  <a:srgbClr val="000000"/>
                </a:solidFill>
                <a:latin typeface="Aril"/>
                <a:ea typeface="Calibri" panose="020F0502020204030204" pitchFamily="34" charset="0"/>
                <a:cs typeface="Times New Roman" panose="02020603050405020304" pitchFamily="18" charset="0"/>
              </a:rPr>
              <a:t>Kritiski analizē informācijas avotu un saturu:</a:t>
            </a:r>
          </a:p>
          <a:p>
            <a:pPr marL="228600" indent="-228600">
              <a:buAutoNum type="arabicParenR"/>
            </a:pPr>
            <a:r>
              <a:rPr lang="lv-LV" sz="1400" dirty="0">
                <a:solidFill>
                  <a:srgbClr val="000000"/>
                </a:solidFill>
                <a:latin typeface="Aril"/>
                <a:ea typeface="Calibri" panose="020F0502020204030204" pitchFamily="34" charset="0"/>
                <a:cs typeface="Times New Roman" panose="02020603050405020304" pitchFamily="18" charset="0"/>
              </a:rPr>
              <a:t>atrod nepieciešamo informāciju pats un </a:t>
            </a:r>
            <a:r>
              <a:rPr lang="lv-LV" sz="1400" dirty="0">
                <a:solidFill>
                  <a:srgbClr val="000000"/>
                </a:solidFill>
                <a:latin typeface="Aril"/>
                <a:ea typeface="Calibri" panose="020F0502020204030204" pitchFamily="34" charset="0"/>
                <a:cs typeface="Arial" panose="020B0604020202020204" pitchFamily="34" charset="0"/>
              </a:rPr>
              <a:t>salīdzini</a:t>
            </a:r>
            <a:r>
              <a:rPr lang="lv-LV" sz="1400" dirty="0">
                <a:solidFill>
                  <a:srgbClr val="000000"/>
                </a:solidFill>
                <a:latin typeface="Aril"/>
                <a:ea typeface="Calibri" panose="020F0502020204030204" pitchFamily="34" charset="0"/>
                <a:cs typeface="Times New Roman" panose="02020603050405020304" pitchFamily="18" charset="0"/>
              </a:rPr>
              <a:t> to ar citiem avotiem</a:t>
            </a:r>
          </a:p>
          <a:p>
            <a:r>
              <a:rPr lang="lv-LV" sz="1400" dirty="0">
                <a:solidFill>
                  <a:srgbClr val="000000"/>
                </a:solidFill>
                <a:latin typeface="Aril"/>
                <a:ea typeface="Calibri" panose="020F0502020204030204" pitchFamily="34" charset="0"/>
                <a:cs typeface="Times New Roman" panose="02020603050405020304" pitchFamily="18" charset="0"/>
              </a:rPr>
              <a:t>2)   netici baumām</a:t>
            </a:r>
          </a:p>
          <a:p>
            <a:r>
              <a:rPr lang="lv-LV" sz="1400" dirty="0">
                <a:latin typeface="Aril"/>
                <a:ea typeface="Calibri" panose="020F0502020204030204" pitchFamily="34" charset="0"/>
                <a:cs typeface="Times New Roman" panose="02020603050405020304" pitchFamily="18" charset="0"/>
              </a:rPr>
              <a:t>3)   neizplati baumas </a:t>
            </a:r>
            <a:endParaRPr lang="lv-LV" sz="1400" dirty="0">
              <a:latin typeface="Aril"/>
              <a:cs typeface="Times New Roman" panose="02020603050405020304" pitchFamily="18" charset="0"/>
            </a:endParaRPr>
          </a:p>
        </p:txBody>
      </p:sp>
      <p:pic>
        <p:nvPicPr>
          <p:cNvPr id="26" name="Picture 2" descr="Edgars Rinkēvičs: ekonomiku atveseļošanai pasaulē ir svarīga funkcionējoša  un godīga tirdzniecības sistēma ar Pasaules Tirdzniecības organizāciju tās  centrā | Ārlietu ministrija">
            <a:extLst>
              <a:ext uri="{FF2B5EF4-FFF2-40B4-BE49-F238E27FC236}">
                <a16:creationId xmlns="" xmlns:a16="http://schemas.microsoft.com/office/drawing/2014/main" id="{8615A7F4-D36A-4BBA-B755-8D896D3B8C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829" y="3368756"/>
            <a:ext cx="3282820" cy="16674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Radīta medijpratības spēle jauniešiem «Smadzeņu skalotava» / Raksts">
            <a:extLst>
              <a:ext uri="{FF2B5EF4-FFF2-40B4-BE49-F238E27FC236}">
                <a16:creationId xmlns="" xmlns:a16="http://schemas.microsoft.com/office/drawing/2014/main" id="{038402D1-6550-4B09-9F59-3E3BA1BB89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7960" y="3362912"/>
            <a:ext cx="3257133" cy="16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344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73DC165-1BD6-4396-B3B2-94F5C18E6D04}"/>
              </a:ext>
            </a:extLst>
          </p:cNvPr>
          <p:cNvSpPr/>
          <p:nvPr/>
        </p:nvSpPr>
        <p:spPr>
          <a:xfrm>
            <a:off x="2526030" y="718122"/>
            <a:ext cx="8214007" cy="1114174"/>
          </a:xfrm>
          <a:prstGeom prst="rect">
            <a:avLst/>
          </a:prstGeom>
          <a:solidFill>
            <a:srgbClr val="464D1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3"/>
          </p:nvPr>
        </p:nvSpPr>
        <p:spPr>
          <a:xfrm>
            <a:off x="10154316" y="6504833"/>
            <a:ext cx="304800" cy="304800"/>
          </a:xfrm>
        </p:spPr>
        <p:txBody>
          <a:bodyPr/>
          <a:lstStyle/>
          <a:p>
            <a:fld id="{1B118FC1-F406-CE4C-8AD1-B038EC1C5989}" type="slidenum">
              <a:rPr lang="en-US"/>
              <a:pPr/>
              <a:t>5</a:t>
            </a:fld>
            <a:endParaRPr lang="en-US" dirty="0"/>
          </a:p>
        </p:txBody>
      </p:sp>
      <p:sp>
        <p:nvSpPr>
          <p:cNvPr id="2" name="Rectangle 1">
            <a:extLst>
              <a:ext uri="{FF2B5EF4-FFF2-40B4-BE49-F238E27FC236}">
                <a16:creationId xmlns="" xmlns:a16="http://schemas.microsoft.com/office/drawing/2014/main" id="{FA5095A1-68A9-42FA-A1B5-48241B56CFCC}"/>
              </a:ext>
            </a:extLst>
          </p:cNvPr>
          <p:cNvSpPr/>
          <p:nvPr/>
        </p:nvSpPr>
        <p:spPr>
          <a:xfrm>
            <a:off x="7189470" y="341301"/>
            <a:ext cx="3504145" cy="369332"/>
          </a:xfrm>
          <a:prstGeom prst="rect">
            <a:avLst/>
          </a:prstGeom>
        </p:spPr>
        <p:txBody>
          <a:bodyPr wrap="square">
            <a:spAutoFit/>
          </a:bodyPr>
          <a:lstStyle/>
          <a:p>
            <a:pPr algn="ctr" defTabSz="914400">
              <a:defRPr/>
            </a:pPr>
            <a:r>
              <a:rPr lang="lv-LV" b="1" dirty="0">
                <a:solidFill>
                  <a:prstClr val="black"/>
                </a:solidFill>
                <a:latin typeface="Aria"/>
                <a:ea typeface="Calibri" panose="020F0502020204030204" pitchFamily="34" charset="0"/>
                <a:cs typeface="Times New Roman" panose="02020603050405020304" pitchFamily="18" charset="0"/>
              </a:rPr>
              <a:t>KĀPĒC VALSTIS KARO</a:t>
            </a: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sp>
        <p:nvSpPr>
          <p:cNvPr id="21" name="Rectangle 20">
            <a:extLst>
              <a:ext uri="{FF2B5EF4-FFF2-40B4-BE49-F238E27FC236}">
                <a16:creationId xmlns="" xmlns:a16="http://schemas.microsoft.com/office/drawing/2014/main" id="{BBB64555-4895-4DB5-8FE9-B0FEF782AE4F}"/>
              </a:ext>
            </a:extLst>
          </p:cNvPr>
          <p:cNvSpPr/>
          <p:nvPr/>
        </p:nvSpPr>
        <p:spPr>
          <a:xfrm>
            <a:off x="2674620" y="847510"/>
            <a:ext cx="7822596" cy="830997"/>
          </a:xfrm>
          <a:prstGeom prst="rect">
            <a:avLst/>
          </a:prstGeom>
          <a:noFill/>
          <a:ln>
            <a:noFill/>
          </a:ln>
        </p:spPr>
        <p:txBody>
          <a:bodyPr wrap="square">
            <a:spAutoFit/>
          </a:bodyPr>
          <a:lstStyle/>
          <a:p>
            <a:pPr algn="ctr" defTabSz="914400">
              <a:defRPr/>
            </a:pPr>
            <a:r>
              <a:rPr lang="lv-LV"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Lai sasniegtu valsts stratēģiskos mērķus, valstis izmanto nacionālos varas instrumentus. Izdala četrus nacionālās varas instrumentus – DIEM jeb Diplomātisko, Informatīvo, Ekonomisko un Militāro.</a:t>
            </a:r>
            <a:r>
              <a:rPr lang="lv-LV" sz="16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p:sp>
        <p:nvSpPr>
          <p:cNvPr id="24" name="Rectangle 23">
            <a:extLst>
              <a:ext uri="{FF2B5EF4-FFF2-40B4-BE49-F238E27FC236}">
                <a16:creationId xmlns="" xmlns:a16="http://schemas.microsoft.com/office/drawing/2014/main" id="{D1DCBF43-5512-4054-B9C7-EB669A4D9781}"/>
              </a:ext>
            </a:extLst>
          </p:cNvPr>
          <p:cNvSpPr/>
          <p:nvPr/>
        </p:nvSpPr>
        <p:spPr>
          <a:xfrm>
            <a:off x="5479952" y="2424299"/>
            <a:ext cx="4540349" cy="1200329"/>
          </a:xfrm>
          <a:prstGeom prst="rect">
            <a:avLst/>
          </a:prstGeom>
        </p:spPr>
        <p:txBody>
          <a:bodyPr wrap="square">
            <a:spAutoFit/>
          </a:bodyPr>
          <a:lstStyle/>
          <a:p>
            <a:pPr lvl="0">
              <a:defRPr/>
            </a:pPr>
            <a:r>
              <a:rPr lang="lv-LV" b="1" u="sng" dirty="0">
                <a:solidFill>
                  <a:prstClr val="black"/>
                </a:solidFill>
                <a:latin typeface="Arial" panose="020B0604020202020204" pitchFamily="34" charset="0"/>
                <a:ea typeface="Calibri" panose="020F0502020204030204" pitchFamily="34" charset="0"/>
                <a:cs typeface="Arial" panose="020B0604020202020204" pitchFamily="34" charset="0"/>
              </a:rPr>
              <a:t>Ekonomiskais:</a:t>
            </a:r>
          </a:p>
          <a:p>
            <a:pPr marL="171450" indent="-171450">
              <a:buFont typeface="Arial" panose="020B0604020202020204" pitchFamily="34" charset="0"/>
              <a:buChar char="•"/>
              <a:defRPr/>
            </a:pPr>
            <a:r>
              <a:rPr lang="lv-LV" u="sng" dirty="0">
                <a:solidFill>
                  <a:prstClr val="black"/>
                </a:solidFill>
                <a:latin typeface="Arial" panose="020B0604020202020204" pitchFamily="34" charset="0"/>
                <a:ea typeface="Calibri" panose="020F0502020204030204" pitchFamily="34" charset="0"/>
                <a:cs typeface="Arial" panose="020B0604020202020204" pitchFamily="34" charset="0"/>
              </a:rPr>
              <a:t>Sadarbības līgumi</a:t>
            </a:r>
            <a:endParaRPr lang="lv-LV"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defRPr/>
            </a:pPr>
            <a:r>
              <a:rPr lang="lv-LV" u="sng" dirty="0">
                <a:solidFill>
                  <a:prstClr val="black"/>
                </a:solidFill>
                <a:latin typeface="Arial" panose="020B0604020202020204" pitchFamily="34" charset="0"/>
                <a:ea typeface="Calibri" panose="020F0502020204030204" pitchFamily="34" charset="0"/>
                <a:cs typeface="Arial" panose="020B0604020202020204" pitchFamily="34" charset="0"/>
              </a:rPr>
              <a:t>Monetārā politika</a:t>
            </a:r>
            <a:endParaRPr lang="lv-LV"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defRPr/>
            </a:pPr>
            <a:r>
              <a:rPr lang="lv-LV" u="sng" dirty="0">
                <a:solidFill>
                  <a:prstClr val="black"/>
                </a:solidFill>
                <a:latin typeface="Arial" panose="020B0604020202020204" pitchFamily="34" charset="0"/>
                <a:ea typeface="Calibri" panose="020F0502020204030204" pitchFamily="34" charset="0"/>
                <a:cs typeface="Arial" panose="020B0604020202020204" pitchFamily="34" charset="0"/>
              </a:rPr>
              <a:t>Sankcijas</a:t>
            </a:r>
            <a:endParaRPr lang="lv-LV"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5" name="Rectangle 24">
            <a:extLst>
              <a:ext uri="{FF2B5EF4-FFF2-40B4-BE49-F238E27FC236}">
                <a16:creationId xmlns="" xmlns:a16="http://schemas.microsoft.com/office/drawing/2014/main" id="{3BFA0A86-0A74-4A12-86D5-D6CC4D8504DF}"/>
              </a:ext>
            </a:extLst>
          </p:cNvPr>
          <p:cNvSpPr/>
          <p:nvPr/>
        </p:nvSpPr>
        <p:spPr>
          <a:xfrm>
            <a:off x="5531353" y="4122833"/>
            <a:ext cx="5017265" cy="1415772"/>
          </a:xfrm>
          <a:prstGeom prst="rect">
            <a:avLst/>
          </a:prstGeom>
        </p:spPr>
        <p:txBody>
          <a:bodyPr wrap="square">
            <a:spAutoFit/>
          </a:bodyPr>
          <a:lstStyle/>
          <a:p>
            <a:pPr>
              <a:defRPr/>
            </a:pPr>
            <a:r>
              <a:rPr lang="lv-LV" b="1" u="sng" dirty="0">
                <a:solidFill>
                  <a:prstClr val="black"/>
                </a:solidFill>
                <a:latin typeface="Arial" panose="020B0604020202020204" pitchFamily="34" charset="0"/>
                <a:ea typeface="Calibri" panose="020F0502020204030204" pitchFamily="34" charset="0"/>
                <a:cs typeface="Arial" panose="020B0604020202020204" pitchFamily="34" charset="0"/>
              </a:rPr>
              <a:t>Militārais:</a:t>
            </a:r>
          </a:p>
          <a:p>
            <a:pPr marL="171450" indent="-171450">
              <a:buFont typeface="Arial" panose="020B0604020202020204" pitchFamily="34" charset="0"/>
              <a:buChar char="•"/>
              <a:defRPr/>
            </a:pPr>
            <a:r>
              <a:rPr lang="lv-LV" u="sng" dirty="0">
                <a:solidFill>
                  <a:prstClr val="black"/>
                </a:solidFill>
                <a:latin typeface="Arial" panose="020B0604020202020204" pitchFamily="34" charset="0"/>
                <a:ea typeface="Calibri" panose="020F0502020204030204" pitchFamily="34" charset="0"/>
                <a:cs typeface="Arial" panose="020B0604020202020204" pitchFamily="34" charset="0"/>
              </a:rPr>
              <a:t>Valsts aizsardzīb</a:t>
            </a:r>
            <a:r>
              <a:rPr lang="lv-LV" dirty="0">
                <a:solidFill>
                  <a:prstClr val="black"/>
                </a:solidFill>
                <a:latin typeface="Arial" panose="020B0604020202020204" pitchFamily="34" charset="0"/>
                <a:ea typeface="Calibri" panose="020F0502020204030204" pitchFamily="34" charset="0"/>
                <a:cs typeface="Arial" panose="020B0604020202020204" pitchFamily="34" charset="0"/>
              </a:rPr>
              <a:t>a</a:t>
            </a:r>
          </a:p>
          <a:p>
            <a:pPr marL="171450" indent="-171450">
              <a:buFont typeface="Arial" panose="020B0604020202020204" pitchFamily="34" charset="0"/>
              <a:buChar char="•"/>
              <a:defRPr/>
            </a:pPr>
            <a:r>
              <a:rPr lang="lv-LV" u="sng" dirty="0">
                <a:solidFill>
                  <a:prstClr val="black"/>
                </a:solidFill>
                <a:latin typeface="Arial" panose="020B0604020202020204" pitchFamily="34" charset="0"/>
                <a:ea typeface="Calibri" panose="020F0502020204030204" pitchFamily="34" charset="0"/>
                <a:cs typeface="Arial" panose="020B0604020202020204" pitchFamily="34" charset="0"/>
              </a:rPr>
              <a:t>Atbalsts sabiedrībai</a:t>
            </a:r>
            <a:endParaRPr lang="lv-LV"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defRPr/>
            </a:pPr>
            <a:r>
              <a:rPr lang="lv-LV" u="sng" dirty="0">
                <a:solidFill>
                  <a:prstClr val="black"/>
                </a:solidFill>
                <a:latin typeface="Arial" panose="020B0604020202020204" pitchFamily="34" charset="0"/>
                <a:ea typeface="Calibri" panose="020F0502020204030204" pitchFamily="34" charset="0"/>
                <a:cs typeface="Arial" panose="020B0604020202020204" pitchFamily="34" charset="0"/>
              </a:rPr>
              <a:t>Militārā sadarbība</a:t>
            </a:r>
            <a:endParaRPr lang="lv-LV" dirty="0">
              <a:solidFill>
                <a:prstClr val="black"/>
              </a:solidFill>
              <a:latin typeface="Arial" panose="020B0604020202020204" pitchFamily="34" charset="0"/>
              <a:ea typeface="Calibri" panose="020F0502020204030204" pitchFamily="34" charset="0"/>
              <a:cs typeface="Arial" panose="020B0604020202020204" pitchFamily="34" charset="0"/>
            </a:endParaRPr>
          </a:p>
          <a:p>
            <a:endParaRPr lang="lv-LV" sz="1400" dirty="0">
              <a:latin typeface="Arial" panose="020B0604020202020204" pitchFamily="34" charset="0"/>
              <a:cs typeface="Arial" panose="020B0604020202020204" pitchFamily="34" charset="0"/>
            </a:endParaRPr>
          </a:p>
        </p:txBody>
      </p:sp>
      <p:pic>
        <p:nvPicPr>
          <p:cNvPr id="19" name="Picture 2" descr="Reģionālā ekonomika un ekonomiskā politika | BSA">
            <a:extLst>
              <a:ext uri="{FF2B5EF4-FFF2-40B4-BE49-F238E27FC236}">
                <a16:creationId xmlns="" xmlns:a16="http://schemas.microsoft.com/office/drawing/2014/main" id="{DD449DC9-A59C-4B20-B3F2-2FD1BCF5B8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1730" y="1961684"/>
            <a:ext cx="3298581" cy="19502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ar mums | Nacionālie bruņotie spēki">
            <a:extLst>
              <a:ext uri="{FF2B5EF4-FFF2-40B4-BE49-F238E27FC236}">
                <a16:creationId xmlns="" xmlns:a16="http://schemas.microsoft.com/office/drawing/2014/main" id="{49E29DE0-5ECE-497C-94CB-DBDE97DDB1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1730" y="3911971"/>
            <a:ext cx="3273263" cy="205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346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10154316" y="6504833"/>
            <a:ext cx="304800" cy="304800"/>
          </a:xfrm>
        </p:spPr>
        <p:txBody>
          <a:bodyPr/>
          <a:lstStyle/>
          <a:p>
            <a:fld id="{1B118FC1-F406-CE4C-8AD1-B038EC1C5989}" type="slidenum">
              <a:rPr lang="en-US"/>
              <a:pPr/>
              <a:t>6</a:t>
            </a:fld>
            <a:endParaRPr lang="en-US" dirty="0"/>
          </a:p>
        </p:txBody>
      </p:sp>
      <p:sp>
        <p:nvSpPr>
          <p:cNvPr id="2" name="Rectangle 1">
            <a:extLst>
              <a:ext uri="{FF2B5EF4-FFF2-40B4-BE49-F238E27FC236}">
                <a16:creationId xmlns="" xmlns:a16="http://schemas.microsoft.com/office/drawing/2014/main" id="{FA5095A1-68A9-42FA-A1B5-48241B56CFCC}"/>
              </a:ext>
            </a:extLst>
          </p:cNvPr>
          <p:cNvSpPr/>
          <p:nvPr/>
        </p:nvSpPr>
        <p:spPr>
          <a:xfrm>
            <a:off x="8056947" y="341301"/>
            <a:ext cx="2636668" cy="646331"/>
          </a:xfrm>
          <a:prstGeom prst="rect">
            <a:avLst/>
          </a:prstGeom>
        </p:spPr>
        <p:txBody>
          <a:bodyPr wrap="square">
            <a:spAutoFit/>
          </a:bodyPr>
          <a:lstStyle/>
          <a:p>
            <a:pPr algn="ctr" defTabSz="914400">
              <a:defRPr/>
            </a:pPr>
            <a:r>
              <a:rPr lang="lv-LV" b="1" dirty="0">
                <a:solidFill>
                  <a:prstClr val="black"/>
                </a:solidFill>
                <a:latin typeface="Aria"/>
                <a:ea typeface="Calibri" panose="020F0502020204030204" pitchFamily="34" charset="0"/>
                <a:cs typeface="Times New Roman" panose="02020603050405020304" pitchFamily="18" charset="0"/>
              </a:rPr>
              <a:t>KĀPĒC VALSTIS KARO</a:t>
            </a: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sp>
        <p:nvSpPr>
          <p:cNvPr id="21" name="Rectangle 20">
            <a:extLst>
              <a:ext uri="{FF2B5EF4-FFF2-40B4-BE49-F238E27FC236}">
                <a16:creationId xmlns="" xmlns:a16="http://schemas.microsoft.com/office/drawing/2014/main" id="{BBB64555-4895-4DB5-8FE9-B0FEF782AE4F}"/>
              </a:ext>
            </a:extLst>
          </p:cNvPr>
          <p:cNvSpPr/>
          <p:nvPr/>
        </p:nvSpPr>
        <p:spPr>
          <a:xfrm>
            <a:off x="3893128" y="1055587"/>
            <a:ext cx="6644401" cy="1323439"/>
          </a:xfrm>
          <a:prstGeom prst="rect">
            <a:avLst/>
          </a:prstGeom>
          <a:noFill/>
          <a:ln>
            <a:noFill/>
          </a:ln>
        </p:spPr>
        <p:txBody>
          <a:bodyPr wrap="square">
            <a:spAutoFit/>
          </a:bodyPr>
          <a:lstStyle/>
          <a:p>
            <a:pPr algn="r" defTabSz="914400">
              <a:defRPr/>
            </a:pPr>
            <a:r>
              <a:rPr lang="lv-LV" sz="1600" b="1" dirty="0">
                <a:solidFill>
                  <a:srgbClr val="464D15"/>
                </a:solidFill>
                <a:latin typeface="Arial" panose="020B0604020202020204" pitchFamily="34" charset="0"/>
                <a:ea typeface="Calibri" panose="020F0502020204030204" pitchFamily="34" charset="0"/>
                <a:cs typeface="Arial" panose="020B0604020202020204" pitchFamily="34" charset="0"/>
              </a:rPr>
              <a:t>Ja valstis nevar sasniegt savus stratēģiskos mērķus ar citiem nacionālās varas instrumentiem, proti diplomātiju, informāciju, ekonomiku vai šiem visiem instrumentiem kopā, tad valsts var izvēlēties militāro varas instrumentu, lai sasniegtu savus politiskos mērķus.</a:t>
            </a:r>
            <a:endParaRPr lang="lv-LV" sz="1600" dirty="0">
              <a:solidFill>
                <a:srgbClr val="464D15"/>
              </a:solidFill>
              <a:latin typeface="Arial" panose="020B0604020202020204" pitchFamily="34" charset="0"/>
              <a:ea typeface="Calibri" panose="020F0502020204030204" pitchFamily="34" charset="0"/>
              <a:cs typeface="Arial" panose="020B0604020202020204" pitchFamily="34" charset="0"/>
            </a:endParaRPr>
          </a:p>
        </p:txBody>
      </p:sp>
      <p:pic>
        <p:nvPicPr>
          <p:cNvPr id="13" name="Picture 2" descr="Sun Tzu Quotes | The Art of War Quotes | Life Lessons to Help You Win  Life's Battles - YouTube">
            <a:extLst>
              <a:ext uri="{FF2B5EF4-FFF2-40B4-BE49-F238E27FC236}">
                <a16:creationId xmlns="" xmlns:a16="http://schemas.microsoft.com/office/drawing/2014/main" id="{E95CD6C9-82EF-4207-87EB-9D0C1E3968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352" y="3506129"/>
            <a:ext cx="4104036" cy="283064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 xmlns:a16="http://schemas.microsoft.com/office/drawing/2014/main" id="{58784CD4-4EE4-46F7-84FA-AC0C9139B1C8}"/>
              </a:ext>
            </a:extLst>
          </p:cNvPr>
          <p:cNvGrpSpPr/>
          <p:nvPr/>
        </p:nvGrpSpPr>
        <p:grpSpPr>
          <a:xfrm>
            <a:off x="5895331" y="4321289"/>
            <a:ext cx="283321" cy="222022"/>
            <a:chOff x="2177453" y="1762562"/>
            <a:chExt cx="289475" cy="222022"/>
          </a:xfrm>
          <a:solidFill>
            <a:srgbClr val="DADBD0"/>
          </a:solidFill>
        </p:grpSpPr>
        <p:sp>
          <p:nvSpPr>
            <p:cNvPr id="15" name="Flowchart: Manual Input 14">
              <a:extLst>
                <a:ext uri="{FF2B5EF4-FFF2-40B4-BE49-F238E27FC236}">
                  <a16:creationId xmlns="" xmlns:a16="http://schemas.microsoft.com/office/drawing/2014/main" id="{EAFA94E5-51BD-409D-97B0-6EB1E694B05D}"/>
                </a:ext>
              </a:extLst>
            </p:cNvPr>
            <p:cNvSpPr/>
            <p:nvPr/>
          </p:nvSpPr>
          <p:spPr>
            <a:xfrm rot="10800000" flipH="1">
              <a:off x="2177453" y="1762562"/>
              <a:ext cx="111858" cy="222022"/>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Flowchart: Manual Input 15">
              <a:extLst>
                <a:ext uri="{FF2B5EF4-FFF2-40B4-BE49-F238E27FC236}">
                  <a16:creationId xmlns="" xmlns:a16="http://schemas.microsoft.com/office/drawing/2014/main" id="{4DE1FC3E-1AA2-4CE9-AC89-BF3955EDA12C}"/>
                </a:ext>
              </a:extLst>
            </p:cNvPr>
            <p:cNvSpPr/>
            <p:nvPr/>
          </p:nvSpPr>
          <p:spPr>
            <a:xfrm rot="10800000" flipH="1">
              <a:off x="2355070" y="1762562"/>
              <a:ext cx="111858" cy="222022"/>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nvGrpSpPr>
          <p:cNvPr id="17" name="Group 16">
            <a:extLst>
              <a:ext uri="{FF2B5EF4-FFF2-40B4-BE49-F238E27FC236}">
                <a16:creationId xmlns="" xmlns:a16="http://schemas.microsoft.com/office/drawing/2014/main" id="{B5C6BAC5-1410-4391-B9AD-59FD7C2077F3}"/>
              </a:ext>
            </a:extLst>
          </p:cNvPr>
          <p:cNvGrpSpPr/>
          <p:nvPr/>
        </p:nvGrpSpPr>
        <p:grpSpPr>
          <a:xfrm rot="10800000">
            <a:off x="10058767" y="5019784"/>
            <a:ext cx="283321" cy="222022"/>
            <a:chOff x="2177453" y="1762562"/>
            <a:chExt cx="289475" cy="222022"/>
          </a:xfrm>
          <a:solidFill>
            <a:srgbClr val="DADBD0"/>
          </a:solidFill>
        </p:grpSpPr>
        <p:sp>
          <p:nvSpPr>
            <p:cNvPr id="18" name="Flowchart: Manual Input 17">
              <a:extLst>
                <a:ext uri="{FF2B5EF4-FFF2-40B4-BE49-F238E27FC236}">
                  <a16:creationId xmlns="" xmlns:a16="http://schemas.microsoft.com/office/drawing/2014/main" id="{099F4969-CB65-4975-A059-B559F13F60CB}"/>
                </a:ext>
              </a:extLst>
            </p:cNvPr>
            <p:cNvSpPr/>
            <p:nvPr/>
          </p:nvSpPr>
          <p:spPr>
            <a:xfrm rot="10800000" flipH="1">
              <a:off x="2177453" y="1762562"/>
              <a:ext cx="111858" cy="222022"/>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Flowchart: Manual Input 21">
              <a:extLst>
                <a:ext uri="{FF2B5EF4-FFF2-40B4-BE49-F238E27FC236}">
                  <a16:creationId xmlns="" xmlns:a16="http://schemas.microsoft.com/office/drawing/2014/main" id="{3B020FA6-7C87-4AF7-84EA-A0403D7B8E36}"/>
                </a:ext>
              </a:extLst>
            </p:cNvPr>
            <p:cNvSpPr/>
            <p:nvPr/>
          </p:nvSpPr>
          <p:spPr>
            <a:xfrm rot="10800000" flipH="1">
              <a:off x="2355070" y="1762562"/>
              <a:ext cx="111858" cy="222022"/>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3" name="Rectangle 2">
            <a:extLst>
              <a:ext uri="{FF2B5EF4-FFF2-40B4-BE49-F238E27FC236}">
                <a16:creationId xmlns="" xmlns:a16="http://schemas.microsoft.com/office/drawing/2014/main" id="{B73DC165-1BD6-4396-B3B2-94F5C18E6D04}"/>
              </a:ext>
            </a:extLst>
          </p:cNvPr>
          <p:cNvSpPr/>
          <p:nvPr/>
        </p:nvSpPr>
        <p:spPr>
          <a:xfrm>
            <a:off x="5611810" y="3506129"/>
            <a:ext cx="4953927" cy="2830648"/>
          </a:xfrm>
          <a:prstGeom prst="rect">
            <a:avLst/>
          </a:prstGeom>
          <a:solidFill>
            <a:srgbClr val="464D1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AFD9DF31-5BE4-405E-8B9B-DD3B024B31AB}"/>
              </a:ext>
            </a:extLst>
          </p:cNvPr>
          <p:cNvSpPr/>
          <p:nvPr/>
        </p:nvSpPr>
        <p:spPr>
          <a:xfrm>
            <a:off x="5823165" y="4318476"/>
            <a:ext cx="4474801" cy="923330"/>
          </a:xfrm>
          <a:prstGeom prst="rect">
            <a:avLst/>
          </a:prstGeom>
        </p:spPr>
        <p:txBody>
          <a:bodyPr>
            <a:spAutoFit/>
          </a:bodyPr>
          <a:lstStyle/>
          <a:p>
            <a:pPr algn="ctr"/>
            <a:r>
              <a:rPr lang="lv-LV" dirty="0">
                <a:solidFill>
                  <a:prstClr val="black"/>
                </a:solidFill>
                <a:latin typeface="Arial" panose="020B0604020202020204" pitchFamily="34" charset="0"/>
                <a:ea typeface="Calibri" panose="020F0502020204030204" pitchFamily="34" charset="0"/>
                <a:cs typeface="Arial" panose="020B0604020202020204" pitchFamily="34" charset="0"/>
              </a:rPr>
              <a:t>Labs stratēģis nav tas, kurš 100 kaujās izcīna 100 uzvaras, bet gan tāds, kurš bez kara sasniedz savus stratēģiskos mērķus.</a:t>
            </a:r>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 xmlns:a16="http://schemas.microsoft.com/office/drawing/2014/main" id="{8E0BE1DF-FCBE-4DE2-BF22-683128AC8E03}"/>
              </a:ext>
            </a:extLst>
          </p:cNvPr>
          <p:cNvSpPr/>
          <p:nvPr/>
        </p:nvSpPr>
        <p:spPr>
          <a:xfrm>
            <a:off x="1654825" y="2656651"/>
            <a:ext cx="8764332" cy="769441"/>
          </a:xfrm>
          <a:prstGeom prst="rect">
            <a:avLst/>
          </a:prstGeom>
        </p:spPr>
        <p:txBody>
          <a:bodyPr wrap="square">
            <a:spAutoFit/>
          </a:bodyPr>
          <a:lstStyle/>
          <a:p>
            <a:pPr algn="just" defTabSz="914400">
              <a:defRPr/>
            </a:pPr>
            <a:r>
              <a:rPr lang="lv-LV" sz="1600" dirty="0">
                <a:solidFill>
                  <a:prstClr val="black"/>
                </a:solidFill>
                <a:latin typeface="Arial" panose="020B0604020202020204" pitchFamily="34" charset="0"/>
                <a:ea typeface="Calibri" panose="020F0502020204030204" pitchFamily="34" charset="0"/>
                <a:cs typeface="Arial" panose="020B0604020202020204" pitchFamily="34" charset="0"/>
              </a:rPr>
              <a:t>Demokrātiskas valstis militāro varas instrumentu izmanto galējās nepieciešamības gadījumā, uzsvaru liekot uz diplomātiju, informāciju un ekonomiskiem rīkiem.</a:t>
            </a:r>
          </a:p>
          <a:p>
            <a:pPr algn="just" defTabSz="914400">
              <a:defRP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7994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10154316" y="6504833"/>
            <a:ext cx="304800" cy="304800"/>
          </a:xfrm>
        </p:spPr>
        <p:txBody>
          <a:bodyPr/>
          <a:lstStyle/>
          <a:p>
            <a:fld id="{1B118FC1-F406-CE4C-8AD1-B038EC1C5989}" type="slidenum">
              <a:rPr lang="en-US"/>
              <a:pPr/>
              <a:t>7</a:t>
            </a:fld>
            <a:endParaRPr lang="en-US" dirty="0"/>
          </a:p>
        </p:txBody>
      </p:sp>
      <p:sp>
        <p:nvSpPr>
          <p:cNvPr id="2" name="Rectangle 1">
            <a:extLst>
              <a:ext uri="{FF2B5EF4-FFF2-40B4-BE49-F238E27FC236}">
                <a16:creationId xmlns="" xmlns:a16="http://schemas.microsoft.com/office/drawing/2014/main" id="{FA5095A1-68A9-42FA-A1B5-48241B56CFCC}"/>
              </a:ext>
            </a:extLst>
          </p:cNvPr>
          <p:cNvSpPr/>
          <p:nvPr/>
        </p:nvSpPr>
        <p:spPr>
          <a:xfrm>
            <a:off x="3738297" y="341300"/>
            <a:ext cx="6776935" cy="369332"/>
          </a:xfrm>
          <a:prstGeom prst="rect">
            <a:avLst/>
          </a:prstGeom>
        </p:spPr>
        <p:txBody>
          <a:bodyPr wrap="square">
            <a:spAutoFit/>
          </a:bodyPr>
          <a:lstStyle/>
          <a:p>
            <a:pPr algn="r" defTabSz="914400">
              <a:defRPr/>
            </a:pPr>
            <a:r>
              <a:rPr lang="lv-LV" b="1" dirty="0">
                <a:solidFill>
                  <a:prstClr val="black"/>
                </a:solidFill>
                <a:latin typeface="Arial" panose="020B0604020202020204" pitchFamily="34" charset="0"/>
                <a:ea typeface="Calibri" panose="020F0502020204030204" pitchFamily="34" charset="0"/>
                <a:cs typeface="Arial" panose="020B0604020202020204" pitchFamily="34" charset="0"/>
              </a:rPr>
              <a:t>Kas ir karš jeb kas nepieciešams, lai uzvarētu kautiņā?</a:t>
            </a: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pic>
        <p:nvPicPr>
          <p:cNvPr id="19" name="Picture 2" descr="Rambo III - Catalogue - Rialto Pictures">
            <a:extLst>
              <a:ext uri="{FF2B5EF4-FFF2-40B4-BE49-F238E27FC236}">
                <a16:creationId xmlns="" xmlns:a16="http://schemas.microsoft.com/office/drawing/2014/main" id="{8529E911-17F3-4FC0-A62B-F574A70696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3260" y="1972278"/>
            <a:ext cx="2107816" cy="12701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Boxing: Usyk: I fought in Russia as a Ukrainian, so Fury is lying | Marca">
            <a:extLst>
              <a:ext uri="{FF2B5EF4-FFF2-40B4-BE49-F238E27FC236}">
                <a16:creationId xmlns="" xmlns:a16="http://schemas.microsoft.com/office/drawing/2014/main" id="{6D9670E7-66D5-473A-A2F7-690A0675F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621" y="1972774"/>
            <a:ext cx="1750108" cy="12708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Vai tu esi tik gudrs kā einšteins? - Spoki">
            <a:extLst>
              <a:ext uri="{FF2B5EF4-FFF2-40B4-BE49-F238E27FC236}">
                <a16:creationId xmlns="" xmlns:a16="http://schemas.microsoft.com/office/drawing/2014/main" id="{FCB1D93D-4711-40E2-B5F9-62A5974F9B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8296" y="4582309"/>
            <a:ext cx="1572531" cy="1403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Klitschko Brothers | 11 years of domination - YouTube">
            <a:extLst>
              <a:ext uri="{FF2B5EF4-FFF2-40B4-BE49-F238E27FC236}">
                <a16:creationId xmlns="" xmlns:a16="http://schemas.microsoft.com/office/drawing/2014/main" id="{73801BC1-B344-457D-BAB1-43CDD8A131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1264" y="1972571"/>
            <a:ext cx="1675964" cy="12701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3×3 basketbola izlases piektais spēlētājs Strēlnieks: Fināla sākumā bija  redzams nogurums, taču nostrādāja gribasspēks | Sportazinas.com">
            <a:extLst>
              <a:ext uri="{FF2B5EF4-FFF2-40B4-BE49-F238E27FC236}">
                <a16:creationId xmlns="" xmlns:a16="http://schemas.microsoft.com/office/drawing/2014/main" id="{B7620C08-17D9-4F30-BE06-37BB94EEB3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4930" y="4574751"/>
            <a:ext cx="1860678" cy="14105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 xmlns:a16="http://schemas.microsoft.com/office/drawing/2014/main" id="{85A96AE6-FE22-4481-9EDE-870F48F56599}"/>
              </a:ext>
            </a:extLst>
          </p:cNvPr>
          <p:cNvSpPr/>
          <p:nvPr/>
        </p:nvSpPr>
        <p:spPr>
          <a:xfrm>
            <a:off x="2397964" y="3249176"/>
            <a:ext cx="2432762" cy="738664"/>
          </a:xfrm>
          <a:prstGeom prst="rect">
            <a:avLst/>
          </a:prstGeom>
        </p:spPr>
        <p:txBody>
          <a:bodyPr wrap="square">
            <a:spAutoFit/>
          </a:bodyPr>
          <a:lstStyle/>
          <a:p>
            <a:r>
              <a:rPr lang="lv-LV" sz="1400" b="1" dirty="0">
                <a:solidFill>
                  <a:prstClr val="black"/>
                </a:solidFill>
                <a:latin typeface="Arial" panose="020B0604020202020204" pitchFamily="34" charset="0"/>
                <a:ea typeface="Calibri" panose="020F0502020204030204" pitchFamily="34" charset="0"/>
                <a:cs typeface="Arial" panose="020B0604020202020204" pitchFamily="34" charset="0"/>
              </a:rPr>
              <a:t>Muskuļiem</a:t>
            </a:r>
            <a:r>
              <a:rPr lang="lv-LV" sz="1400" dirty="0">
                <a:solidFill>
                  <a:prstClr val="black"/>
                </a:solidFill>
                <a:latin typeface="Arial" panose="020B0604020202020204" pitchFamily="34" charset="0"/>
                <a:ea typeface="Calibri" panose="020F0502020204030204" pitchFamily="34" charset="0"/>
                <a:cs typeface="Arial" panose="020B0604020202020204" pitchFamily="34" charset="0"/>
              </a:rPr>
              <a:t>, lai pēc iespējas vairāk varētu nodarīt pāri savam pretiniekam. </a:t>
            </a:r>
            <a:endParaRPr lang="lv-LV" sz="14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 xmlns:a16="http://schemas.microsoft.com/office/drawing/2014/main" id="{DA96A362-8624-4F0C-9469-BAB6FF67AE15}"/>
              </a:ext>
            </a:extLst>
          </p:cNvPr>
          <p:cNvSpPr/>
          <p:nvPr/>
        </p:nvSpPr>
        <p:spPr>
          <a:xfrm>
            <a:off x="5426729" y="3296623"/>
            <a:ext cx="2327950" cy="954107"/>
          </a:xfrm>
          <a:prstGeom prst="rect">
            <a:avLst/>
          </a:prstGeom>
        </p:spPr>
        <p:txBody>
          <a:bodyPr wrap="square">
            <a:spAutoFit/>
          </a:bodyPr>
          <a:lstStyle/>
          <a:p>
            <a:pPr lvl="0">
              <a:defRPr/>
            </a:pPr>
            <a:r>
              <a:rPr lang="lv-LV" sz="1400" b="1" dirty="0">
                <a:solidFill>
                  <a:prstClr val="black"/>
                </a:solidFill>
                <a:latin typeface="Arial" panose="020B0604020202020204" pitchFamily="34" charset="0"/>
                <a:ea typeface="Calibri" panose="020F0502020204030204" pitchFamily="34" charset="0"/>
                <a:cs typeface="Arial" panose="020B0604020202020204" pitchFamily="34" charset="0"/>
              </a:rPr>
              <a:t>Iemaņām -</a:t>
            </a:r>
            <a:r>
              <a:rPr lang="lv-LV" sz="1400" dirty="0">
                <a:solidFill>
                  <a:prstClr val="black"/>
                </a:solidFill>
                <a:latin typeface="Arial" panose="020B0604020202020204" pitchFamily="34" charset="0"/>
                <a:ea typeface="Calibri" panose="020F0502020204030204" pitchFamily="34" charset="0"/>
                <a:cs typeface="Arial" panose="020B0604020202020204" pitchFamily="34" charset="0"/>
              </a:rPr>
              <a:t> jaunieši, kuri trenējas cīņu sporta veidos gūs lielākus panākumus kautiņā. </a:t>
            </a:r>
          </a:p>
        </p:txBody>
      </p:sp>
      <p:sp>
        <p:nvSpPr>
          <p:cNvPr id="28" name="Rectangle 27">
            <a:extLst>
              <a:ext uri="{FF2B5EF4-FFF2-40B4-BE49-F238E27FC236}">
                <a16:creationId xmlns="" xmlns:a16="http://schemas.microsoft.com/office/drawing/2014/main" id="{0BD83C81-570C-47F4-8430-008CED055988}"/>
              </a:ext>
            </a:extLst>
          </p:cNvPr>
          <p:cNvSpPr/>
          <p:nvPr/>
        </p:nvSpPr>
        <p:spPr>
          <a:xfrm>
            <a:off x="3616376" y="6055035"/>
            <a:ext cx="2010175" cy="523220"/>
          </a:xfrm>
          <a:prstGeom prst="rect">
            <a:avLst/>
          </a:prstGeom>
        </p:spPr>
        <p:txBody>
          <a:bodyPr wrap="square">
            <a:spAutoFit/>
          </a:bodyPr>
          <a:lstStyle/>
          <a:p>
            <a:r>
              <a:rPr lang="lv-LV" sz="1400" b="1" dirty="0">
                <a:solidFill>
                  <a:prstClr val="black"/>
                </a:solidFill>
                <a:latin typeface="Arial" panose="020B0604020202020204" pitchFamily="34" charset="0"/>
                <a:ea typeface="Calibri" panose="020F0502020204030204" pitchFamily="34" charset="0"/>
                <a:cs typeface="Arial" panose="020B0604020202020204" pitchFamily="34" charset="0"/>
              </a:rPr>
              <a:t>Gudrībai</a:t>
            </a:r>
            <a:r>
              <a:rPr lang="lv-LV" sz="1400" dirty="0">
                <a:solidFill>
                  <a:prstClr val="black"/>
                </a:solidFill>
                <a:latin typeface="Arial" panose="020B0604020202020204" pitchFamily="34" charset="0"/>
                <a:ea typeface="Calibri" panose="020F0502020204030204" pitchFamily="34" charset="0"/>
                <a:cs typeface="Arial" panose="020B0604020202020204" pitchFamily="34" charset="0"/>
              </a:rPr>
              <a:t> - jāizmanto dotās priekšrocības. </a:t>
            </a:r>
            <a:endParaRPr lang="lv-LV" sz="140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 xmlns:a16="http://schemas.microsoft.com/office/drawing/2014/main" id="{05C6DAB4-4F8A-4CD3-BC0E-46643D9547E6}"/>
              </a:ext>
            </a:extLst>
          </p:cNvPr>
          <p:cNvSpPr/>
          <p:nvPr/>
        </p:nvSpPr>
        <p:spPr>
          <a:xfrm>
            <a:off x="8164880" y="3313063"/>
            <a:ext cx="1989436" cy="738664"/>
          </a:xfrm>
          <a:prstGeom prst="rect">
            <a:avLst/>
          </a:prstGeom>
        </p:spPr>
        <p:txBody>
          <a:bodyPr wrap="square">
            <a:spAutoFit/>
          </a:bodyPr>
          <a:lstStyle/>
          <a:p>
            <a:r>
              <a:rPr lang="lv-LV" sz="1400" b="1" dirty="0">
                <a:solidFill>
                  <a:prstClr val="black"/>
                </a:solidFill>
                <a:latin typeface="Arial" panose="020B0604020202020204" pitchFamily="34" charset="0"/>
                <a:ea typeface="Calibri" panose="020F0502020204030204" pitchFamily="34" charset="0"/>
                <a:cs typeface="Arial" panose="020B0604020202020204" pitchFamily="34" charset="0"/>
              </a:rPr>
              <a:t>Stipriem draugiem</a:t>
            </a:r>
            <a:r>
              <a:rPr lang="lv-LV" sz="1400" dirty="0">
                <a:solidFill>
                  <a:prstClr val="black"/>
                </a:solidFill>
                <a:latin typeface="Arial" panose="020B0604020202020204" pitchFamily="34" charset="0"/>
                <a:ea typeface="Calibri" panose="020F0502020204030204" pitchFamily="34" charset="0"/>
                <a:cs typeface="Arial" panose="020B0604020202020204" pitchFamily="34" charset="0"/>
              </a:rPr>
              <a:t>, kuri ir gatavi aizstāvēt mani un es viņus.</a:t>
            </a:r>
            <a:endParaRPr lang="lv-LV" sz="14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 xmlns:a16="http://schemas.microsoft.com/office/drawing/2014/main" id="{36F96236-3462-4794-BC09-664957A8F01D}"/>
              </a:ext>
            </a:extLst>
          </p:cNvPr>
          <p:cNvSpPr/>
          <p:nvPr/>
        </p:nvSpPr>
        <p:spPr>
          <a:xfrm>
            <a:off x="6691298" y="6011685"/>
            <a:ext cx="2327949" cy="307777"/>
          </a:xfrm>
          <a:prstGeom prst="rect">
            <a:avLst/>
          </a:prstGeom>
        </p:spPr>
        <p:txBody>
          <a:bodyPr wrap="square">
            <a:spAutoFit/>
          </a:bodyPr>
          <a:lstStyle/>
          <a:p>
            <a:r>
              <a:rPr lang="lv-LV" sz="1400" b="1" dirty="0">
                <a:solidFill>
                  <a:prstClr val="black"/>
                </a:solidFill>
                <a:latin typeface="Arial" panose="020B0604020202020204" pitchFamily="34" charset="0"/>
                <a:ea typeface="Calibri" panose="020F0502020204030204" pitchFamily="34" charset="0"/>
                <a:cs typeface="Arial" panose="020B0604020202020204" pitchFamily="34" charset="0"/>
              </a:rPr>
              <a:t>Gribasspēkam uzvarēt!!!</a:t>
            </a:r>
            <a:endParaRPr lang="lv-LV"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117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E9A74DC1-F6AF-4963-B7BA-F368E82243AC}"/>
              </a:ext>
            </a:extLst>
          </p:cNvPr>
          <p:cNvSpPr/>
          <p:nvPr/>
        </p:nvSpPr>
        <p:spPr>
          <a:xfrm>
            <a:off x="4483100" y="893751"/>
            <a:ext cx="6184899" cy="518359"/>
          </a:xfrm>
          <a:prstGeom prst="rect">
            <a:avLst/>
          </a:prstGeom>
          <a:solidFill>
            <a:srgbClr val="DAD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 xmlns:a16="http://schemas.microsoft.com/office/drawing/2014/main" id="{25526B7A-7052-4BEB-88F3-DF50AC76A1CE}"/>
              </a:ext>
            </a:extLst>
          </p:cNvPr>
          <p:cNvGrpSpPr/>
          <p:nvPr/>
        </p:nvGrpSpPr>
        <p:grpSpPr>
          <a:xfrm>
            <a:off x="3487180" y="5761053"/>
            <a:ext cx="283321" cy="222022"/>
            <a:chOff x="2177453" y="1762562"/>
            <a:chExt cx="289475" cy="222022"/>
          </a:xfrm>
          <a:solidFill>
            <a:srgbClr val="DADBD0"/>
          </a:solidFill>
        </p:grpSpPr>
        <p:sp>
          <p:nvSpPr>
            <p:cNvPr id="43" name="Flowchart: Manual Input 42">
              <a:extLst>
                <a:ext uri="{FF2B5EF4-FFF2-40B4-BE49-F238E27FC236}">
                  <a16:creationId xmlns="" xmlns:a16="http://schemas.microsoft.com/office/drawing/2014/main" id="{DAD04100-211E-4F71-8AFE-9E6ACAB7EDEE}"/>
                </a:ext>
              </a:extLst>
            </p:cNvPr>
            <p:cNvSpPr/>
            <p:nvPr/>
          </p:nvSpPr>
          <p:spPr>
            <a:xfrm rot="10800000" flipH="1">
              <a:off x="2177453" y="1762562"/>
              <a:ext cx="111858" cy="222022"/>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4" name="Flowchart: Manual Input 43">
              <a:extLst>
                <a:ext uri="{FF2B5EF4-FFF2-40B4-BE49-F238E27FC236}">
                  <a16:creationId xmlns="" xmlns:a16="http://schemas.microsoft.com/office/drawing/2014/main" id="{EBAB6C51-D3D9-4251-8FEA-6AB33647F79B}"/>
                </a:ext>
              </a:extLst>
            </p:cNvPr>
            <p:cNvSpPr/>
            <p:nvPr/>
          </p:nvSpPr>
          <p:spPr>
            <a:xfrm rot="10800000" flipH="1">
              <a:off x="2355070" y="1762562"/>
              <a:ext cx="111858" cy="222022"/>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nvGrpSpPr>
          <p:cNvPr id="39" name="Group 38">
            <a:extLst>
              <a:ext uri="{FF2B5EF4-FFF2-40B4-BE49-F238E27FC236}">
                <a16:creationId xmlns="" xmlns:a16="http://schemas.microsoft.com/office/drawing/2014/main" id="{2018A2A3-69B9-40ED-B63F-6D8E046135DA}"/>
              </a:ext>
            </a:extLst>
          </p:cNvPr>
          <p:cNvGrpSpPr/>
          <p:nvPr/>
        </p:nvGrpSpPr>
        <p:grpSpPr>
          <a:xfrm rot="10800000">
            <a:off x="8608135" y="5983075"/>
            <a:ext cx="283321" cy="222022"/>
            <a:chOff x="2177453" y="1762562"/>
            <a:chExt cx="289475" cy="222022"/>
          </a:xfrm>
          <a:solidFill>
            <a:srgbClr val="DADBD0"/>
          </a:solidFill>
        </p:grpSpPr>
        <p:sp>
          <p:nvSpPr>
            <p:cNvPr id="40" name="Flowchart: Manual Input 39">
              <a:extLst>
                <a:ext uri="{FF2B5EF4-FFF2-40B4-BE49-F238E27FC236}">
                  <a16:creationId xmlns="" xmlns:a16="http://schemas.microsoft.com/office/drawing/2014/main" id="{54C79987-5334-4AA8-ADF6-343872D114E4}"/>
                </a:ext>
              </a:extLst>
            </p:cNvPr>
            <p:cNvSpPr/>
            <p:nvPr/>
          </p:nvSpPr>
          <p:spPr>
            <a:xfrm rot="10800000" flipH="1">
              <a:off x="2177453" y="1762562"/>
              <a:ext cx="111858" cy="222022"/>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1" name="Flowchart: Manual Input 40">
              <a:extLst>
                <a:ext uri="{FF2B5EF4-FFF2-40B4-BE49-F238E27FC236}">
                  <a16:creationId xmlns="" xmlns:a16="http://schemas.microsoft.com/office/drawing/2014/main" id="{78D3999A-DB28-4201-932A-9BF59188F462}"/>
                </a:ext>
              </a:extLst>
            </p:cNvPr>
            <p:cNvSpPr/>
            <p:nvPr/>
          </p:nvSpPr>
          <p:spPr>
            <a:xfrm rot="10800000" flipH="1">
              <a:off x="2355070" y="1762562"/>
              <a:ext cx="111858" cy="222022"/>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36" name="Rectangle: Rounded Corners 35">
            <a:extLst>
              <a:ext uri="{FF2B5EF4-FFF2-40B4-BE49-F238E27FC236}">
                <a16:creationId xmlns="" xmlns:a16="http://schemas.microsoft.com/office/drawing/2014/main" id="{D792E61B-6A09-4EF6-B9D0-A88E7FDF43B1}"/>
              </a:ext>
            </a:extLst>
          </p:cNvPr>
          <p:cNvSpPr/>
          <p:nvPr/>
        </p:nvSpPr>
        <p:spPr>
          <a:xfrm>
            <a:off x="2457085" y="1948635"/>
            <a:ext cx="329748" cy="329748"/>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6" name="Slide Number Placeholder 5"/>
          <p:cNvSpPr>
            <a:spLocks noGrp="1"/>
          </p:cNvSpPr>
          <p:nvPr>
            <p:ph type="sldNum" sz="quarter" idx="13"/>
          </p:nvPr>
        </p:nvSpPr>
        <p:spPr>
          <a:xfrm>
            <a:off x="10154316" y="6504833"/>
            <a:ext cx="304800" cy="304800"/>
          </a:xfrm>
        </p:spPr>
        <p:txBody>
          <a:bodyPr/>
          <a:lstStyle/>
          <a:p>
            <a:fld id="{1B118FC1-F406-CE4C-8AD1-B038EC1C5989}" type="slidenum">
              <a:rPr lang="en-US"/>
              <a:pPr/>
              <a:t>8</a:t>
            </a:fld>
            <a:endParaRPr lang="en-US" dirty="0"/>
          </a:p>
        </p:txBody>
      </p:sp>
      <p:sp>
        <p:nvSpPr>
          <p:cNvPr id="2" name="Rectangle 1">
            <a:extLst>
              <a:ext uri="{FF2B5EF4-FFF2-40B4-BE49-F238E27FC236}">
                <a16:creationId xmlns="" xmlns:a16="http://schemas.microsoft.com/office/drawing/2014/main" id="{FA5095A1-68A9-42FA-A1B5-48241B56CFCC}"/>
              </a:ext>
            </a:extLst>
          </p:cNvPr>
          <p:cNvSpPr/>
          <p:nvPr/>
        </p:nvSpPr>
        <p:spPr>
          <a:xfrm>
            <a:off x="3738297" y="341300"/>
            <a:ext cx="6776935" cy="369332"/>
          </a:xfrm>
          <a:prstGeom prst="rect">
            <a:avLst/>
          </a:prstGeom>
        </p:spPr>
        <p:txBody>
          <a:bodyPr wrap="square">
            <a:spAutoFit/>
          </a:bodyPr>
          <a:lstStyle/>
          <a:p>
            <a:pPr algn="r" defTabSz="914400">
              <a:defRPr/>
            </a:pPr>
            <a:r>
              <a:rPr lang="lv-LV" b="1" dirty="0">
                <a:solidFill>
                  <a:prstClr val="black"/>
                </a:solidFill>
                <a:latin typeface="Arial" panose="020B0604020202020204" pitchFamily="34" charset="0"/>
                <a:ea typeface="Calibri" panose="020F0502020204030204" pitchFamily="34" charset="0"/>
                <a:cs typeface="Arial" panose="020B0604020202020204" pitchFamily="34" charset="0"/>
              </a:rPr>
              <a:t>Kas ir karš?</a:t>
            </a: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sp>
        <p:nvSpPr>
          <p:cNvPr id="3" name="Rectangle 2">
            <a:extLst>
              <a:ext uri="{FF2B5EF4-FFF2-40B4-BE49-F238E27FC236}">
                <a16:creationId xmlns="" xmlns:a16="http://schemas.microsoft.com/office/drawing/2014/main" id="{346FAA5B-0C12-4DE4-9A2B-274FD612AEC1}"/>
              </a:ext>
            </a:extLst>
          </p:cNvPr>
          <p:cNvSpPr/>
          <p:nvPr/>
        </p:nvSpPr>
        <p:spPr>
          <a:xfrm>
            <a:off x="2803104" y="1863590"/>
            <a:ext cx="7873550" cy="3416320"/>
          </a:xfrm>
          <a:prstGeom prst="rect">
            <a:avLst/>
          </a:prstGeom>
        </p:spPr>
        <p:txBody>
          <a:bodyPr wrap="square">
            <a:spAutoFit/>
          </a:bodyPr>
          <a:lstStyle/>
          <a:p>
            <a:pPr algn="just" defTabSz="914400">
              <a:lnSpc>
                <a:spcPct val="150000"/>
              </a:lnSpc>
              <a:defRPr/>
            </a:pPr>
            <a:r>
              <a:rPr lang="lv-LV" sz="1600" dirty="0">
                <a:solidFill>
                  <a:prstClr val="black"/>
                </a:solidFill>
                <a:latin typeface="Arial" panose="020B0604020202020204" pitchFamily="34" charset="0"/>
                <a:ea typeface="Calibri" panose="020F0502020204030204" pitchFamily="34" charset="0"/>
                <a:cs typeface="Arial" panose="020B0604020202020204" pitchFamily="34" charset="0"/>
              </a:rPr>
              <a:t>Muskuļi = bruņotajiem spēkiem un tehnikai, lai varētu uzvarēt karā. </a:t>
            </a:r>
          </a:p>
          <a:p>
            <a:pPr algn="just" defTabSz="914400">
              <a:lnSpc>
                <a:spcPct val="150000"/>
              </a:lnSpc>
              <a:defRPr/>
            </a:pPr>
            <a:r>
              <a:rPr lang="lv-LV" sz="1600" dirty="0">
                <a:solidFill>
                  <a:prstClr val="black"/>
                </a:solidFill>
                <a:latin typeface="Arial" panose="020B0604020202020204" pitchFamily="34" charset="0"/>
                <a:ea typeface="Calibri" panose="020F0502020204030204" pitchFamily="34" charset="0"/>
                <a:cs typeface="Arial" panose="020B0604020202020204" pitchFamily="34" charset="0"/>
              </a:rPr>
              <a:t>Iemaņas = militārā apmācība. Nav svarīgi, ka Tev ir jaunākais tanks, ja Tu nemāki ar to apieties. </a:t>
            </a:r>
          </a:p>
          <a:p>
            <a:pPr algn="just" defTabSz="914400">
              <a:lnSpc>
                <a:spcPct val="150000"/>
              </a:lnSpc>
              <a:defRPr/>
            </a:pPr>
            <a:r>
              <a:rPr lang="lv-LV" sz="1600" dirty="0">
                <a:solidFill>
                  <a:prstClr val="black"/>
                </a:solidFill>
                <a:latin typeface="Arial" panose="020B0604020202020204" pitchFamily="34" charset="0"/>
                <a:ea typeface="Calibri" panose="020F0502020204030204" pitchFamily="34" charset="0"/>
                <a:cs typeface="Arial" panose="020B0604020202020204" pitchFamily="34" charset="0"/>
              </a:rPr>
              <a:t>Gudrība = bruņoto spēku kontekstā tas nozīmē, ka jāpieņem lēmumi ātrāk un jārada pretiniekam tik daudz sarežģījumu, ka viņš nespēj koncentrēt un sinhronizēt savas darbības pret mums. </a:t>
            </a:r>
          </a:p>
          <a:p>
            <a:pPr algn="just" defTabSz="914400">
              <a:lnSpc>
                <a:spcPct val="150000"/>
              </a:lnSpc>
              <a:defRPr/>
            </a:pPr>
            <a:r>
              <a:rPr lang="lv-LV" sz="1600" dirty="0">
                <a:solidFill>
                  <a:prstClr val="black"/>
                </a:solidFill>
                <a:latin typeface="Arial" panose="020B0604020202020204" pitchFamily="34" charset="0"/>
                <a:ea typeface="Calibri" panose="020F0502020204030204" pitchFamily="34" charset="0"/>
                <a:cs typeface="Arial" panose="020B0604020202020204" pitchFamily="34" charset="0"/>
              </a:rPr>
              <a:t>Stipri draugi = Latvija ir pasaulē spēcīgākās militārās alianses – NATO, sastāvdaļa.</a:t>
            </a:r>
          </a:p>
          <a:p>
            <a:pPr algn="just" defTabSz="914400">
              <a:lnSpc>
                <a:spcPct val="150000"/>
              </a:lnSpc>
              <a:defRPr/>
            </a:pPr>
            <a:r>
              <a:rPr lang="lv-LV" sz="1600" dirty="0">
                <a:solidFill>
                  <a:prstClr val="black"/>
                </a:solidFill>
                <a:latin typeface="Arial" panose="020B0604020202020204" pitchFamily="34" charset="0"/>
                <a:ea typeface="Calibri" panose="020F0502020204030204" pitchFamily="34" charset="0"/>
                <a:cs typeface="Arial" panose="020B0604020202020204" pitchFamily="34" charset="0"/>
              </a:rPr>
              <a:t>Gribasspēks = pats svarīgākais kara gadījumā, ka visa sabiedrība ir saliedēta un visās savās darbībās demonstrē pretiniekam, ka cīnīsies līdz pēdējam.</a:t>
            </a:r>
            <a:endParaRPr lang="en-US" sz="1600"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 xmlns:a16="http://schemas.microsoft.com/office/drawing/2014/main" id="{1A786C04-892D-441C-9AF9-76AA9900253B}"/>
              </a:ext>
            </a:extLst>
          </p:cNvPr>
          <p:cNvSpPr/>
          <p:nvPr/>
        </p:nvSpPr>
        <p:spPr>
          <a:xfrm>
            <a:off x="2457085" y="2336418"/>
            <a:ext cx="329748" cy="329748"/>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32" name="TextBox 31">
            <a:extLst>
              <a:ext uri="{FF2B5EF4-FFF2-40B4-BE49-F238E27FC236}">
                <a16:creationId xmlns="" xmlns:a16="http://schemas.microsoft.com/office/drawing/2014/main" id="{C4C9F707-E326-4906-874C-9A7E244824E8}"/>
              </a:ext>
            </a:extLst>
          </p:cNvPr>
          <p:cNvSpPr txBox="1"/>
          <p:nvPr/>
        </p:nvSpPr>
        <p:spPr>
          <a:xfrm>
            <a:off x="2497216" y="1924551"/>
            <a:ext cx="242542" cy="369332"/>
          </a:xfrm>
          <a:prstGeom prst="rect">
            <a:avLst/>
          </a:prstGeom>
          <a:noFill/>
        </p:spPr>
        <p:txBody>
          <a:bodyPr wrap="square" rtlCol="0">
            <a:spAutoFit/>
          </a:bodyPr>
          <a:lstStyle/>
          <a:p>
            <a:pPr algn="ctr"/>
            <a:r>
              <a:rPr lang="lv-LV" dirty="0">
                <a:solidFill>
                  <a:schemeClr val="bg1">
                    <a:lumMod val="95000"/>
                  </a:schemeClr>
                </a:solidFill>
                <a:latin typeface="Arial" panose="020B0604020202020204" pitchFamily="34" charset="0"/>
                <a:cs typeface="Arial" panose="020B0604020202020204" pitchFamily="34" charset="0"/>
              </a:rPr>
              <a:t>1</a:t>
            </a:r>
          </a:p>
        </p:txBody>
      </p:sp>
      <p:sp>
        <p:nvSpPr>
          <p:cNvPr id="33" name="TextBox 32">
            <a:extLst>
              <a:ext uri="{FF2B5EF4-FFF2-40B4-BE49-F238E27FC236}">
                <a16:creationId xmlns="" xmlns:a16="http://schemas.microsoft.com/office/drawing/2014/main" id="{DD307BA6-8605-4C06-B249-6D343155CCC3}"/>
              </a:ext>
            </a:extLst>
          </p:cNvPr>
          <p:cNvSpPr txBox="1"/>
          <p:nvPr/>
        </p:nvSpPr>
        <p:spPr>
          <a:xfrm>
            <a:off x="2501662" y="2306482"/>
            <a:ext cx="242542" cy="369332"/>
          </a:xfrm>
          <a:prstGeom prst="rect">
            <a:avLst/>
          </a:prstGeom>
          <a:noFill/>
        </p:spPr>
        <p:txBody>
          <a:bodyPr wrap="square" rtlCol="0">
            <a:spAutoFit/>
          </a:bodyPr>
          <a:lstStyle/>
          <a:p>
            <a:pPr algn="ctr"/>
            <a:r>
              <a:rPr lang="lv-LV" dirty="0">
                <a:solidFill>
                  <a:schemeClr val="bg1">
                    <a:lumMod val="95000"/>
                  </a:schemeClr>
                </a:solidFill>
                <a:latin typeface="Arial" panose="020B0604020202020204" pitchFamily="34" charset="0"/>
                <a:cs typeface="Arial" panose="020B0604020202020204" pitchFamily="34" charset="0"/>
              </a:rPr>
              <a:t>2</a:t>
            </a:r>
          </a:p>
        </p:txBody>
      </p:sp>
      <p:grpSp>
        <p:nvGrpSpPr>
          <p:cNvPr id="7" name="Group 6">
            <a:extLst>
              <a:ext uri="{FF2B5EF4-FFF2-40B4-BE49-F238E27FC236}">
                <a16:creationId xmlns="" xmlns:a16="http://schemas.microsoft.com/office/drawing/2014/main" id="{8D1544E8-E81F-4876-8FAE-A7F4DF916AC7}"/>
              </a:ext>
            </a:extLst>
          </p:cNvPr>
          <p:cNvGrpSpPr/>
          <p:nvPr/>
        </p:nvGrpSpPr>
        <p:grpSpPr>
          <a:xfrm>
            <a:off x="2463674" y="3034113"/>
            <a:ext cx="329748" cy="369332"/>
            <a:chOff x="939674" y="2703913"/>
            <a:chExt cx="329748" cy="369332"/>
          </a:xfrm>
        </p:grpSpPr>
        <p:sp>
          <p:nvSpPr>
            <p:cNvPr id="22" name="Rectangle: Rounded Corners 21">
              <a:extLst>
                <a:ext uri="{FF2B5EF4-FFF2-40B4-BE49-F238E27FC236}">
                  <a16:creationId xmlns="" xmlns:a16="http://schemas.microsoft.com/office/drawing/2014/main" id="{E7E5B45E-695D-4516-AAD4-DEC77F130F12}"/>
                </a:ext>
              </a:extLst>
            </p:cNvPr>
            <p:cNvSpPr/>
            <p:nvPr/>
          </p:nvSpPr>
          <p:spPr>
            <a:xfrm>
              <a:off x="939674" y="2724505"/>
              <a:ext cx="329748" cy="329748"/>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TextBox 33">
              <a:extLst>
                <a:ext uri="{FF2B5EF4-FFF2-40B4-BE49-F238E27FC236}">
                  <a16:creationId xmlns="" xmlns:a16="http://schemas.microsoft.com/office/drawing/2014/main" id="{BF017160-AC45-41A7-9A15-0913D08B380F}"/>
                </a:ext>
              </a:extLst>
            </p:cNvPr>
            <p:cNvSpPr txBox="1"/>
            <p:nvPr/>
          </p:nvSpPr>
          <p:spPr>
            <a:xfrm>
              <a:off x="983277" y="2703913"/>
              <a:ext cx="242542" cy="369332"/>
            </a:xfrm>
            <a:prstGeom prst="rect">
              <a:avLst/>
            </a:prstGeom>
            <a:noFill/>
          </p:spPr>
          <p:txBody>
            <a:bodyPr wrap="square" rtlCol="0">
              <a:spAutoFit/>
            </a:bodyPr>
            <a:lstStyle/>
            <a:p>
              <a:pPr algn="ctr"/>
              <a:r>
                <a:rPr lang="lv-LV" dirty="0">
                  <a:solidFill>
                    <a:schemeClr val="bg1">
                      <a:lumMod val="95000"/>
                    </a:schemeClr>
                  </a:solidFill>
                  <a:latin typeface="Arial" panose="020B0604020202020204" pitchFamily="34" charset="0"/>
                  <a:cs typeface="Arial" panose="020B0604020202020204" pitchFamily="34" charset="0"/>
                </a:rPr>
                <a:t>3</a:t>
              </a:r>
            </a:p>
          </p:txBody>
        </p:sp>
      </p:grpSp>
      <p:grpSp>
        <p:nvGrpSpPr>
          <p:cNvPr id="13" name="Group 12">
            <a:extLst>
              <a:ext uri="{FF2B5EF4-FFF2-40B4-BE49-F238E27FC236}">
                <a16:creationId xmlns="" xmlns:a16="http://schemas.microsoft.com/office/drawing/2014/main" id="{D34EDD14-FD1F-45A3-8266-18053428283F}"/>
              </a:ext>
            </a:extLst>
          </p:cNvPr>
          <p:cNvGrpSpPr/>
          <p:nvPr/>
        </p:nvGrpSpPr>
        <p:grpSpPr>
          <a:xfrm>
            <a:off x="2460259" y="4125499"/>
            <a:ext cx="329748" cy="369332"/>
            <a:chOff x="936259" y="3782599"/>
            <a:chExt cx="329748" cy="369332"/>
          </a:xfrm>
        </p:grpSpPr>
        <p:sp>
          <p:nvSpPr>
            <p:cNvPr id="31" name="Rectangle: Rounded Corners 30">
              <a:extLst>
                <a:ext uri="{FF2B5EF4-FFF2-40B4-BE49-F238E27FC236}">
                  <a16:creationId xmlns="" xmlns:a16="http://schemas.microsoft.com/office/drawing/2014/main" id="{C672BEC9-F21F-4033-B7E5-FD2A10C49EAC}"/>
                </a:ext>
              </a:extLst>
            </p:cNvPr>
            <p:cNvSpPr/>
            <p:nvPr/>
          </p:nvSpPr>
          <p:spPr>
            <a:xfrm>
              <a:off x="936259" y="3803749"/>
              <a:ext cx="329748" cy="329748"/>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5" name="TextBox 34">
              <a:extLst>
                <a:ext uri="{FF2B5EF4-FFF2-40B4-BE49-F238E27FC236}">
                  <a16:creationId xmlns="" xmlns:a16="http://schemas.microsoft.com/office/drawing/2014/main" id="{049AFB5B-D3A6-4AE0-99D1-68D08260E2C6}"/>
                </a:ext>
              </a:extLst>
            </p:cNvPr>
            <p:cNvSpPr txBox="1"/>
            <p:nvPr/>
          </p:nvSpPr>
          <p:spPr>
            <a:xfrm>
              <a:off x="983277" y="3782599"/>
              <a:ext cx="242542" cy="369332"/>
            </a:xfrm>
            <a:prstGeom prst="rect">
              <a:avLst/>
            </a:prstGeom>
            <a:noFill/>
          </p:spPr>
          <p:txBody>
            <a:bodyPr wrap="square" rtlCol="0">
              <a:spAutoFit/>
            </a:bodyPr>
            <a:lstStyle/>
            <a:p>
              <a:pPr algn="ctr"/>
              <a:r>
                <a:rPr lang="lv-LV" dirty="0">
                  <a:solidFill>
                    <a:schemeClr val="bg1">
                      <a:lumMod val="95000"/>
                    </a:schemeClr>
                  </a:solidFill>
                  <a:latin typeface="Arial" panose="020B0604020202020204" pitchFamily="34" charset="0"/>
                  <a:cs typeface="Arial" panose="020B0604020202020204" pitchFamily="34" charset="0"/>
                </a:rPr>
                <a:t>4</a:t>
              </a:r>
            </a:p>
          </p:txBody>
        </p:sp>
      </p:grpSp>
      <p:grpSp>
        <p:nvGrpSpPr>
          <p:cNvPr id="11" name="Group 10">
            <a:extLst>
              <a:ext uri="{FF2B5EF4-FFF2-40B4-BE49-F238E27FC236}">
                <a16:creationId xmlns="" xmlns:a16="http://schemas.microsoft.com/office/drawing/2014/main" id="{C9538D82-7F2F-47DB-93D5-82B9A87A0C04}"/>
              </a:ext>
            </a:extLst>
          </p:cNvPr>
          <p:cNvGrpSpPr/>
          <p:nvPr/>
        </p:nvGrpSpPr>
        <p:grpSpPr>
          <a:xfrm>
            <a:off x="2461602" y="4484231"/>
            <a:ext cx="329748" cy="369332"/>
            <a:chOff x="937602" y="4173081"/>
            <a:chExt cx="329748" cy="369332"/>
          </a:xfrm>
        </p:grpSpPr>
        <p:sp>
          <p:nvSpPr>
            <p:cNvPr id="37" name="Rectangle: Rounded Corners 36">
              <a:extLst>
                <a:ext uri="{FF2B5EF4-FFF2-40B4-BE49-F238E27FC236}">
                  <a16:creationId xmlns="" xmlns:a16="http://schemas.microsoft.com/office/drawing/2014/main" id="{FF9ECEF4-1426-4BC4-8F5C-1EB669D227DC}"/>
                </a:ext>
              </a:extLst>
            </p:cNvPr>
            <p:cNvSpPr/>
            <p:nvPr/>
          </p:nvSpPr>
          <p:spPr>
            <a:xfrm>
              <a:off x="937602" y="4185187"/>
              <a:ext cx="329748" cy="329748"/>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8" name="TextBox 37">
              <a:extLst>
                <a:ext uri="{FF2B5EF4-FFF2-40B4-BE49-F238E27FC236}">
                  <a16:creationId xmlns="" xmlns:a16="http://schemas.microsoft.com/office/drawing/2014/main" id="{6822C234-EE8C-4E5F-80AE-4313540AC1EB}"/>
                </a:ext>
              </a:extLst>
            </p:cNvPr>
            <p:cNvSpPr txBox="1"/>
            <p:nvPr/>
          </p:nvSpPr>
          <p:spPr>
            <a:xfrm>
              <a:off x="984620" y="4173081"/>
              <a:ext cx="242542" cy="369332"/>
            </a:xfrm>
            <a:prstGeom prst="rect">
              <a:avLst/>
            </a:prstGeom>
            <a:noFill/>
          </p:spPr>
          <p:txBody>
            <a:bodyPr wrap="square" rtlCol="0">
              <a:spAutoFit/>
            </a:bodyPr>
            <a:lstStyle/>
            <a:p>
              <a:pPr algn="ctr"/>
              <a:r>
                <a:rPr lang="lv-LV" dirty="0">
                  <a:solidFill>
                    <a:schemeClr val="bg1">
                      <a:lumMod val="95000"/>
                    </a:schemeClr>
                  </a:solidFill>
                  <a:latin typeface="Arial" panose="020B0604020202020204" pitchFamily="34" charset="0"/>
                  <a:cs typeface="Arial" panose="020B0604020202020204" pitchFamily="34" charset="0"/>
                </a:rPr>
                <a:t>5</a:t>
              </a:r>
            </a:p>
          </p:txBody>
        </p:sp>
      </p:grpSp>
      <p:sp>
        <p:nvSpPr>
          <p:cNvPr id="45" name="Rectangle 44">
            <a:extLst>
              <a:ext uri="{FF2B5EF4-FFF2-40B4-BE49-F238E27FC236}">
                <a16:creationId xmlns="" xmlns:a16="http://schemas.microsoft.com/office/drawing/2014/main" id="{03DE681A-8E81-4776-9B3F-2EFD664EABC7}"/>
              </a:ext>
            </a:extLst>
          </p:cNvPr>
          <p:cNvSpPr/>
          <p:nvPr/>
        </p:nvSpPr>
        <p:spPr>
          <a:xfrm>
            <a:off x="1524001" y="5292292"/>
            <a:ext cx="9143999" cy="1588193"/>
          </a:xfrm>
          <a:prstGeom prst="rect">
            <a:avLst/>
          </a:prstGeom>
          <a:solidFill>
            <a:srgbClr val="464D1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endParaRPr lang="en-US" dirty="0"/>
          </a:p>
        </p:txBody>
      </p:sp>
      <p:sp>
        <p:nvSpPr>
          <p:cNvPr id="5" name="Rectangle 4">
            <a:extLst>
              <a:ext uri="{FF2B5EF4-FFF2-40B4-BE49-F238E27FC236}">
                <a16:creationId xmlns="" xmlns:a16="http://schemas.microsoft.com/office/drawing/2014/main" id="{3A37A828-7BE1-4D7A-B4BA-3208B16498A6}"/>
              </a:ext>
            </a:extLst>
          </p:cNvPr>
          <p:cNvSpPr/>
          <p:nvPr/>
        </p:nvSpPr>
        <p:spPr>
          <a:xfrm>
            <a:off x="3487179" y="5733418"/>
            <a:ext cx="5513756" cy="461665"/>
          </a:xfrm>
          <a:prstGeom prst="rect">
            <a:avLst/>
          </a:prstGeom>
        </p:spPr>
        <p:txBody>
          <a:bodyPr wrap="square">
            <a:spAutoFit/>
          </a:bodyPr>
          <a:lstStyle/>
          <a:p>
            <a:pPr lvl="0" algn="ctr">
              <a:defRPr/>
            </a:pPr>
            <a:r>
              <a:rPr lang="lv-LV" sz="2400" b="1" dirty="0">
                <a:solidFill>
                  <a:prstClr val="black"/>
                </a:solidFill>
                <a:latin typeface="Arial" panose="020B0604020202020204" pitchFamily="34" charset="0"/>
                <a:ea typeface="Calibri" panose="020F0502020204030204" pitchFamily="34" charset="0"/>
                <a:cs typeface="Arial" panose="020B0604020202020204" pitchFamily="34" charset="0"/>
              </a:rPr>
              <a:t>Karš ir vardarbīga gribu sadursme.</a:t>
            </a:r>
          </a:p>
        </p:txBody>
      </p:sp>
      <p:sp>
        <p:nvSpPr>
          <p:cNvPr id="8" name="Rectangle 7">
            <a:extLst>
              <a:ext uri="{FF2B5EF4-FFF2-40B4-BE49-F238E27FC236}">
                <a16:creationId xmlns="" xmlns:a16="http://schemas.microsoft.com/office/drawing/2014/main" id="{07D6C6A7-0B36-48FD-A5B8-27B16D533E04}"/>
              </a:ext>
            </a:extLst>
          </p:cNvPr>
          <p:cNvSpPr/>
          <p:nvPr/>
        </p:nvSpPr>
        <p:spPr>
          <a:xfrm>
            <a:off x="4483101" y="931507"/>
            <a:ext cx="6032131" cy="523220"/>
          </a:xfrm>
          <a:prstGeom prst="rect">
            <a:avLst/>
          </a:prstGeom>
        </p:spPr>
        <p:txBody>
          <a:bodyPr wrap="square">
            <a:spAutoFit/>
          </a:bodyPr>
          <a:lstStyle/>
          <a:p>
            <a:pPr algn="r" defTabSz="914400">
              <a:defRPr/>
            </a:pPr>
            <a:r>
              <a:rPr lang="lv-LV" sz="1400" dirty="0">
                <a:solidFill>
                  <a:prstClr val="black"/>
                </a:solidFill>
                <a:latin typeface="Arial" panose="020B0604020202020204" pitchFamily="34" charset="0"/>
                <a:ea typeface="Calibri" panose="020F0502020204030204" pitchFamily="34" charset="0"/>
                <a:cs typeface="Arial" panose="020B0604020202020204" pitchFamily="34" charset="0"/>
              </a:rPr>
              <a:t>Kā šis piemērs no kautiņa skolas pagalmā attiecināms uz karu starp valstīm?</a:t>
            </a:r>
          </a:p>
        </p:txBody>
      </p:sp>
      <p:sp>
        <p:nvSpPr>
          <p:cNvPr id="10" name="Rectangle 9">
            <a:extLst>
              <a:ext uri="{FF2B5EF4-FFF2-40B4-BE49-F238E27FC236}">
                <a16:creationId xmlns="" xmlns:a16="http://schemas.microsoft.com/office/drawing/2014/main" id="{C0579804-3EE5-45F0-BC39-D1E9420625D1}"/>
              </a:ext>
            </a:extLst>
          </p:cNvPr>
          <p:cNvSpPr/>
          <p:nvPr/>
        </p:nvSpPr>
        <p:spPr>
          <a:xfrm>
            <a:off x="1688449" y="5308789"/>
            <a:ext cx="3597460" cy="276999"/>
          </a:xfrm>
          <a:prstGeom prst="rect">
            <a:avLst/>
          </a:prstGeom>
        </p:spPr>
        <p:txBody>
          <a:bodyPr wrap="none">
            <a:spAutoFit/>
          </a:bodyPr>
          <a:lstStyle/>
          <a:p>
            <a:r>
              <a:rPr lang="lv-LV" sz="1200" dirty="0">
                <a:solidFill>
                  <a:prstClr val="black"/>
                </a:solidFill>
                <a:latin typeface="Arial" panose="020B0604020202020204" pitchFamily="34" charset="0"/>
                <a:ea typeface="Calibri" panose="020F0502020204030204" pitchFamily="34" charset="0"/>
                <a:cs typeface="Arial" panose="020B0604020202020204" pitchFamily="34" charset="0"/>
              </a:rPr>
              <a:t>Vācu militārā teorētiķa Carl von </a:t>
            </a:r>
            <a:r>
              <a:rPr lang="lv-LV" sz="1200" dirty="0" err="1">
                <a:solidFill>
                  <a:prstClr val="black"/>
                </a:solidFill>
                <a:latin typeface="Arial" panose="020B0604020202020204" pitchFamily="34" charset="0"/>
                <a:ea typeface="Calibri" panose="020F0502020204030204" pitchFamily="34" charset="0"/>
                <a:cs typeface="Arial" panose="020B0604020202020204" pitchFamily="34" charset="0"/>
              </a:rPr>
              <a:t>Clausewitz</a:t>
            </a:r>
            <a:r>
              <a:rPr lang="lv-LV" sz="1200" dirty="0">
                <a:solidFill>
                  <a:prstClr val="black"/>
                </a:solidFill>
                <a:latin typeface="Arial" panose="020B0604020202020204" pitchFamily="34" charset="0"/>
                <a:ea typeface="Calibri" panose="020F0502020204030204" pitchFamily="34" charset="0"/>
                <a:cs typeface="Arial" panose="020B0604020202020204" pitchFamily="34" charset="0"/>
              </a:rPr>
              <a:t> citāts: </a:t>
            </a:r>
          </a:p>
        </p:txBody>
      </p:sp>
    </p:spTree>
    <p:extLst>
      <p:ext uri="{BB962C8B-B14F-4D97-AF65-F5344CB8AC3E}">
        <p14:creationId xmlns:p14="http://schemas.microsoft.com/office/powerpoint/2010/main" val="1335339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CB38E002-342A-4C41-9A6D-C6BAF02FA359}"/>
              </a:ext>
            </a:extLst>
          </p:cNvPr>
          <p:cNvSpPr/>
          <p:nvPr/>
        </p:nvSpPr>
        <p:spPr>
          <a:xfrm>
            <a:off x="4165600" y="1669160"/>
            <a:ext cx="6293516" cy="607024"/>
          </a:xfrm>
          <a:prstGeom prst="rect">
            <a:avLst/>
          </a:prstGeom>
          <a:solidFill>
            <a:srgbClr val="DAD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 xmlns:a16="http://schemas.microsoft.com/office/drawing/2014/main" id="{D792E61B-6A09-4EF6-B9D0-A88E7FDF43B1}"/>
              </a:ext>
            </a:extLst>
          </p:cNvPr>
          <p:cNvSpPr/>
          <p:nvPr/>
        </p:nvSpPr>
        <p:spPr>
          <a:xfrm>
            <a:off x="2457085" y="3252761"/>
            <a:ext cx="329748" cy="329748"/>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6" name="Slide Number Placeholder 5"/>
          <p:cNvSpPr>
            <a:spLocks noGrp="1"/>
          </p:cNvSpPr>
          <p:nvPr>
            <p:ph type="sldNum" sz="quarter" idx="13"/>
          </p:nvPr>
        </p:nvSpPr>
        <p:spPr>
          <a:xfrm>
            <a:off x="10154316" y="6504833"/>
            <a:ext cx="304800" cy="304800"/>
          </a:xfrm>
        </p:spPr>
        <p:txBody>
          <a:bodyPr/>
          <a:lstStyle/>
          <a:p>
            <a:fld id="{1B118FC1-F406-CE4C-8AD1-B038EC1C5989}" type="slidenum">
              <a:rPr lang="en-US"/>
              <a:pPr/>
              <a:t>9</a:t>
            </a:fld>
            <a:endParaRPr lang="en-US" dirty="0"/>
          </a:p>
        </p:txBody>
      </p:sp>
      <p:sp>
        <p:nvSpPr>
          <p:cNvPr id="2" name="Rectangle 1">
            <a:extLst>
              <a:ext uri="{FF2B5EF4-FFF2-40B4-BE49-F238E27FC236}">
                <a16:creationId xmlns="" xmlns:a16="http://schemas.microsoft.com/office/drawing/2014/main" id="{FA5095A1-68A9-42FA-A1B5-48241B56CFCC}"/>
              </a:ext>
            </a:extLst>
          </p:cNvPr>
          <p:cNvSpPr/>
          <p:nvPr/>
        </p:nvSpPr>
        <p:spPr>
          <a:xfrm>
            <a:off x="3738297" y="341300"/>
            <a:ext cx="6776935" cy="369332"/>
          </a:xfrm>
          <a:prstGeom prst="rect">
            <a:avLst/>
          </a:prstGeom>
        </p:spPr>
        <p:txBody>
          <a:bodyPr wrap="square">
            <a:spAutoFit/>
          </a:bodyPr>
          <a:lstStyle/>
          <a:p>
            <a:pPr algn="r" defTabSz="914400">
              <a:defRPr/>
            </a:pPr>
            <a:r>
              <a:rPr lang="lv-LV" b="1" dirty="0">
                <a:solidFill>
                  <a:prstClr val="black"/>
                </a:solidFill>
                <a:latin typeface="Arial" panose="020B0604020202020204" pitchFamily="34" charset="0"/>
                <a:ea typeface="Calibri" panose="020F0502020204030204" pitchFamily="34" charset="0"/>
                <a:cs typeface="Arial" panose="020B0604020202020204" pitchFamily="34" charset="0"/>
              </a:rPr>
              <a:t>Kā aizsargājam Latviju</a:t>
            </a:r>
          </a:p>
        </p:txBody>
      </p:sp>
      <p:sp>
        <p:nvSpPr>
          <p:cNvPr id="12" name="Rectangle 11">
            <a:extLst>
              <a:ext uri="{FF2B5EF4-FFF2-40B4-BE49-F238E27FC236}">
                <a16:creationId xmlns="" xmlns:a16="http://schemas.microsoft.com/office/drawing/2014/main" id="{15C78C9E-46EE-4255-BB0E-0484D84512EB}"/>
              </a:ext>
            </a:extLst>
          </p:cNvPr>
          <p:cNvSpPr/>
          <p:nvPr/>
        </p:nvSpPr>
        <p:spPr>
          <a:xfrm>
            <a:off x="3335045" y="105554"/>
            <a:ext cx="6444965" cy="52628"/>
          </a:xfrm>
          <a:prstGeom prst="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 name="Graphic 3">
            <a:extLst>
              <a:ext uri="{FF2B5EF4-FFF2-40B4-BE49-F238E27FC236}">
                <a16:creationId xmlns="" xmlns:a16="http://schemas.microsoft.com/office/drawing/2014/main" id="{87AC8554-08A9-4C9D-ADFB-495AF4D6B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39986" y="4587"/>
            <a:ext cx="2636668" cy="254565"/>
          </a:xfrm>
          <a:prstGeom prst="rect">
            <a:avLst/>
          </a:prstGeom>
        </p:spPr>
      </p:pic>
      <p:sp>
        <p:nvSpPr>
          <p:cNvPr id="21" name="Rectangle: Rounded Corners 20">
            <a:extLst>
              <a:ext uri="{FF2B5EF4-FFF2-40B4-BE49-F238E27FC236}">
                <a16:creationId xmlns="" xmlns:a16="http://schemas.microsoft.com/office/drawing/2014/main" id="{1A786C04-892D-441C-9AF9-76AA9900253B}"/>
              </a:ext>
            </a:extLst>
          </p:cNvPr>
          <p:cNvSpPr/>
          <p:nvPr/>
        </p:nvSpPr>
        <p:spPr>
          <a:xfrm>
            <a:off x="2457085" y="3640544"/>
            <a:ext cx="329748" cy="329748"/>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 </a:t>
            </a:r>
          </a:p>
        </p:txBody>
      </p:sp>
      <p:sp>
        <p:nvSpPr>
          <p:cNvPr id="22" name="Rectangle: Rounded Corners 21">
            <a:extLst>
              <a:ext uri="{FF2B5EF4-FFF2-40B4-BE49-F238E27FC236}">
                <a16:creationId xmlns="" xmlns:a16="http://schemas.microsoft.com/office/drawing/2014/main" id="{E7E5B45E-695D-4516-AAD4-DEC77F130F12}"/>
              </a:ext>
            </a:extLst>
          </p:cNvPr>
          <p:cNvSpPr/>
          <p:nvPr/>
        </p:nvSpPr>
        <p:spPr>
          <a:xfrm>
            <a:off x="2463674" y="4028631"/>
            <a:ext cx="329748" cy="329748"/>
          </a:xfrm>
          <a:prstGeom prst="roundRect">
            <a:avLst/>
          </a:prstGeom>
          <a:solidFill>
            <a:srgbClr val="46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TextBox 31">
            <a:extLst>
              <a:ext uri="{FF2B5EF4-FFF2-40B4-BE49-F238E27FC236}">
                <a16:creationId xmlns="" xmlns:a16="http://schemas.microsoft.com/office/drawing/2014/main" id="{C4C9F707-E326-4906-874C-9A7E244824E8}"/>
              </a:ext>
            </a:extLst>
          </p:cNvPr>
          <p:cNvSpPr txBox="1"/>
          <p:nvPr/>
        </p:nvSpPr>
        <p:spPr>
          <a:xfrm>
            <a:off x="2497216" y="3228677"/>
            <a:ext cx="242542" cy="369332"/>
          </a:xfrm>
          <a:prstGeom prst="rect">
            <a:avLst/>
          </a:prstGeom>
          <a:noFill/>
        </p:spPr>
        <p:txBody>
          <a:bodyPr wrap="square" rtlCol="0">
            <a:spAutoFit/>
          </a:bodyPr>
          <a:lstStyle/>
          <a:p>
            <a:pPr algn="ctr"/>
            <a:r>
              <a:rPr lang="lv-LV" dirty="0">
                <a:solidFill>
                  <a:schemeClr val="bg1">
                    <a:lumMod val="95000"/>
                  </a:schemeClr>
                </a:solidFill>
                <a:latin typeface="Arial" panose="020B0604020202020204" pitchFamily="34" charset="0"/>
                <a:cs typeface="Arial" panose="020B0604020202020204" pitchFamily="34" charset="0"/>
              </a:rPr>
              <a:t>1</a:t>
            </a:r>
          </a:p>
        </p:txBody>
      </p:sp>
      <p:sp>
        <p:nvSpPr>
          <p:cNvPr id="33" name="TextBox 32">
            <a:extLst>
              <a:ext uri="{FF2B5EF4-FFF2-40B4-BE49-F238E27FC236}">
                <a16:creationId xmlns="" xmlns:a16="http://schemas.microsoft.com/office/drawing/2014/main" id="{DD307BA6-8605-4C06-B249-6D343155CCC3}"/>
              </a:ext>
            </a:extLst>
          </p:cNvPr>
          <p:cNvSpPr txBox="1"/>
          <p:nvPr/>
        </p:nvSpPr>
        <p:spPr>
          <a:xfrm>
            <a:off x="2501662" y="3610608"/>
            <a:ext cx="242542" cy="369332"/>
          </a:xfrm>
          <a:prstGeom prst="rect">
            <a:avLst/>
          </a:prstGeom>
          <a:noFill/>
        </p:spPr>
        <p:txBody>
          <a:bodyPr wrap="square" rtlCol="0">
            <a:spAutoFit/>
          </a:bodyPr>
          <a:lstStyle/>
          <a:p>
            <a:pPr algn="ctr"/>
            <a:r>
              <a:rPr lang="lv-LV" dirty="0">
                <a:solidFill>
                  <a:schemeClr val="bg1">
                    <a:lumMod val="95000"/>
                  </a:schemeClr>
                </a:solidFill>
                <a:latin typeface="Arial" panose="020B0604020202020204" pitchFamily="34" charset="0"/>
                <a:cs typeface="Arial" panose="020B0604020202020204" pitchFamily="34" charset="0"/>
              </a:rPr>
              <a:t>2</a:t>
            </a:r>
          </a:p>
        </p:txBody>
      </p:sp>
      <p:sp>
        <p:nvSpPr>
          <p:cNvPr id="34" name="TextBox 33">
            <a:extLst>
              <a:ext uri="{FF2B5EF4-FFF2-40B4-BE49-F238E27FC236}">
                <a16:creationId xmlns="" xmlns:a16="http://schemas.microsoft.com/office/drawing/2014/main" id="{BF017160-AC45-41A7-9A15-0913D08B380F}"/>
              </a:ext>
            </a:extLst>
          </p:cNvPr>
          <p:cNvSpPr txBox="1"/>
          <p:nvPr/>
        </p:nvSpPr>
        <p:spPr>
          <a:xfrm>
            <a:off x="2507277" y="4008039"/>
            <a:ext cx="242542" cy="369332"/>
          </a:xfrm>
          <a:prstGeom prst="rect">
            <a:avLst/>
          </a:prstGeom>
          <a:noFill/>
        </p:spPr>
        <p:txBody>
          <a:bodyPr wrap="square" rtlCol="0">
            <a:spAutoFit/>
          </a:bodyPr>
          <a:lstStyle/>
          <a:p>
            <a:pPr algn="ctr"/>
            <a:r>
              <a:rPr lang="lv-LV" dirty="0">
                <a:solidFill>
                  <a:schemeClr val="bg1">
                    <a:lumMod val="95000"/>
                  </a:schemeClr>
                </a:solidFill>
                <a:latin typeface="Arial" panose="020B0604020202020204" pitchFamily="34" charset="0"/>
                <a:cs typeface="Arial" panose="020B0604020202020204" pitchFamily="34" charset="0"/>
              </a:rPr>
              <a:t>3</a:t>
            </a:r>
          </a:p>
        </p:txBody>
      </p:sp>
      <p:sp>
        <p:nvSpPr>
          <p:cNvPr id="45" name="Rectangle 44">
            <a:extLst>
              <a:ext uri="{FF2B5EF4-FFF2-40B4-BE49-F238E27FC236}">
                <a16:creationId xmlns="" xmlns:a16="http://schemas.microsoft.com/office/drawing/2014/main" id="{03DE681A-8E81-4776-9B3F-2EFD664EABC7}"/>
              </a:ext>
            </a:extLst>
          </p:cNvPr>
          <p:cNvSpPr/>
          <p:nvPr/>
        </p:nvSpPr>
        <p:spPr>
          <a:xfrm>
            <a:off x="1524001" y="6529951"/>
            <a:ext cx="9143999" cy="254565"/>
          </a:xfrm>
          <a:prstGeom prst="rect">
            <a:avLst/>
          </a:prstGeom>
          <a:solidFill>
            <a:srgbClr val="464D1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DD16C253-612E-4DFA-B8AA-0FB09176502C}"/>
              </a:ext>
            </a:extLst>
          </p:cNvPr>
          <p:cNvSpPr/>
          <p:nvPr/>
        </p:nvSpPr>
        <p:spPr>
          <a:xfrm>
            <a:off x="3873500" y="1672735"/>
            <a:ext cx="6585616" cy="584775"/>
          </a:xfrm>
          <a:prstGeom prst="rect">
            <a:avLst/>
          </a:prstGeom>
        </p:spPr>
        <p:txBody>
          <a:bodyPr wrap="square">
            <a:spAutoFit/>
          </a:bodyPr>
          <a:lstStyle/>
          <a:p>
            <a:pPr algn="r" defTabSz="914400">
              <a:defRPr/>
            </a:pPr>
            <a:r>
              <a:rPr lang="lv-LV" sz="1600" dirty="0">
                <a:solidFill>
                  <a:prstClr val="black"/>
                </a:solidFill>
                <a:latin typeface="Arial" panose="020B0604020202020204" pitchFamily="34" charset="0"/>
                <a:ea typeface="Calibri" panose="020F0502020204030204" pitchFamily="34" charset="0"/>
                <a:cs typeface="Arial" panose="020B0604020202020204" pitchFamily="34" charset="0"/>
              </a:rPr>
              <a:t>Latvijas valsts aizsardzības koncepcija paredz trīs būtiskas jomas valsts aizsardzībā:</a:t>
            </a:r>
          </a:p>
        </p:txBody>
      </p:sp>
      <p:sp>
        <p:nvSpPr>
          <p:cNvPr id="8" name="Rectangle 7">
            <a:extLst>
              <a:ext uri="{FF2B5EF4-FFF2-40B4-BE49-F238E27FC236}">
                <a16:creationId xmlns="" xmlns:a16="http://schemas.microsoft.com/office/drawing/2014/main" id="{ED101346-7654-4890-9D3A-558CC8BA0C54}"/>
              </a:ext>
            </a:extLst>
          </p:cNvPr>
          <p:cNvSpPr/>
          <p:nvPr/>
        </p:nvSpPr>
        <p:spPr>
          <a:xfrm>
            <a:off x="2890136" y="3117555"/>
            <a:ext cx="4572000" cy="1338828"/>
          </a:xfrm>
          <a:prstGeom prst="rect">
            <a:avLst/>
          </a:prstGeom>
        </p:spPr>
        <p:txBody>
          <a:bodyPr>
            <a:spAutoFit/>
          </a:bodyPr>
          <a:lstStyle/>
          <a:p>
            <a:pPr algn="just" defTabSz="914400">
              <a:lnSpc>
                <a:spcPct val="150000"/>
              </a:lnSpc>
              <a:defRPr/>
            </a:pPr>
            <a:r>
              <a:rPr lang="lv-LV" dirty="0">
                <a:solidFill>
                  <a:prstClr val="black"/>
                </a:solidFill>
                <a:latin typeface="Arial" panose="020B0604020202020204" pitchFamily="34" charset="0"/>
                <a:ea typeface="Calibri" panose="020F0502020204030204" pitchFamily="34" charset="0"/>
                <a:cs typeface="Arial" panose="020B0604020202020204" pitchFamily="34" charset="0"/>
              </a:rPr>
              <a:t>Nacionālo spēju stiprināšana;</a:t>
            </a:r>
          </a:p>
          <a:p>
            <a:pPr algn="just" defTabSz="914400">
              <a:lnSpc>
                <a:spcPct val="150000"/>
              </a:lnSpc>
              <a:defRPr/>
            </a:pPr>
            <a:r>
              <a:rPr lang="lv-LV" dirty="0">
                <a:solidFill>
                  <a:prstClr val="black"/>
                </a:solidFill>
                <a:latin typeface="Arial" panose="020B0604020202020204" pitchFamily="34" charset="0"/>
                <a:ea typeface="Calibri" panose="020F0502020204030204" pitchFamily="34" charset="0"/>
                <a:cs typeface="Arial" panose="020B0604020202020204" pitchFamily="34" charset="0"/>
              </a:rPr>
              <a:t>Kolektīvā aizsardzība;</a:t>
            </a:r>
          </a:p>
          <a:p>
            <a:pPr algn="just" defTabSz="914400">
              <a:lnSpc>
                <a:spcPct val="150000"/>
              </a:lnSpc>
              <a:defRPr/>
            </a:pPr>
            <a:r>
              <a:rPr lang="lv-LV" dirty="0">
                <a:solidFill>
                  <a:prstClr val="black"/>
                </a:solidFill>
                <a:latin typeface="Arial" panose="020B0604020202020204" pitchFamily="34" charset="0"/>
                <a:ea typeface="Calibri" panose="020F0502020204030204" pitchFamily="34" charset="0"/>
                <a:cs typeface="Arial" panose="020B0604020202020204" pitchFamily="34" charset="0"/>
              </a:rPr>
              <a:t>Valsts visaptverošā aizsardzība.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509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3355</Words>
  <Application>Microsoft Office PowerPoint</Application>
  <PresentationFormat>Widescreen</PresentationFormat>
  <Paragraphs>405</Paragraphs>
  <Slides>27</Slides>
  <Notes>26</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Aria</vt:lpstr>
      <vt:lpstr>Arial</vt:lpstr>
      <vt:lpstr>Aril</vt:lpstr>
      <vt:lpstr>Calibri</vt:lpstr>
      <vt:lpstr>Calibri Light</vt:lpstr>
      <vt:lpstr>Times New Roman</vt:lpstr>
      <vt:lpstr>Verdana</vt:lpstr>
      <vt:lpstr>Office Theme</vt:lpstr>
      <vt:lpstr>Kā sargājam Latviju?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Jaunsardzes centra  galveno pasākumu plāns</dc:title>
  <dc:creator>Inga Freidenfelde</dc:creator>
  <cp:lastModifiedBy>Liene Bērziņa</cp:lastModifiedBy>
  <cp:revision>63</cp:revision>
  <dcterms:created xsi:type="dcterms:W3CDTF">2022-01-19T10:09:22Z</dcterms:created>
  <dcterms:modified xsi:type="dcterms:W3CDTF">2022-03-07T06:52:15Z</dcterms:modified>
</cp:coreProperties>
</file>